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74" r:id="rId3"/>
    <p:sldId id="280" r:id="rId4"/>
    <p:sldId id="281" r:id="rId5"/>
    <p:sldId id="278" r:id="rId6"/>
    <p:sldId id="283" r:id="rId7"/>
    <p:sldId id="284" r:id="rId8"/>
    <p:sldId id="285" r:id="rId9"/>
    <p:sldId id="286" r:id="rId10"/>
    <p:sldId id="287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898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232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C50BD7-1E30-4525-B9B7-E15FEF777A1E}" type="datetimeFigureOut">
              <a:rPr lang="zh-CN" altLang="en-US" smtClean="0"/>
              <a:t>2025/5/26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4D760C-F5DA-4E8A-A208-31B98F22D05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2940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187D43-F566-4232-8D8C-1F1797D945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4643225-96B5-474E-B62D-B0E34F616D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CFE3CF-3848-420F-A532-504285DD4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43583-EACE-4893-B252-7FDF61A2A620}" type="datetime1">
              <a:rPr lang="zh-CN" altLang="en-US" smtClean="0"/>
              <a:t>2025/5/26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C40563-1C1E-4056-8782-CF95E8113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FAF564-7EA7-4C61-9157-809B5EAE6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68B79-CF14-410C-93F5-CBCC1D3B41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1858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314ED3-361E-411E-A084-46F429CAF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740AF20-E5E9-4D99-99F2-ED15D2E5DC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F992F6-81E6-4601-81BC-6EF4483E3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DF536-1694-42F4-AB69-FDD0BFD7F61F}" type="datetime1">
              <a:rPr lang="zh-CN" altLang="en-US" smtClean="0"/>
              <a:t>2025/5/26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6C8308-597F-4489-93A4-5104274F3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CBCF48-3743-4F77-A501-E8B6E39C9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68B79-CF14-410C-93F5-CBCC1D3B41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8606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AE382E2-D931-444B-B615-7A6171B94D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1AA6632-7936-4822-9B5F-7507D4ACFD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3B85C3-5D1D-4C50-97AF-EA7D64B59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AF60F-6E2D-43DC-B185-127B5314AD1F}" type="datetime1">
              <a:rPr lang="zh-CN" altLang="en-US" smtClean="0"/>
              <a:t>2025/5/26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06B5508-6539-48AA-8908-C76509D55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FE8DD0-919C-4A72-8BA3-E2CF117EF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68B79-CF14-410C-93F5-CBCC1D3B41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7846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8BE033-1FF7-4F4E-86E5-D671F8915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81C22B-7767-47F7-98BC-58A0E89786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11CFE1-9158-4639-8DEF-E76A6AEC0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0126C-7412-4448-8711-0ABECABFDBE6}" type="datetime1">
              <a:rPr lang="zh-CN" altLang="en-US" smtClean="0"/>
              <a:t>2025/5/26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19268E-94A2-44BF-B311-706422480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70C447-F35D-441B-B793-09D1F7942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68B79-CF14-410C-93F5-CBCC1D3B41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8542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D00A8C-AB04-4437-968F-921A6355A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23F18EA-3587-4A9B-B250-05E676EF83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519683-0A69-4E5B-9DF6-5F2055933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BCB5A-7B06-47E3-B4FE-5CEBF9466267}" type="datetime1">
              <a:rPr lang="zh-CN" altLang="en-US" smtClean="0"/>
              <a:t>2025/5/26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5BEA02-1F95-4101-A500-3CEB692AD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FF2D70-EF67-41E2-9C36-2C85DBA60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68B79-CF14-410C-93F5-CBCC1D3B41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8064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DFDD41-DDE0-4A86-99BB-280647D51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4105E1-3B8D-4704-B313-233E299DE5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2A58E70-67A6-414E-92E3-95EBA856EA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95379F4-51CF-4DAB-91D0-202A729FA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0D4BD-434A-4FD3-81DB-6F1D12848025}" type="datetime1">
              <a:rPr lang="zh-CN" altLang="en-US" smtClean="0"/>
              <a:t>2025/5/26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DD16153-0CC6-49EC-8D6E-2E69511BA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B6648D6-484B-4EB9-BC44-3BAD0EA7A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68B79-CF14-410C-93F5-CBCC1D3B41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7327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B72FA6-2896-4761-BC82-D60F0A0F5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937078-3290-4CD8-B3A1-48EA466487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FB4FEC-5D62-4F2A-BE16-9DADC6FC9B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9D514CD-70BF-450E-AA27-C08F1EE2B2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7E9C172-3850-4620-A8B1-B6CA3C75EA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6091B5C-15E2-4B95-8DAE-E531FAE51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76689-2789-4351-BB6D-6593C9524F5D}" type="datetime1">
              <a:rPr lang="zh-CN" altLang="en-US" smtClean="0"/>
              <a:t>2025/5/26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BC3A48F-4186-441A-9420-CA067819F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074A3B8-DDB1-43BC-931E-177EA178A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68B79-CF14-410C-93F5-CBCC1D3B41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7750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997F96-D4AD-49BD-AEC0-26458B0BF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7A16B42-6878-42F0-99E6-0BE3B8E79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C11CF-BB3B-4786-8118-3FCB5694E627}" type="datetime1">
              <a:rPr lang="zh-CN" altLang="en-US" smtClean="0"/>
              <a:t>2025/5/26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3D2409B-AAD6-4D10-AA4B-0CC300AA6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DC8BAD6-F4FE-4176-8DF6-D09224CB8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68B79-CF14-410C-93F5-CBCC1D3B41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3918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C288596-A5D0-4882-B4C3-B913DDC55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E25E4-B22B-496A-BCAE-BD34F5AF587D}" type="datetime1">
              <a:rPr lang="zh-CN" altLang="en-US" smtClean="0"/>
              <a:t>2025/5/26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570A1F2-E44D-4FBD-8735-0FF4E674E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DCD08A0-99C6-4A5D-B28C-45B98571C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68B79-CF14-410C-93F5-CBCC1D3B41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2941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4A780B-88A9-46E0-8BFD-C18BF114F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99F57F-B80F-43C1-BF32-FCF50BF57A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E00BC4E-6D63-4197-8C03-058628FA76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4C56AFB-7FAC-4FF1-B6A5-6DF0227A3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A3C36-EEA1-454F-A962-FDBFCB290BF4}" type="datetime1">
              <a:rPr lang="zh-CN" altLang="en-US" smtClean="0"/>
              <a:t>2025/5/26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AEBEB7E-6BCA-44E1-A1C0-0A157EE3F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646E035-56D7-4035-AA24-AAF9F32CF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68B79-CF14-410C-93F5-CBCC1D3B41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214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293789-86C7-4BEF-815A-AF9D316BC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52A4A4D-82E0-47D2-9005-78A5E7ED72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22BCEA0-934D-4E1C-8A3F-6539F4978C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34A8F3B-7646-49C3-A802-69532D3FB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FEC7F-4A44-41E2-AAA1-E5882696FCB7}" type="datetime1">
              <a:rPr lang="zh-CN" altLang="en-US" smtClean="0"/>
              <a:t>2025/5/26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578E304-EDD0-490D-83F5-69A722DE6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5DE9AA3-C97C-4AD1-9CCC-BCBF63E81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68B79-CF14-410C-93F5-CBCC1D3B41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5170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5D200B2-83D1-41C1-997F-D4367AE8A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A44F0F9-FD2D-4CFC-A097-142DC05034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AAF510-7628-4F6A-8E78-A9826BED5E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685D29-36D2-472E-A902-D0248B6CDA89}" type="datetime1">
              <a:rPr lang="zh-CN" altLang="en-US" smtClean="0"/>
              <a:t>2025/5/26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6F1600-400D-44DE-BD5D-9E04AAD911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14E7E2-F945-49A3-A9C9-A0CF045649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968B79-CF14-410C-93F5-CBCC1D3B410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2932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12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D30EC6-0418-4127-950B-B0570AD36D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sz="5400" dirty="0"/>
              <a:t>利用方向</a:t>
            </a:r>
            <a:r>
              <a:rPr lang="en-US" altLang="zh-CN" sz="5400" dirty="0"/>
              <a:t>-</a:t>
            </a:r>
            <a:r>
              <a:rPr lang="zh-CN" altLang="en-US" sz="5400" dirty="0"/>
              <a:t>能量重建探测</a:t>
            </a:r>
            <a:br>
              <a:rPr lang="en-US" altLang="zh-CN" sz="5400" dirty="0"/>
            </a:br>
            <a:r>
              <a:rPr lang="en-US" altLang="zh-CN" sz="5400" dirty="0"/>
              <a:t>K-40 </a:t>
            </a:r>
            <a:r>
              <a:rPr lang="zh-CN" altLang="en-US" sz="5400" dirty="0"/>
              <a:t>地球中微子</a:t>
            </a:r>
            <a:r>
              <a:rPr lang="en-US" altLang="zh-CN" sz="5400" dirty="0"/>
              <a:t> </a:t>
            </a:r>
            <a:endParaRPr lang="zh-CN" altLang="en-US" sz="54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B605E44-9AB5-40D3-9086-5D113BF005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altLang="zh-CN" dirty="0"/>
          </a:p>
          <a:p>
            <a:r>
              <a:rPr lang="zh-CN" altLang="en-US" dirty="0"/>
              <a:t>孙昊哲</a:t>
            </a:r>
            <a:endParaRPr lang="en-US" altLang="zh-CN" dirty="0"/>
          </a:p>
          <a:p>
            <a:r>
              <a:rPr lang="zh-CN" altLang="en-US" dirty="0"/>
              <a:t>清华大学工程物理系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F40BB1-D89D-4108-A05D-073A8C7D2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6C456-600D-426E-92E2-4F13A6E3D8FE}" type="datetime1">
              <a:rPr lang="zh-CN" altLang="en-US" smtClean="0"/>
              <a:t>2025/5/26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00766D-C652-4283-AD2D-FBFF0E3CA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921873-7DE8-47FF-909E-968FCC1D8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68B79-CF14-410C-93F5-CBCC1D3B410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33364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015649-CA30-7C4F-AB7E-8BD34FF6F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反冲电子能谱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065615-D413-9C48-ADC1-881D7335B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0126C-7412-4448-8711-0ABECABFDBE6}" type="datetime1">
              <a:rPr lang="zh-CN" altLang="en-US" smtClean="0"/>
              <a:t>2025/5/26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D2BB03-9759-1E43-8E29-9C920FC79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282BAF-87B1-2140-9761-4776062A5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68B79-CF14-410C-93F5-CBCC1D3B410E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65770A25-B010-724C-B703-5AF60AEAF149}"/>
              </a:ext>
            </a:extLst>
          </p:cNvPr>
          <p:cNvSpPr/>
          <p:nvPr/>
        </p:nvSpPr>
        <p:spPr>
          <a:xfrm>
            <a:off x="3633357" y="2665571"/>
            <a:ext cx="4412673" cy="17664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2765BAF-8639-B549-A388-E06703582B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7376" y="1710031"/>
            <a:ext cx="4128654" cy="88941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2162B02-E788-E342-B654-263D3E1F9C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6030" y="3876891"/>
            <a:ext cx="3909854" cy="2498221"/>
          </a:xfrm>
          <a:prstGeom prst="rect">
            <a:avLst/>
          </a:prstGeom>
        </p:spPr>
      </p:pic>
      <p:pic>
        <p:nvPicPr>
          <p:cNvPr id="10" name="Content Placeholder 7">
            <a:extLst>
              <a:ext uri="{FF2B5EF4-FFF2-40B4-BE49-F238E27FC236}">
                <a16:creationId xmlns:a16="http://schemas.microsoft.com/office/drawing/2014/main" id="{8F94F2CC-CF72-E54E-BB15-A17C3118D9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53400" y="1383897"/>
            <a:ext cx="3775586" cy="2560455"/>
          </a:xfrm>
          <a:prstGeom prst="rect">
            <a:avLst/>
          </a:prstGeom>
        </p:spPr>
      </p:pic>
      <p:pic>
        <p:nvPicPr>
          <p:cNvPr id="9" name="Content Placeholder 7">
            <a:extLst>
              <a:ext uri="{FF2B5EF4-FFF2-40B4-BE49-F238E27FC236}">
                <a16:creationId xmlns:a16="http://schemas.microsoft.com/office/drawing/2014/main" id="{09092F15-053A-904F-A4D9-D6CA7F94DE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0385" y="1383897"/>
            <a:ext cx="3775587" cy="256045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D7B2B61-7A77-BF4D-8FDA-D855F9BFA6B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25010" y="5058207"/>
            <a:ext cx="4541979" cy="105537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58799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7AEF5-A057-6844-91DE-B6EA82539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地球中微子通量计算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A1FB7B-A6BB-714C-8F28-292EB92FFF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  <a:p>
            <a:r>
              <a:rPr kumimoji="1" lang="en-US" altLang="zh-CN" dirty="0"/>
              <a:t>2025.05.26</a:t>
            </a:r>
            <a:endParaRPr kumimoji="1" lang="zh-CN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F7C38F-71C6-1242-952A-B65B20EAC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BCB5A-7B06-47E3-B4FE-5CEBF9466267}" type="datetime1">
              <a:rPr lang="zh-CN" altLang="en-US" smtClean="0"/>
              <a:t>2025/5/26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3CBB59-0953-3444-9F97-5AC1041DF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FFFBAB-F37F-764C-AA14-600830BE9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68B79-CF14-410C-93F5-CBCC1D3B410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8096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CFA1A-E215-3947-BF14-30808E006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地球中微子通量计算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AC7A6-87E8-EA4C-926F-D9F7DDA71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>
                <a:latin typeface="STZhongsong" panose="02010600040101010101" pitchFamily="2" charset="-122"/>
                <a:ea typeface="STZhongsong" panose="02010600040101010101" pitchFamily="2" charset="-122"/>
              </a:rPr>
              <a:t>由模型给出不同格点的密度</a:t>
            </a:r>
            <a:r>
              <a:rPr lang="zh-CN" altLang="en-US" dirty="0">
                <a:latin typeface="STZhongsong" panose="02010600040101010101" pitchFamily="2" charset="-122"/>
                <a:ea typeface="STZhongsong" panose="02010600040101010101" pitchFamily="2" charset="-122"/>
              </a:rPr>
              <a:t>、元素含量</a:t>
            </a:r>
            <a:endParaRPr lang="en-US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  <a:p>
            <a:endParaRPr lang="en-US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  <a:p>
            <a:r>
              <a:rPr lang="en-US" dirty="0" err="1">
                <a:latin typeface="STZhongsong" panose="02010600040101010101" pitchFamily="2" charset="-122"/>
                <a:ea typeface="STZhongsong" panose="02010600040101010101" pitchFamily="2" charset="-122"/>
              </a:rPr>
              <a:t>计算该格点放出中微子数</a:t>
            </a:r>
            <a:endParaRPr lang="en-US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  <a:p>
            <a:endParaRPr lang="en-US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  <a:p>
            <a:r>
              <a:rPr lang="en-US" dirty="0" err="1">
                <a:latin typeface="STZhongsong" panose="02010600040101010101" pitchFamily="2" charset="-122"/>
                <a:ea typeface="STZhongsong" panose="02010600040101010101" pitchFamily="2" charset="-122"/>
              </a:rPr>
              <a:t>按照距离计算锦屏处的通量</a:t>
            </a:r>
            <a:endParaRPr lang="en-US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  <a:p>
            <a:r>
              <a:rPr lang="en-US" dirty="0" err="1">
                <a:latin typeface="STZhongsong" panose="02010600040101010101" pitchFamily="2" charset="-122"/>
                <a:ea typeface="STZhongsong" panose="02010600040101010101" pitchFamily="2" charset="-122"/>
              </a:rPr>
              <a:t>振荡概率</a:t>
            </a:r>
            <a:endParaRPr lang="en-US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  <a:p>
            <a:endParaRPr lang="en-US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  <a:p>
            <a:r>
              <a:rPr lang="en-US" dirty="0" err="1">
                <a:latin typeface="STZhongsong" panose="02010600040101010101" pitchFamily="2" charset="-122"/>
                <a:ea typeface="STZhongsong" panose="02010600040101010101" pitchFamily="2" charset="-122"/>
              </a:rPr>
              <a:t>锦屏位置</a:t>
            </a:r>
            <a:endParaRPr lang="en-US" dirty="0">
              <a:effectLst/>
              <a:latin typeface="STZhongsong" panose="02010600040101010101" pitchFamily="2" charset="-122"/>
              <a:ea typeface="STZhongsong" panose="02010600040101010101" pitchFamily="2" charset="-122"/>
            </a:endParaRPr>
          </a:p>
          <a:p>
            <a:pPr lvl="1"/>
            <a:r>
              <a:rPr lang="en-US" dirty="0">
                <a:effectLst/>
                <a:latin typeface="STZhongsong" panose="02010600040101010101" pitchFamily="2" charset="-122"/>
                <a:ea typeface="STZhongsong" panose="02010600040101010101" pitchFamily="2" charset="-122"/>
              </a:rPr>
              <a:t>(28.15323°N，101.7114°E，</a:t>
            </a:r>
            <a:r>
              <a:rPr lang="zh-CN" altLang="en-US" dirty="0">
                <a:effectLst/>
                <a:latin typeface="STZhongsong" panose="02010600040101010101" pitchFamily="2" charset="-122"/>
                <a:ea typeface="STZhongsong" panose="02010600040101010101" pitchFamily="2" charset="-122"/>
              </a:rPr>
              <a:t>海拔</a:t>
            </a:r>
            <a:r>
              <a:rPr lang="en-US" altLang="zh-CN" dirty="0">
                <a:effectLst/>
                <a:latin typeface="STZhongsong" panose="02010600040101010101" pitchFamily="2" charset="-122"/>
                <a:ea typeface="STZhongsong" panose="02010600040101010101" pitchFamily="2" charset="-122"/>
              </a:rPr>
              <a:t>1500 </a:t>
            </a:r>
            <a:r>
              <a:rPr lang="en-US" dirty="0">
                <a:effectLst/>
                <a:latin typeface="STZhongsong" panose="02010600040101010101" pitchFamily="2" charset="-122"/>
                <a:ea typeface="STZhongsong" panose="02010600040101010101" pitchFamily="2" charset="-122"/>
              </a:rPr>
              <a:t>m)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F19E67-4166-6941-916F-473F05AB7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0126C-7412-4448-8711-0ABECABFDBE6}" type="datetime1">
              <a:rPr lang="zh-CN" altLang="en-US" smtClean="0"/>
              <a:t>2025/5/26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98188A-4769-F54A-B9D9-5B81DB5AE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032D9F-D8E8-5D46-8747-38CDC9C54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68B79-CF14-410C-93F5-CBCC1D3B410E}" type="slidenum">
              <a:rPr lang="zh-CN" altLang="en-US" smtClean="0"/>
              <a:t>3</a:t>
            </a:fld>
            <a:endParaRPr lang="zh-CN" alt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3C87A47-735B-0B4A-80B6-8403038C35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8329" y="2959894"/>
            <a:ext cx="5317342" cy="13081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70214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CFA1A-E215-3947-BF14-30808E006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放射性核素分布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F19E67-4166-6941-916F-473F05AB7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0126C-7412-4448-8711-0ABECABFDBE6}" type="datetime1">
              <a:rPr lang="zh-CN" altLang="en-US" smtClean="0"/>
              <a:t>2025/5/26</a:t>
            </a:fld>
            <a:endParaRPr lang="zh-CN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98188A-4769-F54A-B9D9-5B81DB5AE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032D9F-D8E8-5D46-8747-38CDC9C54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68B79-CF14-410C-93F5-CBCC1D3B410E}" type="slidenum">
              <a:rPr lang="zh-CN" altLang="en-US" smtClean="0"/>
              <a:t>4</a:t>
            </a:fld>
            <a:endParaRPr lang="zh-CN" alt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49CDD5B-1CCA-8143-9F33-EE83DFB245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42429"/>
            <a:ext cx="3157331" cy="214117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8056A20-5F0A-7A44-83C6-D0E9B49D91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0" y="3996511"/>
            <a:ext cx="3157330" cy="214117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7521582-19B7-8644-A6C0-7F29E81344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28552" y="1442429"/>
            <a:ext cx="3157330" cy="214117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E08A6DB-2A20-2F47-B1CC-4E757A28F5D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28552" y="3996511"/>
            <a:ext cx="3157330" cy="214117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AB75878-763D-5D4D-AEC1-5434EAC8046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3376" y="1442429"/>
            <a:ext cx="3157330" cy="214117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4DC5FF1-7475-A24E-8E5F-1D96B09494C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3376" y="3996511"/>
            <a:ext cx="3157330" cy="2141178"/>
          </a:xfrm>
          <a:prstGeom prst="rect">
            <a:avLst/>
          </a:prstGeom>
        </p:spPr>
      </p:pic>
      <p:sp>
        <p:nvSpPr>
          <p:cNvPr id="20" name="文本框 11">
            <a:extLst>
              <a:ext uri="{FF2B5EF4-FFF2-40B4-BE49-F238E27FC236}">
                <a16:creationId xmlns:a16="http://schemas.microsoft.com/office/drawing/2014/main" id="{881C445E-B54E-624F-AF4A-F7D361B5CFAD}"/>
              </a:ext>
            </a:extLst>
          </p:cNvPr>
          <p:cNvSpPr txBox="1"/>
          <p:nvPr/>
        </p:nvSpPr>
        <p:spPr>
          <a:xfrm>
            <a:off x="1045265" y="3517849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K40 </a:t>
            </a:r>
            <a:r>
              <a:rPr lang="en-US" altLang="zh-CN" dirty="0" err="1"/>
              <a:t>NeutrinoRate</a:t>
            </a:r>
            <a:endParaRPr lang="zh-CN" altLang="en-US" dirty="0"/>
          </a:p>
        </p:txBody>
      </p:sp>
      <p:sp>
        <p:nvSpPr>
          <p:cNvPr id="21" name="文本框 11">
            <a:extLst>
              <a:ext uri="{FF2B5EF4-FFF2-40B4-BE49-F238E27FC236}">
                <a16:creationId xmlns:a16="http://schemas.microsoft.com/office/drawing/2014/main" id="{55CC7BC4-A991-1540-8139-50832DEE64F3}"/>
              </a:ext>
            </a:extLst>
          </p:cNvPr>
          <p:cNvSpPr txBox="1"/>
          <p:nvPr/>
        </p:nvSpPr>
        <p:spPr>
          <a:xfrm>
            <a:off x="1082123" y="5987018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K40 </a:t>
            </a:r>
            <a:r>
              <a:rPr lang="en-US" altLang="zh-CN" dirty="0" err="1"/>
              <a:t>NeutrinoFlux</a:t>
            </a:r>
            <a:endParaRPr lang="zh-CN" altLang="en-US" dirty="0"/>
          </a:p>
        </p:txBody>
      </p:sp>
      <p:sp>
        <p:nvSpPr>
          <p:cNvPr id="22" name="文本框 11">
            <a:extLst>
              <a:ext uri="{FF2B5EF4-FFF2-40B4-BE49-F238E27FC236}">
                <a16:creationId xmlns:a16="http://schemas.microsoft.com/office/drawing/2014/main" id="{FA6E18FC-A0E2-454F-8D4F-EF800A16DA82}"/>
              </a:ext>
            </a:extLst>
          </p:cNvPr>
          <p:cNvSpPr txBox="1"/>
          <p:nvPr/>
        </p:nvSpPr>
        <p:spPr>
          <a:xfrm>
            <a:off x="4584009" y="3517849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Th232 </a:t>
            </a:r>
            <a:r>
              <a:rPr lang="en-US" altLang="zh-CN" dirty="0" err="1"/>
              <a:t>NeutrinoRate</a:t>
            </a:r>
            <a:endParaRPr lang="zh-CN" altLang="en-US" dirty="0"/>
          </a:p>
        </p:txBody>
      </p:sp>
      <p:sp>
        <p:nvSpPr>
          <p:cNvPr id="23" name="文本框 11">
            <a:extLst>
              <a:ext uri="{FF2B5EF4-FFF2-40B4-BE49-F238E27FC236}">
                <a16:creationId xmlns:a16="http://schemas.microsoft.com/office/drawing/2014/main" id="{C33A5386-8C8C-7A44-8E18-891308B8D676}"/>
              </a:ext>
            </a:extLst>
          </p:cNvPr>
          <p:cNvSpPr txBox="1"/>
          <p:nvPr/>
        </p:nvSpPr>
        <p:spPr>
          <a:xfrm>
            <a:off x="4620867" y="5987018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Th232 </a:t>
            </a:r>
            <a:r>
              <a:rPr lang="en-US" altLang="zh-CN" dirty="0" err="1"/>
              <a:t>NeutrinoFlux</a:t>
            </a:r>
            <a:endParaRPr lang="zh-CN" altLang="en-US" dirty="0"/>
          </a:p>
        </p:txBody>
      </p:sp>
      <p:sp>
        <p:nvSpPr>
          <p:cNvPr id="24" name="文本框 11">
            <a:extLst>
              <a:ext uri="{FF2B5EF4-FFF2-40B4-BE49-F238E27FC236}">
                <a16:creationId xmlns:a16="http://schemas.microsoft.com/office/drawing/2014/main" id="{95C3D7EC-FDC9-9140-B719-B11044DDC753}"/>
              </a:ext>
            </a:extLst>
          </p:cNvPr>
          <p:cNvSpPr txBox="1"/>
          <p:nvPr/>
        </p:nvSpPr>
        <p:spPr>
          <a:xfrm>
            <a:off x="8266043" y="3517849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U238 </a:t>
            </a:r>
            <a:r>
              <a:rPr lang="en-US" altLang="zh-CN" dirty="0" err="1"/>
              <a:t>NeutrinoRate</a:t>
            </a:r>
            <a:endParaRPr lang="zh-CN" altLang="en-US" dirty="0"/>
          </a:p>
        </p:txBody>
      </p:sp>
      <p:sp>
        <p:nvSpPr>
          <p:cNvPr id="25" name="文本框 11">
            <a:extLst>
              <a:ext uri="{FF2B5EF4-FFF2-40B4-BE49-F238E27FC236}">
                <a16:creationId xmlns:a16="http://schemas.microsoft.com/office/drawing/2014/main" id="{C2898B65-0D23-1440-BE6C-982AD720A5EF}"/>
              </a:ext>
            </a:extLst>
          </p:cNvPr>
          <p:cNvSpPr txBox="1"/>
          <p:nvPr/>
        </p:nvSpPr>
        <p:spPr>
          <a:xfrm>
            <a:off x="8302901" y="5987018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/>
              <a:t>U238 </a:t>
            </a:r>
            <a:r>
              <a:rPr lang="en-US" altLang="zh-CN" dirty="0" err="1"/>
              <a:t>NeutrinoFlux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4558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5FD8A-C4B8-A84B-A993-2F238C6A5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地球中微子通量计算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4DE99C-C28A-544D-9208-6AE223DB1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0126C-7412-4448-8711-0ABECABFDBE6}" type="datetime1">
              <a:rPr lang="zh-CN" altLang="en-US" smtClean="0"/>
              <a:t>2025/5/26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B6341A-4775-2F4B-9F98-37C667064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A99709-7030-1F42-ACAC-E482B2F6A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68B79-CF14-410C-93F5-CBCC1D3B410E}" type="slidenum">
              <a:rPr lang="zh-CN" altLang="en-US" smtClean="0"/>
              <a:t>5</a:t>
            </a:fld>
            <a:endParaRPr lang="zh-CN" alt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CEF76E4-1D71-1A42-82E7-84AE33681B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41745" y="1774522"/>
            <a:ext cx="4879309" cy="330895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CFE67DC-8BDC-974A-8119-BCCAB23EBB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9373" y="1914807"/>
            <a:ext cx="5788024" cy="4029927"/>
          </a:xfrm>
          <a:prstGeom prst="rect">
            <a:avLst/>
          </a:prstGeom>
        </p:spPr>
      </p:pic>
      <p:sp>
        <p:nvSpPr>
          <p:cNvPr id="14" name="文本框 11">
            <a:extLst>
              <a:ext uri="{FF2B5EF4-FFF2-40B4-BE49-F238E27FC236}">
                <a16:creationId xmlns:a16="http://schemas.microsoft.com/office/drawing/2014/main" id="{77D1581A-465C-B640-B06F-73C818CE77A3}"/>
              </a:ext>
            </a:extLst>
          </p:cNvPr>
          <p:cNvSpPr txBox="1"/>
          <p:nvPr/>
        </p:nvSpPr>
        <p:spPr>
          <a:xfrm>
            <a:off x="1800028" y="5071872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地球中微子通量（无振荡）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E3B98B-4B94-254C-9A06-8E5AA42EE601}"/>
              </a:ext>
            </a:extLst>
          </p:cNvPr>
          <p:cNvCxnSpPr>
            <a:cxnSpLocks/>
          </p:cNvCxnSpPr>
          <p:nvPr/>
        </p:nvCxnSpPr>
        <p:spPr>
          <a:xfrm flipH="1">
            <a:off x="305186" y="4552122"/>
            <a:ext cx="1104861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AB6F194-1A36-8E4A-B632-5AC681B25200}"/>
              </a:ext>
            </a:extLst>
          </p:cNvPr>
          <p:cNvCxnSpPr>
            <a:cxnSpLocks/>
          </p:cNvCxnSpPr>
          <p:nvPr/>
        </p:nvCxnSpPr>
        <p:spPr>
          <a:xfrm flipH="1">
            <a:off x="427384" y="2107096"/>
            <a:ext cx="109264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7C4F6E1-55C9-5346-AB8E-D76D051878AE}"/>
              </a:ext>
            </a:extLst>
          </p:cNvPr>
          <p:cNvCxnSpPr>
            <a:cxnSpLocks/>
          </p:cNvCxnSpPr>
          <p:nvPr/>
        </p:nvCxnSpPr>
        <p:spPr>
          <a:xfrm flipH="1">
            <a:off x="1073426" y="2295939"/>
            <a:ext cx="8507896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B30EB64-A133-A244-B0FD-437F5D5E1DE4}"/>
              </a:ext>
            </a:extLst>
          </p:cNvPr>
          <p:cNvCxnSpPr>
            <a:cxnSpLocks/>
          </p:cNvCxnSpPr>
          <p:nvPr/>
        </p:nvCxnSpPr>
        <p:spPr>
          <a:xfrm flipH="1">
            <a:off x="1141745" y="3144078"/>
            <a:ext cx="8507896" cy="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27E05778-C8F2-7540-9EEE-A5DB4CB6D9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6225" y="667451"/>
            <a:ext cx="5210589" cy="121073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47600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16AF9-E4E4-2944-A058-0792FD591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中微子振荡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37AB63B-5B20-2240-AF93-A86699A910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895" y="1715827"/>
            <a:ext cx="5052411" cy="3426348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F8BB6E-BFF0-9146-A360-630E378505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0126C-7412-4448-8711-0ABECABFDBE6}" type="datetime1">
              <a:rPr lang="zh-CN" altLang="en-US" smtClean="0"/>
              <a:t>2025/5/26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CC5563-6519-B745-B7F2-6E318697A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29A3A3-0BA9-9B41-99A7-8BF7FC8C3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68B79-CF14-410C-93F5-CBCC1D3B410E}" type="slidenum">
              <a:rPr lang="zh-CN" altLang="en-US" smtClean="0"/>
              <a:t>6</a:t>
            </a:fld>
            <a:endParaRPr lang="zh-CN" altLang="en-US"/>
          </a:p>
        </p:txBody>
      </p:sp>
      <p:pic>
        <p:nvPicPr>
          <p:cNvPr id="9" name="Content Placeholder 7">
            <a:extLst>
              <a:ext uri="{FF2B5EF4-FFF2-40B4-BE49-F238E27FC236}">
                <a16:creationId xmlns:a16="http://schemas.microsoft.com/office/drawing/2014/main" id="{32A1A725-DDF3-134C-B19C-5ED6AA51DC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12750" y="1946955"/>
            <a:ext cx="4370775" cy="2964088"/>
          </a:xfrm>
          <a:prstGeom prst="rect">
            <a:avLst/>
          </a:prstGeom>
        </p:spPr>
      </p:pic>
      <p:sp>
        <p:nvSpPr>
          <p:cNvPr id="10" name="文本框 11">
            <a:extLst>
              <a:ext uri="{FF2B5EF4-FFF2-40B4-BE49-F238E27FC236}">
                <a16:creationId xmlns:a16="http://schemas.microsoft.com/office/drawing/2014/main" id="{4C7E6234-345C-664E-977F-39A8026879BD}"/>
              </a:ext>
            </a:extLst>
          </p:cNvPr>
          <p:cNvSpPr txBox="1"/>
          <p:nvPr/>
        </p:nvSpPr>
        <p:spPr>
          <a:xfrm>
            <a:off x="1800027" y="5071872"/>
            <a:ext cx="30187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电子型</a:t>
            </a:r>
            <a:r>
              <a:rPr lang="en-US" altLang="zh-CN" dirty="0"/>
              <a:t>(</a:t>
            </a:r>
            <a:r>
              <a:rPr lang="zh-CN" altLang="en-US" dirty="0"/>
              <a:t>反</a:t>
            </a:r>
            <a:r>
              <a:rPr lang="en-US" altLang="zh-CN" dirty="0"/>
              <a:t>)</a:t>
            </a:r>
            <a:r>
              <a:rPr lang="zh-CN" altLang="en-US" dirty="0"/>
              <a:t>中微子存活概率</a:t>
            </a:r>
            <a:endParaRPr lang="en-US" altLang="zh-CN" dirty="0"/>
          </a:p>
          <a:p>
            <a:pPr algn="ctr"/>
            <a:r>
              <a:rPr lang="zh-CN" altLang="en-US" dirty="0"/>
              <a:t>振荡周期～</a:t>
            </a:r>
            <a:r>
              <a:rPr lang="en-US" altLang="zh-CN" dirty="0"/>
              <a:t>30km@1MeV</a:t>
            </a:r>
            <a:endParaRPr lang="zh-CN" altLang="en-US" dirty="0"/>
          </a:p>
        </p:txBody>
      </p:sp>
      <p:sp>
        <p:nvSpPr>
          <p:cNvPr id="11" name="文本框 11">
            <a:extLst>
              <a:ext uri="{FF2B5EF4-FFF2-40B4-BE49-F238E27FC236}">
                <a16:creationId xmlns:a16="http://schemas.microsoft.com/office/drawing/2014/main" id="{3B7FAC67-6D1F-094F-93B6-6364582F00D0}"/>
              </a:ext>
            </a:extLst>
          </p:cNvPr>
          <p:cNvSpPr txBox="1"/>
          <p:nvPr/>
        </p:nvSpPr>
        <p:spPr>
          <a:xfrm>
            <a:off x="7626537" y="5097779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振荡前后中微子能谱</a:t>
            </a:r>
          </a:p>
        </p:txBody>
      </p:sp>
    </p:spTree>
    <p:extLst>
      <p:ext uri="{BB962C8B-B14F-4D97-AF65-F5344CB8AC3E}">
        <p14:creationId xmlns:p14="http://schemas.microsoft.com/office/powerpoint/2010/main" val="1834210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CC82A-2EA2-BB4E-AA1D-60EFC1A47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中微子</a:t>
            </a:r>
            <a:r>
              <a:rPr kumimoji="1" lang="en-US" altLang="zh-CN" dirty="0"/>
              <a:t>IBD</a:t>
            </a:r>
            <a:r>
              <a:rPr kumimoji="1" lang="zh-CN" altLang="en-CN" dirty="0"/>
              <a:t>事例</a:t>
            </a:r>
            <a:r>
              <a:rPr kumimoji="1" lang="zh-CN" altLang="en-US" dirty="0"/>
              <a:t>率（未</a:t>
            </a:r>
            <a:r>
              <a:rPr kumimoji="1" lang="zh-CN" altLang="en-CN" dirty="0"/>
              <a:t>细化分</a:t>
            </a:r>
            <a:r>
              <a:rPr kumimoji="1" lang="zh-CN" altLang="en-US" dirty="0"/>
              <a:t>网格）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144B34-6B0B-C043-8CE5-BC8A9C51B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0126C-7412-4448-8711-0ABECABFDBE6}" type="datetime1">
              <a:rPr lang="zh-CN" altLang="en-US" smtClean="0"/>
              <a:t>2025/5/26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923935-A014-0342-8C18-A4283D3AF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000861-7734-934E-B37E-042889F1F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68B79-CF14-410C-93F5-CBCC1D3B410E}" type="slidenum">
              <a:rPr lang="zh-CN" altLang="en-US" smtClean="0"/>
              <a:t>7</a:t>
            </a:fld>
            <a:endParaRPr lang="zh-CN" altLang="en-US"/>
          </a:p>
        </p:txBody>
      </p:sp>
      <p:graphicFrame>
        <p:nvGraphicFramePr>
          <p:cNvPr id="7" name="Table 9">
            <a:extLst>
              <a:ext uri="{FF2B5EF4-FFF2-40B4-BE49-F238E27FC236}">
                <a16:creationId xmlns:a16="http://schemas.microsoft.com/office/drawing/2014/main" id="{C3730613-32C0-3547-94AD-F56F5ABE3B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3979995"/>
              </p:ext>
            </p:extLst>
          </p:nvPr>
        </p:nvGraphicFramePr>
        <p:xfrm>
          <a:off x="838200" y="3937524"/>
          <a:ext cx="699026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7565">
                  <a:extLst>
                    <a:ext uri="{9D8B030D-6E8A-4147-A177-3AD203B41FA5}">
                      <a16:colId xmlns:a16="http://schemas.microsoft.com/office/drawing/2014/main" val="1254923380"/>
                    </a:ext>
                  </a:extLst>
                </a:gridCol>
                <a:gridCol w="1747565">
                  <a:extLst>
                    <a:ext uri="{9D8B030D-6E8A-4147-A177-3AD203B41FA5}">
                      <a16:colId xmlns:a16="http://schemas.microsoft.com/office/drawing/2014/main" val="4060709138"/>
                    </a:ext>
                  </a:extLst>
                </a:gridCol>
                <a:gridCol w="1747565">
                  <a:extLst>
                    <a:ext uri="{9D8B030D-6E8A-4147-A177-3AD203B41FA5}">
                      <a16:colId xmlns:a16="http://schemas.microsoft.com/office/drawing/2014/main" val="4208851990"/>
                    </a:ext>
                  </a:extLst>
                </a:gridCol>
                <a:gridCol w="1747565">
                  <a:extLst>
                    <a:ext uri="{9D8B030D-6E8A-4147-A177-3AD203B41FA5}">
                      <a16:colId xmlns:a16="http://schemas.microsoft.com/office/drawing/2014/main" val="152924741"/>
                    </a:ext>
                  </a:extLst>
                </a:gridCol>
              </a:tblGrid>
              <a:tr h="282251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Curst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Mantle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Total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9934357"/>
                  </a:ext>
                </a:extLst>
              </a:tr>
              <a:tr h="28225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Th232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B050"/>
                          </a:solidFill>
                        </a:rPr>
                        <a:t>7.06</a:t>
                      </a:r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2.44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9.51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6853268"/>
                  </a:ext>
                </a:extLst>
              </a:tr>
              <a:tr h="28225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U238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B050"/>
                          </a:solidFill>
                        </a:rPr>
                        <a:t>26.21</a:t>
                      </a:r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9.98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36.19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81661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Total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B050"/>
                          </a:solidFill>
                        </a:rPr>
                        <a:t>33.27</a:t>
                      </a:r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12.42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45.70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5495333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52F21584-11AB-C04B-8F1E-C5F9A20ADA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48" y="1989042"/>
            <a:ext cx="6903830" cy="183308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C5CED45-FF72-D241-A901-7A5918A19D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07482" y="1825625"/>
            <a:ext cx="3446318" cy="4351338"/>
          </a:xfrm>
        </p:spPr>
        <p:txBody>
          <a:bodyPr>
            <a:normAutofit/>
          </a:bodyPr>
          <a:lstStyle/>
          <a:p>
            <a:r>
              <a:rPr lang="en-US" dirty="0" err="1">
                <a:latin typeface="STZhongsong" panose="02010600040101010101" pitchFamily="2" charset="-122"/>
                <a:ea typeface="STZhongsong" panose="02010600040101010101" pitchFamily="2" charset="-122"/>
              </a:rPr>
              <a:t>近点计算精度</a:t>
            </a:r>
            <a:endParaRPr lang="en-US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  <a:p>
            <a:pPr lvl="1"/>
            <a:endParaRPr lang="en-US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  <a:p>
            <a:pPr lvl="1"/>
            <a:r>
              <a:rPr lang="en-US" dirty="0" err="1">
                <a:latin typeface="STZhongsong" panose="02010600040101010101" pitchFamily="2" charset="-122"/>
                <a:ea typeface="STZhongsong" panose="02010600040101010101" pitchFamily="2" charset="-122"/>
              </a:rPr>
              <a:t>近点贡献较大</a:t>
            </a:r>
            <a:endParaRPr lang="en-US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  <a:p>
            <a:pPr lvl="1"/>
            <a:endParaRPr lang="en-US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  <a:p>
            <a:pPr lvl="1"/>
            <a:r>
              <a:rPr lang="zh-CN" altLang="en-US" dirty="0"/>
              <a:t>振荡周期～</a:t>
            </a:r>
            <a:r>
              <a:rPr lang="en-US" altLang="zh-CN" dirty="0"/>
              <a:t>30km@1MeV</a:t>
            </a:r>
          </a:p>
          <a:p>
            <a:pPr lvl="1"/>
            <a:r>
              <a:rPr lang="en-US" altLang="zh-CN" dirty="0">
                <a:latin typeface="STZhongsong" panose="02010600040101010101" pitchFamily="2" charset="-122"/>
                <a:ea typeface="STZhongsong" panose="02010600040101010101" pitchFamily="2" charset="-122"/>
              </a:rPr>
              <a:t>1</a:t>
            </a:r>
            <a:r>
              <a:rPr lang="zh-CN" altLang="en-US" dirty="0">
                <a:latin typeface="STZhongsong" panose="02010600040101010101" pitchFamily="2" charset="-122"/>
                <a:ea typeface="STZhongsong" panose="02010600040101010101" pitchFamily="2" charset="-122"/>
              </a:rPr>
              <a:t>˚～</a:t>
            </a:r>
            <a:r>
              <a:rPr lang="en-US" altLang="zh-CN" dirty="0">
                <a:latin typeface="STZhongsong" panose="02010600040101010101" pitchFamily="2" charset="-122"/>
                <a:ea typeface="STZhongsong" panose="02010600040101010101" pitchFamily="2" charset="-122"/>
              </a:rPr>
              <a:t>111km</a:t>
            </a:r>
          </a:p>
          <a:p>
            <a:pPr lvl="1"/>
            <a:r>
              <a:rPr lang="en-US" dirty="0" err="1">
                <a:latin typeface="STZhongsong" panose="02010600040101010101" pitchFamily="2" charset="-122"/>
                <a:ea typeface="STZhongsong" panose="02010600040101010101" pitchFamily="2" charset="-122"/>
              </a:rPr>
              <a:t>岩层厚度</a:t>
            </a:r>
            <a:r>
              <a:rPr lang="zh-CN" altLang="en-US" dirty="0">
                <a:latin typeface="STZhongsong" panose="02010600040101010101" pitchFamily="2" charset="-122"/>
                <a:ea typeface="STZhongsong" panose="02010600040101010101" pitchFamily="2" charset="-122"/>
              </a:rPr>
              <a:t>～</a:t>
            </a:r>
            <a:r>
              <a:rPr lang="en-US" altLang="zh-CN" dirty="0">
                <a:latin typeface="STZhongsong" panose="02010600040101010101" pitchFamily="2" charset="-122"/>
                <a:ea typeface="STZhongsong" panose="02010600040101010101" pitchFamily="2" charset="-122"/>
              </a:rPr>
              <a:t>20km</a:t>
            </a:r>
            <a:endParaRPr lang="en-US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997570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78673-F692-B649-84A5-01B9C8A78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精细划分网格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972EE-D456-6C40-9E0C-9CBF629A5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2591" y="1825625"/>
            <a:ext cx="5171209" cy="4351338"/>
          </a:xfrm>
        </p:spPr>
        <p:txBody>
          <a:bodyPr/>
          <a:lstStyle/>
          <a:p>
            <a:r>
              <a:rPr kumimoji="1" lang="zh-CN" altLang="en-US" dirty="0"/>
              <a:t>靠近的网格贡献较多的事例数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对靠近的</a:t>
            </a:r>
            <a:r>
              <a:rPr kumimoji="1" lang="en-US" altLang="zh-CN" dirty="0"/>
              <a:t>7˚</a:t>
            </a:r>
            <a:r>
              <a:rPr kumimoji="1" lang="zh-CN" altLang="en-US" dirty="0"/>
              <a:t>*</a:t>
            </a:r>
            <a:r>
              <a:rPr kumimoji="1" lang="en-US" altLang="zh-CN" dirty="0"/>
              <a:t>7</a:t>
            </a:r>
            <a:r>
              <a:rPr kumimoji="1" lang="zh-CN" altLang="en-US" dirty="0"/>
              <a:t>˚网格更精细划分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将每一块划分为</a:t>
            </a:r>
            <a:r>
              <a:rPr kumimoji="1" lang="en-US" altLang="zh-CN" dirty="0"/>
              <a:t>1000</a:t>
            </a:r>
            <a:r>
              <a:rPr kumimoji="1" lang="zh-CN" altLang="en-US" dirty="0"/>
              <a:t>块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A9E52E-D249-E149-BC60-AB5F9B00C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0126C-7412-4448-8711-0ABECABFDBE6}" type="datetime1">
              <a:rPr lang="zh-CN" altLang="en-US" smtClean="0"/>
              <a:t>2025/5/26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6E939-0D90-4A4F-BED2-8F8105CE5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C19BD8-B5D0-7340-940B-31EB97016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68B79-CF14-410C-93F5-CBCC1D3B410E}" type="slidenum">
              <a:rPr lang="zh-CN" altLang="en-US" smtClean="0"/>
              <a:t>8</a:t>
            </a:fld>
            <a:endParaRPr lang="zh-CN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8DD85E7-8200-AE40-90C2-7942978407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938" y="1711798"/>
            <a:ext cx="4930980" cy="446516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8527072-5C51-CB48-A188-3F8B4DDC202C}"/>
              </a:ext>
            </a:extLst>
          </p:cNvPr>
          <p:cNvSpPr/>
          <p:nvPr/>
        </p:nvSpPr>
        <p:spPr>
          <a:xfrm>
            <a:off x="1995056" y="2597727"/>
            <a:ext cx="2119744" cy="2317173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161731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CC82A-2EA2-BB4E-AA1D-60EFC1A47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中微子</a:t>
            </a:r>
            <a:r>
              <a:rPr kumimoji="1" lang="en-US" altLang="zh-CN" dirty="0"/>
              <a:t>IBD</a:t>
            </a:r>
            <a:r>
              <a:rPr kumimoji="1" lang="zh-CN" altLang="en-CN" dirty="0"/>
              <a:t>事例</a:t>
            </a:r>
            <a:r>
              <a:rPr kumimoji="1" lang="zh-CN" altLang="en-US" dirty="0"/>
              <a:t>率（</a:t>
            </a:r>
            <a:r>
              <a:rPr kumimoji="1" lang="zh-CN" altLang="en-CN" dirty="0"/>
              <a:t>细化分</a:t>
            </a:r>
            <a:r>
              <a:rPr kumimoji="1" lang="zh-CN" altLang="en-US" dirty="0"/>
              <a:t>网格）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144B34-6B0B-C043-8CE5-BC8A9C51B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0126C-7412-4448-8711-0ABECABFDBE6}" type="datetime1">
              <a:rPr lang="zh-CN" altLang="en-US" smtClean="0"/>
              <a:t>2025/5/26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923935-A014-0342-8C18-A4283D3AF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000861-7734-934E-B37E-042889F1F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968B79-CF14-410C-93F5-CBCC1D3B410E}" type="slidenum">
              <a:rPr lang="zh-CN" altLang="en-US" smtClean="0"/>
              <a:t>9</a:t>
            </a:fld>
            <a:endParaRPr lang="zh-CN" altLang="en-US"/>
          </a:p>
        </p:txBody>
      </p:sp>
      <p:graphicFrame>
        <p:nvGraphicFramePr>
          <p:cNvPr id="7" name="Table 9">
            <a:extLst>
              <a:ext uri="{FF2B5EF4-FFF2-40B4-BE49-F238E27FC236}">
                <a16:creationId xmlns:a16="http://schemas.microsoft.com/office/drawing/2014/main" id="{C3730613-32C0-3547-94AD-F56F5ABE3B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6071063"/>
              </p:ext>
            </p:extLst>
          </p:nvPr>
        </p:nvGraphicFramePr>
        <p:xfrm>
          <a:off x="838200" y="3937524"/>
          <a:ext cx="6990260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7565">
                  <a:extLst>
                    <a:ext uri="{9D8B030D-6E8A-4147-A177-3AD203B41FA5}">
                      <a16:colId xmlns:a16="http://schemas.microsoft.com/office/drawing/2014/main" val="1254923380"/>
                    </a:ext>
                  </a:extLst>
                </a:gridCol>
                <a:gridCol w="1747565">
                  <a:extLst>
                    <a:ext uri="{9D8B030D-6E8A-4147-A177-3AD203B41FA5}">
                      <a16:colId xmlns:a16="http://schemas.microsoft.com/office/drawing/2014/main" val="4060709138"/>
                    </a:ext>
                  </a:extLst>
                </a:gridCol>
                <a:gridCol w="1747565">
                  <a:extLst>
                    <a:ext uri="{9D8B030D-6E8A-4147-A177-3AD203B41FA5}">
                      <a16:colId xmlns:a16="http://schemas.microsoft.com/office/drawing/2014/main" val="4208851990"/>
                    </a:ext>
                  </a:extLst>
                </a:gridCol>
                <a:gridCol w="1747565">
                  <a:extLst>
                    <a:ext uri="{9D8B030D-6E8A-4147-A177-3AD203B41FA5}">
                      <a16:colId xmlns:a16="http://schemas.microsoft.com/office/drawing/2014/main" val="152924741"/>
                    </a:ext>
                  </a:extLst>
                </a:gridCol>
              </a:tblGrid>
              <a:tr h="282251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Curst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Mantle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Total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9934357"/>
                  </a:ext>
                </a:extLst>
              </a:tr>
              <a:tr h="28225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Th232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8.50(</a:t>
                      </a:r>
                      <a:r>
                        <a:rPr lang="en-US" altLang="zh-CN" dirty="0">
                          <a:solidFill>
                            <a:srgbClr val="00B050"/>
                          </a:solidFill>
                        </a:rPr>
                        <a:t>7.06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2.49(2.44)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10.99(9.51)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6853268"/>
                  </a:ext>
                </a:extLst>
              </a:tr>
              <a:tr h="28225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U238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33.01(</a:t>
                      </a:r>
                      <a:r>
                        <a:rPr lang="en-US" altLang="zh-CN" dirty="0">
                          <a:solidFill>
                            <a:srgbClr val="00B050"/>
                          </a:solidFill>
                        </a:rPr>
                        <a:t>26.21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10.18(9.98)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43.20(36.19)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8166170"/>
                  </a:ext>
                </a:extLst>
              </a:tr>
              <a:tr h="282251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Total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41.51(33.27)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12.67(12.42)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54.19(45.70)</a:t>
                      </a:r>
                      <a:endParaRPr lang="zh-CN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5495333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52F21584-11AB-C04B-8F1E-C5F9A20ADA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448" y="1989042"/>
            <a:ext cx="6903830" cy="183308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BCB61C6-1B02-734A-9371-210A79B49B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07482" y="1825625"/>
            <a:ext cx="3446318" cy="4351338"/>
          </a:xfrm>
        </p:spPr>
        <p:txBody>
          <a:bodyPr>
            <a:normAutofit/>
          </a:bodyPr>
          <a:lstStyle/>
          <a:p>
            <a:r>
              <a:rPr lang="en-US" dirty="0" err="1">
                <a:latin typeface="STZhongsong" panose="02010600040101010101" pitchFamily="2" charset="-122"/>
                <a:ea typeface="STZhongsong" panose="02010600040101010101" pitchFamily="2" charset="-122"/>
              </a:rPr>
              <a:t>仍有</a:t>
            </a:r>
            <a:r>
              <a:rPr lang="zh-CN" altLang="en-US" dirty="0">
                <a:latin typeface="STZhongsong" panose="02010600040101010101" pitchFamily="2" charset="-122"/>
                <a:ea typeface="STZhongsong" panose="02010600040101010101" pitchFamily="2" charset="-122"/>
              </a:rPr>
              <a:t>～</a:t>
            </a:r>
            <a:r>
              <a:rPr lang="en-US" altLang="zh-CN" dirty="0">
                <a:latin typeface="STZhongsong" panose="02010600040101010101" pitchFamily="2" charset="-122"/>
                <a:ea typeface="STZhongsong" panose="02010600040101010101" pitchFamily="2" charset="-122"/>
              </a:rPr>
              <a:t>20%</a:t>
            </a:r>
            <a:r>
              <a:rPr lang="zh-CN" altLang="en-US" dirty="0">
                <a:latin typeface="STZhongsong" panose="02010600040101010101" pitchFamily="2" charset="-122"/>
                <a:ea typeface="STZhongsong" panose="02010600040101010101" pitchFamily="2" charset="-122"/>
              </a:rPr>
              <a:t>差异</a:t>
            </a:r>
            <a:endParaRPr lang="en-US" altLang="zh-CN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  <a:p>
            <a:endParaRPr lang="en-US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  <a:p>
            <a:endParaRPr lang="en-US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  <a:p>
            <a:r>
              <a:rPr lang="en-US" dirty="0" err="1">
                <a:latin typeface="STZhongsong" panose="02010600040101010101" pitchFamily="2" charset="-122"/>
                <a:ea typeface="STZhongsong" panose="02010600040101010101" pitchFamily="2" charset="-122"/>
              </a:rPr>
              <a:t>再检查</a:t>
            </a:r>
            <a:endParaRPr lang="en-US" dirty="0">
              <a:latin typeface="STZhongsong" panose="02010600040101010101" pitchFamily="2" charset="-122"/>
              <a:ea typeface="STZhongsong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650708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Report">
      <a:majorFont>
        <a:latin typeface="Times New Roman"/>
        <a:ea typeface="STZhongsong"/>
        <a:cs typeface=""/>
      </a:majorFont>
      <a:minorFont>
        <a:latin typeface="Times New Roman"/>
        <a:ea typeface="STZhongsong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port.potx" id="{3F2525C9-4283-4D9E-A7EA-266C8F97F0F2}" vid="{0F890F0B-5FAD-4F47-A9ED-A814EE830BC3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Report</Template>
  <TotalTime>499</TotalTime>
  <Words>232</Words>
  <Application>Microsoft Macintosh PowerPoint</Application>
  <PresentationFormat>Widescreen</PresentationFormat>
  <Paragraphs>99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等线</vt:lpstr>
      <vt:lpstr>STZhongsong</vt:lpstr>
      <vt:lpstr>Arial</vt:lpstr>
      <vt:lpstr>Times New Roman</vt:lpstr>
      <vt:lpstr>Office 主题​​</vt:lpstr>
      <vt:lpstr>利用方向-能量重建探测 K-40 地球中微子 </vt:lpstr>
      <vt:lpstr>地球中微子通量计算</vt:lpstr>
      <vt:lpstr>地球中微子通量计算</vt:lpstr>
      <vt:lpstr>放射性核素分布</vt:lpstr>
      <vt:lpstr>地球中微子通量计算</vt:lpstr>
      <vt:lpstr>中微子振荡</vt:lpstr>
      <vt:lpstr>中微子IBD事例率（未细化分网格）</vt:lpstr>
      <vt:lpstr>精细划分网格</vt:lpstr>
      <vt:lpstr>中微子IBD事例率（细化分网格）</vt:lpstr>
      <vt:lpstr>反冲电子能谱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Haozhe</dc:creator>
  <cp:lastModifiedBy>Haozhe Sun</cp:lastModifiedBy>
  <cp:revision>338</cp:revision>
  <dcterms:created xsi:type="dcterms:W3CDTF">2025-05-11T05:52:04Z</dcterms:created>
  <dcterms:modified xsi:type="dcterms:W3CDTF">2025-05-26T06:04:58Z</dcterms:modified>
</cp:coreProperties>
</file>