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7"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81CD0AE-91B2-45FA-A540-ADBBFB506999}" type="datetimeFigureOut">
              <a:rPr lang="fr-CA" smtClean="0"/>
              <a:t>2023-09-11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3E3C309-A251-4156-9959-21C2DA178F6F}" type="slidenum">
              <a:rPr lang="fr-CA" smtClean="0"/>
              <a:t>‹N°›</a:t>
            </a:fld>
            <a:endParaRPr lang="fr-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0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1CD0AE-91B2-45FA-A540-ADBBFB506999}" type="datetimeFigureOut">
              <a:rPr lang="fr-CA" smtClean="0"/>
              <a:t>2023-09-11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285774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1CD0AE-91B2-45FA-A540-ADBBFB506999}" type="datetimeFigureOut">
              <a:rPr lang="fr-CA" smtClean="0"/>
              <a:t>2023-09-11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229454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1CD0AE-91B2-45FA-A540-ADBBFB506999}" type="datetimeFigureOut">
              <a:rPr lang="fr-CA" smtClean="0"/>
              <a:t>2023-09-11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221406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81CD0AE-91B2-45FA-A540-ADBBFB506999}" type="datetimeFigureOut">
              <a:rPr lang="fr-CA" smtClean="0"/>
              <a:t>2023-09-11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3E3C309-A251-4156-9959-21C2DA178F6F}" type="slidenum">
              <a:rPr lang="fr-CA" smtClean="0"/>
              <a:t>‹N°›</a:t>
            </a:fld>
            <a:endParaRPr lang="fr-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04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81CD0AE-91B2-45FA-A540-ADBBFB506999}" type="datetimeFigureOut">
              <a:rPr lang="fr-CA" smtClean="0"/>
              <a:t>2023-09-11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331223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81CD0AE-91B2-45FA-A540-ADBBFB506999}" type="datetimeFigureOut">
              <a:rPr lang="fr-CA" smtClean="0"/>
              <a:t>2023-09-11</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87021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81CD0AE-91B2-45FA-A540-ADBBFB506999}" type="datetimeFigureOut">
              <a:rPr lang="fr-CA" smtClean="0"/>
              <a:t>2023-09-11</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93591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CD0AE-91B2-45FA-A540-ADBBFB506999}" type="datetimeFigureOut">
              <a:rPr lang="fr-CA" smtClean="0"/>
              <a:t>2023-09-11</a:t>
            </a:fld>
            <a:endParaRPr lang="fr-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CA"/>
          </a:p>
        </p:txBody>
      </p:sp>
      <p:sp>
        <p:nvSpPr>
          <p:cNvPr id="9" name="Slide Number Placeholder 8"/>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229896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1CD0AE-91B2-45FA-A540-ADBBFB506999}" type="datetimeFigureOut">
              <a:rPr lang="fr-CA" smtClean="0"/>
              <a:t>2023-09-11</a:t>
            </a:fld>
            <a:endParaRPr lang="fr-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E3C309-A251-4156-9959-21C2DA178F6F}" type="slidenum">
              <a:rPr lang="fr-CA" smtClean="0"/>
              <a:t>‹N°›</a:t>
            </a:fld>
            <a:endParaRPr lang="fr-CA"/>
          </a:p>
        </p:txBody>
      </p:sp>
    </p:spTree>
    <p:extLst>
      <p:ext uri="{BB962C8B-B14F-4D97-AF65-F5344CB8AC3E}">
        <p14:creationId xmlns:p14="http://schemas.microsoft.com/office/powerpoint/2010/main" val="260216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81CD0AE-91B2-45FA-A540-ADBBFB506999}" type="datetimeFigureOut">
              <a:rPr lang="fr-CA" smtClean="0"/>
              <a:t>2023-09-11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D3E3C309-A251-4156-9959-21C2DA178F6F}" type="slidenum">
              <a:rPr lang="fr-CA" smtClean="0"/>
              <a:t>‹N°›</a:t>
            </a:fld>
            <a:endParaRPr lang="fr-CA"/>
          </a:p>
        </p:txBody>
      </p:sp>
    </p:spTree>
    <p:extLst>
      <p:ext uri="{BB962C8B-B14F-4D97-AF65-F5344CB8AC3E}">
        <p14:creationId xmlns:p14="http://schemas.microsoft.com/office/powerpoint/2010/main" val="35712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1CD0AE-91B2-45FA-A540-ADBBFB506999}" type="datetimeFigureOut">
              <a:rPr lang="fr-CA" smtClean="0"/>
              <a:t>2023-09-11</a:t>
            </a:fld>
            <a:endParaRPr lang="fr-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E3C309-A251-4156-9959-21C2DA178F6F}" type="slidenum">
              <a:rPr lang="fr-CA" smtClean="0"/>
              <a:t>‹N°›</a:t>
            </a:fld>
            <a:endParaRPr lang="fr-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542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D84C0-2BD1-42DD-BB46-7BA95065468C}"/>
              </a:ext>
            </a:extLst>
          </p:cNvPr>
          <p:cNvSpPr>
            <a:spLocks noGrp="1"/>
          </p:cNvSpPr>
          <p:nvPr>
            <p:ph type="ctrTitle"/>
          </p:nvPr>
        </p:nvSpPr>
        <p:spPr/>
        <p:txBody>
          <a:bodyPr>
            <a:normAutofit/>
          </a:bodyPr>
          <a:lstStyle/>
          <a:p>
            <a:r>
              <a:rPr lang="fr-CA" dirty="0"/>
              <a:t>COURS 2: LA THÉORIE DES SOURCES ET INTRO AUX TRAITÉS</a:t>
            </a:r>
          </a:p>
        </p:txBody>
      </p:sp>
      <p:sp>
        <p:nvSpPr>
          <p:cNvPr id="3" name="Sous-titre 2">
            <a:extLst>
              <a:ext uri="{FF2B5EF4-FFF2-40B4-BE49-F238E27FC236}">
                <a16:creationId xmlns:a16="http://schemas.microsoft.com/office/drawing/2014/main" id="{32AA12A4-9EF6-4645-BCC2-87F1FDC52180}"/>
              </a:ext>
            </a:extLst>
          </p:cNvPr>
          <p:cNvSpPr>
            <a:spLocks noGrp="1"/>
          </p:cNvSpPr>
          <p:nvPr>
            <p:ph type="subTitle" idx="1"/>
          </p:nvPr>
        </p:nvSpPr>
        <p:spPr/>
        <p:txBody>
          <a:bodyPr/>
          <a:lstStyle/>
          <a:p>
            <a:r>
              <a:rPr lang="fr-CA" dirty="0"/>
              <a:t>Conclusion et mise en œuvre des traités en général </a:t>
            </a:r>
          </a:p>
        </p:txBody>
      </p:sp>
    </p:spTree>
    <p:extLst>
      <p:ext uri="{BB962C8B-B14F-4D97-AF65-F5344CB8AC3E}">
        <p14:creationId xmlns:p14="http://schemas.microsoft.com/office/powerpoint/2010/main" val="229949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EC097-B7E5-44C9-A95C-FD995F43600C}"/>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243515D7-EDDC-42FC-A970-24AA6561409B}"/>
              </a:ext>
            </a:extLst>
          </p:cNvPr>
          <p:cNvSpPr>
            <a:spLocks noGrp="1"/>
          </p:cNvSpPr>
          <p:nvPr>
            <p:ph idx="1"/>
          </p:nvPr>
        </p:nvSpPr>
        <p:spPr/>
        <p:txBody>
          <a:bodyPr>
            <a:noAutofit/>
          </a:bodyPr>
          <a:lstStyle/>
          <a:p>
            <a:r>
              <a:rPr lang="fr-CA" sz="2800" b="1" u="sng" dirty="0"/>
              <a:t>Négociation: </a:t>
            </a:r>
          </a:p>
          <a:p>
            <a:r>
              <a:rPr lang="fr-CA" sz="2800" dirty="0"/>
              <a:t>La négociation porte sur l’élaboration du texte traité. </a:t>
            </a:r>
          </a:p>
          <a:p>
            <a:r>
              <a:rPr lang="fr-CA" sz="2800" dirty="0"/>
              <a:t>On peut négocier dans 3 forums/contextes différents : </a:t>
            </a:r>
          </a:p>
          <a:p>
            <a:pPr>
              <a:buFont typeface="Wingdings" panose="05000000000000000000" pitchFamily="2" charset="2"/>
              <a:buChar char="§"/>
            </a:pPr>
            <a:r>
              <a:rPr lang="fr-CA" sz="2800" dirty="0"/>
              <a:t>Conférence diplomatique, internationale ou </a:t>
            </a:r>
            <a:r>
              <a:rPr lang="fr-CA" sz="2800" i="1" dirty="0"/>
              <a:t>ad hoc </a:t>
            </a:r>
          </a:p>
          <a:p>
            <a:pPr>
              <a:buFont typeface="Wingdings" panose="05000000000000000000" pitchFamily="2" charset="2"/>
              <a:buChar char="§"/>
            </a:pPr>
            <a:r>
              <a:rPr lang="fr-CA" sz="2800" dirty="0"/>
              <a:t>Conférence diplomatique constituée par l’assemblée plénière de l’ONU ou de toute autre organisation internationale</a:t>
            </a:r>
          </a:p>
          <a:p>
            <a:pPr>
              <a:buFont typeface="Wingdings" panose="05000000000000000000" pitchFamily="2" charset="2"/>
              <a:buChar char="§"/>
            </a:pPr>
            <a:r>
              <a:rPr lang="fr-CA" sz="2800" dirty="0"/>
              <a:t>Conférence diplomatique sous les hospices d’une organisation internationale </a:t>
            </a:r>
          </a:p>
        </p:txBody>
      </p:sp>
    </p:spTree>
    <p:extLst>
      <p:ext uri="{BB962C8B-B14F-4D97-AF65-F5344CB8AC3E}">
        <p14:creationId xmlns:p14="http://schemas.microsoft.com/office/powerpoint/2010/main" val="37790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6C0C1E-B9D6-4E7B-B8E9-187A4B7A3F58}"/>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C4869259-18DF-4210-8830-982E618A3276}"/>
              </a:ext>
            </a:extLst>
          </p:cNvPr>
          <p:cNvSpPr>
            <a:spLocks noGrp="1"/>
          </p:cNvSpPr>
          <p:nvPr>
            <p:ph idx="1"/>
          </p:nvPr>
        </p:nvSpPr>
        <p:spPr/>
        <p:txBody>
          <a:bodyPr/>
          <a:lstStyle/>
          <a:p>
            <a:pPr marL="0" indent="0">
              <a:buNone/>
            </a:pPr>
            <a:r>
              <a:rPr lang="fr-CA" sz="2200" b="1" u="sng" dirty="0"/>
              <a:t>Négociation et adoption: </a:t>
            </a:r>
          </a:p>
          <a:p>
            <a:pPr marL="0" indent="0">
              <a:buNone/>
            </a:pPr>
            <a:r>
              <a:rPr lang="fr-CA" sz="2200" dirty="0"/>
              <a:t>Pleins pouvoirs: les documents émis par les gouvernements nationaux autorisant une personne de conclure des traités au nom de l'État ou de l'institution que l'on représente. </a:t>
            </a:r>
          </a:p>
          <a:p>
            <a:pPr marL="0" indent="0">
              <a:buNone/>
            </a:pPr>
            <a:r>
              <a:rPr lang="fr-CA" sz="2200" dirty="0"/>
              <a:t>Au Canada, il y 4 étapes à l’émission des pleins pouvoirs :</a:t>
            </a:r>
          </a:p>
          <a:p>
            <a:pPr>
              <a:buFont typeface="Wingdings" panose="05000000000000000000" pitchFamily="2" charset="2"/>
              <a:buChar char="§"/>
            </a:pPr>
            <a:r>
              <a:rPr lang="fr-CA" sz="2200" dirty="0"/>
              <a:t>Requête du ministre concerné au ministre des Affaires étrangères (approbation politique)</a:t>
            </a:r>
          </a:p>
          <a:p>
            <a:pPr>
              <a:buFont typeface="Wingdings" panose="05000000000000000000" pitchFamily="2" charset="2"/>
              <a:buChar char="§"/>
            </a:pPr>
            <a:r>
              <a:rPr lang="fr-CA" sz="2200" dirty="0"/>
              <a:t>Requête du ministre des Affaires étrangères au conseil exécutif (approbation exécutive)</a:t>
            </a:r>
          </a:p>
          <a:p>
            <a:pPr>
              <a:buFont typeface="Wingdings" panose="05000000000000000000" pitchFamily="2" charset="2"/>
              <a:buChar char="§"/>
            </a:pPr>
            <a:r>
              <a:rPr lang="fr-CA" sz="2200" dirty="0"/>
              <a:t>Décret est émis par le conseil exécutif</a:t>
            </a:r>
          </a:p>
          <a:p>
            <a:pPr>
              <a:buFont typeface="Wingdings" panose="05000000000000000000" pitchFamily="2" charset="2"/>
              <a:buChar char="§"/>
            </a:pPr>
            <a:r>
              <a:rPr lang="fr-CA" sz="2200" dirty="0"/>
              <a:t>Instrument de pleins pouvoirs émis le ministère des Affaires étrangères</a:t>
            </a:r>
          </a:p>
          <a:p>
            <a:pPr marL="0" indent="0">
              <a:buNone/>
            </a:pPr>
            <a:endParaRPr lang="fr-CA" dirty="0"/>
          </a:p>
        </p:txBody>
      </p:sp>
    </p:spTree>
    <p:extLst>
      <p:ext uri="{BB962C8B-B14F-4D97-AF65-F5344CB8AC3E}">
        <p14:creationId xmlns:p14="http://schemas.microsoft.com/office/powerpoint/2010/main" val="185500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597D5-87B5-4469-A2D4-6DF3A4200083}"/>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284DCD2D-F1F5-4890-9F51-8ED2C4634A20}"/>
              </a:ext>
            </a:extLst>
          </p:cNvPr>
          <p:cNvSpPr>
            <a:spLocks noGrp="1"/>
          </p:cNvSpPr>
          <p:nvPr>
            <p:ph idx="1"/>
          </p:nvPr>
        </p:nvSpPr>
        <p:spPr/>
        <p:txBody>
          <a:bodyPr/>
          <a:lstStyle/>
          <a:p>
            <a:pPr marL="0" indent="0">
              <a:buNone/>
            </a:pPr>
            <a:r>
              <a:rPr lang="fr-CA" sz="2400" b="1" u="sng" dirty="0"/>
              <a:t>Adoption: </a:t>
            </a:r>
          </a:p>
          <a:p>
            <a:pPr marL="0" indent="0">
              <a:buNone/>
            </a:pPr>
            <a:r>
              <a:rPr lang="fr-CA" sz="2400" dirty="0"/>
              <a:t>L’acte officiel par lequel la forme et la teneur du texte d'un traité sont fixées.</a:t>
            </a:r>
          </a:p>
          <a:p>
            <a:pPr marL="0" indent="0">
              <a:buNone/>
            </a:pPr>
            <a:r>
              <a:rPr lang="fr-CA" sz="2400" dirty="0"/>
              <a:t>4 modes d’adoption du texte : </a:t>
            </a:r>
          </a:p>
          <a:p>
            <a:pPr>
              <a:buFont typeface="Wingdings" panose="05000000000000000000" pitchFamily="2" charset="2"/>
              <a:buChar char="§"/>
            </a:pPr>
            <a:r>
              <a:rPr lang="fr-CA" sz="2400" dirty="0"/>
              <a:t>Unanimité (tout le monde vote)</a:t>
            </a:r>
          </a:p>
          <a:p>
            <a:pPr>
              <a:buFont typeface="Wingdings" panose="05000000000000000000" pitchFamily="2" charset="2"/>
              <a:buChar char="§"/>
            </a:pPr>
            <a:r>
              <a:rPr lang="fr-CA" sz="2400" dirty="0"/>
              <a:t>Majorité simple (50 +1)</a:t>
            </a:r>
          </a:p>
          <a:p>
            <a:pPr>
              <a:buFont typeface="Wingdings" panose="05000000000000000000" pitchFamily="2" charset="2"/>
              <a:buChar char="§"/>
            </a:pPr>
            <a:r>
              <a:rPr lang="fr-CA" sz="2400" dirty="0"/>
              <a:t>Vote au 2/3 (généralement pour les traités multilatéraux)</a:t>
            </a:r>
          </a:p>
          <a:p>
            <a:pPr>
              <a:buFont typeface="Wingdings" panose="05000000000000000000" pitchFamily="2" charset="2"/>
              <a:buChar char="§"/>
            </a:pPr>
            <a:r>
              <a:rPr lang="fr-CA" sz="2400" dirty="0"/>
              <a:t>Consensus (on ne vote pas, le président de la conférence, élu par l’assemblée, joue le rôle d’intermédiaire)</a:t>
            </a:r>
          </a:p>
          <a:p>
            <a:pPr marL="0" indent="0">
              <a:buNone/>
            </a:pPr>
            <a:endParaRPr lang="fr-CA" dirty="0"/>
          </a:p>
        </p:txBody>
      </p:sp>
    </p:spTree>
    <p:extLst>
      <p:ext uri="{BB962C8B-B14F-4D97-AF65-F5344CB8AC3E}">
        <p14:creationId xmlns:p14="http://schemas.microsoft.com/office/powerpoint/2010/main" val="32289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BD74F-0EC3-43C2-B139-F22302E1B4EF}"/>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6F71C2F6-732E-4CFC-B3F5-E79A5DB2830D}"/>
              </a:ext>
            </a:extLst>
          </p:cNvPr>
          <p:cNvSpPr>
            <a:spLocks noGrp="1"/>
          </p:cNvSpPr>
          <p:nvPr>
            <p:ph idx="1"/>
          </p:nvPr>
        </p:nvSpPr>
        <p:spPr/>
        <p:txBody>
          <a:bodyPr>
            <a:normAutofit/>
          </a:bodyPr>
          <a:lstStyle/>
          <a:p>
            <a:pPr marL="0" indent="0">
              <a:buNone/>
            </a:pPr>
            <a:r>
              <a:rPr lang="fr-CA" sz="2400" b="1" u="sng" dirty="0"/>
              <a:t>Présentation matérielle (instrumentum):</a:t>
            </a:r>
          </a:p>
          <a:p>
            <a:pPr marL="0" indent="0">
              <a:buNone/>
            </a:pPr>
            <a:r>
              <a:rPr lang="fr-CA" sz="2400" dirty="0"/>
              <a:t>Un traité classique s’organise généralement en 4 parties : </a:t>
            </a:r>
          </a:p>
          <a:p>
            <a:pPr>
              <a:buFont typeface="Wingdings" panose="05000000000000000000" pitchFamily="2" charset="2"/>
              <a:buChar char="§"/>
            </a:pPr>
            <a:r>
              <a:rPr lang="fr-CA" sz="2400" dirty="0"/>
              <a:t>Le préambule (pour l’interprétation du traité)</a:t>
            </a:r>
          </a:p>
          <a:p>
            <a:pPr>
              <a:buFont typeface="Wingdings" panose="05000000000000000000" pitchFamily="2" charset="2"/>
              <a:buChar char="§"/>
            </a:pPr>
            <a:r>
              <a:rPr lang="fr-CA" sz="2400" dirty="0"/>
              <a:t>Le dispositif (articles et dispositions)</a:t>
            </a:r>
          </a:p>
          <a:p>
            <a:pPr>
              <a:buFont typeface="Wingdings" panose="05000000000000000000" pitchFamily="2" charset="2"/>
              <a:buChar char="§"/>
            </a:pPr>
            <a:r>
              <a:rPr lang="fr-CA" sz="2400" dirty="0"/>
              <a:t>Les dispositions finales (règles techniques, modalités du traité) </a:t>
            </a:r>
          </a:p>
          <a:p>
            <a:pPr>
              <a:buFont typeface="Wingdings" panose="05000000000000000000" pitchFamily="2" charset="2"/>
              <a:buChar char="§"/>
            </a:pPr>
            <a:r>
              <a:rPr lang="fr-CA" sz="2400" dirty="0"/>
              <a:t>Les signatures des parties avec la date et lieu de l’opération</a:t>
            </a:r>
          </a:p>
          <a:p>
            <a:pPr marL="0" indent="0">
              <a:buNone/>
            </a:pPr>
            <a:r>
              <a:rPr lang="fr-CA" sz="2400" dirty="0"/>
              <a:t>Certains traités peuvent parfois avoir des annexes.</a:t>
            </a:r>
          </a:p>
        </p:txBody>
      </p:sp>
    </p:spTree>
    <p:extLst>
      <p:ext uri="{BB962C8B-B14F-4D97-AF65-F5344CB8AC3E}">
        <p14:creationId xmlns:p14="http://schemas.microsoft.com/office/powerpoint/2010/main" val="111806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727DEB-B108-4E31-B4B0-C4CE58DADF4C}"/>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B6007947-832A-4322-9A41-527DABACF72A}"/>
              </a:ext>
            </a:extLst>
          </p:cNvPr>
          <p:cNvSpPr>
            <a:spLocks noGrp="1"/>
          </p:cNvSpPr>
          <p:nvPr>
            <p:ph idx="1"/>
          </p:nvPr>
        </p:nvSpPr>
        <p:spPr>
          <a:xfrm>
            <a:off x="1097280" y="1845734"/>
            <a:ext cx="10058400" cy="4253408"/>
          </a:xfrm>
        </p:spPr>
        <p:txBody>
          <a:bodyPr>
            <a:noAutofit/>
          </a:bodyPr>
          <a:lstStyle/>
          <a:p>
            <a:pPr marL="0" indent="0">
              <a:buNone/>
            </a:pPr>
            <a:r>
              <a:rPr lang="fr-CA" b="1" u="sng" dirty="0"/>
              <a:t>Signature: </a:t>
            </a:r>
          </a:p>
          <a:p>
            <a:pPr marL="0" indent="0">
              <a:buNone/>
            </a:pPr>
            <a:r>
              <a:rPr lang="fr-CA" dirty="0"/>
              <a:t>Pour les traités en forme solennelle (art. 10 de la CDVT)</a:t>
            </a:r>
          </a:p>
          <a:p>
            <a:pPr>
              <a:buFont typeface="Wingdings" panose="05000000000000000000" pitchFamily="2" charset="2"/>
              <a:buChar char="§"/>
            </a:pPr>
            <a:r>
              <a:rPr lang="fr-CA" dirty="0"/>
              <a:t>Le texte du traité est définitivement arrêté au moyen de la signature.</a:t>
            </a:r>
          </a:p>
          <a:p>
            <a:pPr>
              <a:buFont typeface="Wingdings" panose="05000000000000000000" pitchFamily="2" charset="2"/>
              <a:buChar char="§"/>
            </a:pPr>
            <a:r>
              <a:rPr lang="fr-CA" dirty="0"/>
              <a:t>La signature d’un traité soumis à la procédure de la ratification n’engage pas l’État signataire</a:t>
            </a:r>
          </a:p>
          <a:p>
            <a:pPr>
              <a:buFont typeface="Wingdings" panose="05000000000000000000" pitchFamily="2" charset="2"/>
              <a:buChar char="§"/>
            </a:pPr>
            <a:r>
              <a:rPr lang="fr-CA" dirty="0"/>
              <a:t>La portée de la signature est établie par l’art. 18 de la CDVT : lorsque l’on signe, sous réserve de ratification, l’État s’engage à ne pas aller à l’encontre de l’objet et du but du traité</a:t>
            </a:r>
          </a:p>
          <a:p>
            <a:pPr marL="0" indent="0">
              <a:buNone/>
            </a:pPr>
            <a:r>
              <a:rPr lang="fr-CA" dirty="0"/>
              <a:t>Différents types de signature </a:t>
            </a:r>
          </a:p>
          <a:p>
            <a:pPr>
              <a:buFont typeface="Wingdings" panose="05000000000000000000" pitchFamily="2" charset="2"/>
              <a:buChar char="§"/>
            </a:pPr>
            <a:r>
              <a:rPr lang="fr-CA" dirty="0"/>
              <a:t>Signature normale (pleins pouvoirs)</a:t>
            </a:r>
          </a:p>
          <a:p>
            <a:pPr>
              <a:buFont typeface="Wingdings" panose="05000000000000000000" pitchFamily="2" charset="2"/>
              <a:buChar char="§"/>
            </a:pPr>
            <a:r>
              <a:rPr lang="fr-CA" dirty="0"/>
              <a:t>Signature ad referendum</a:t>
            </a:r>
          </a:p>
          <a:p>
            <a:pPr>
              <a:buFont typeface="Wingdings" panose="05000000000000000000" pitchFamily="2" charset="2"/>
              <a:buChar char="§"/>
            </a:pPr>
            <a:r>
              <a:rPr lang="fr-CA" dirty="0"/>
              <a:t>Signature par paraphe</a:t>
            </a:r>
          </a:p>
          <a:p>
            <a:pPr marL="0" indent="0">
              <a:buNone/>
            </a:pPr>
            <a:endParaRPr lang="fr-CA" dirty="0"/>
          </a:p>
        </p:txBody>
      </p:sp>
    </p:spTree>
    <p:extLst>
      <p:ext uri="{BB962C8B-B14F-4D97-AF65-F5344CB8AC3E}">
        <p14:creationId xmlns:p14="http://schemas.microsoft.com/office/powerpoint/2010/main" val="190480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FD618-AEBC-4E4F-8E9B-B1E98723854F}"/>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23F156E3-80AD-49F5-85C0-CC138F59DDD0}"/>
              </a:ext>
            </a:extLst>
          </p:cNvPr>
          <p:cNvSpPr>
            <a:spLocks noGrp="1"/>
          </p:cNvSpPr>
          <p:nvPr>
            <p:ph idx="1"/>
          </p:nvPr>
        </p:nvSpPr>
        <p:spPr/>
        <p:txBody>
          <a:bodyPr>
            <a:normAutofit/>
          </a:bodyPr>
          <a:lstStyle/>
          <a:p>
            <a:pPr marL="0" indent="0">
              <a:buNone/>
            </a:pPr>
            <a:r>
              <a:rPr lang="fr-CA" sz="2800" b="1" u="sng" dirty="0"/>
              <a:t>Signature:</a:t>
            </a:r>
          </a:p>
          <a:p>
            <a:pPr marL="0" indent="0">
              <a:buNone/>
            </a:pPr>
            <a:r>
              <a:rPr lang="fr-CA" sz="2800" dirty="0"/>
              <a:t>Pour les accords en forme simplifiée (art. 12 de la CDVT), la signature va remplir un double rôle: authentifier le texte et créer l’engagement.</a:t>
            </a:r>
          </a:p>
          <a:p>
            <a:pPr marL="0" indent="0">
              <a:buNone/>
            </a:pPr>
            <a:r>
              <a:rPr lang="fr-CA" sz="2800" dirty="0"/>
              <a:t>Pour ce qui est des « échanges de lettres » ou des « échanges de notes », les signatures figurent non pas sur une lettre ou sur une note mais sur deux lettres ou notes séparées. </a:t>
            </a:r>
          </a:p>
        </p:txBody>
      </p:sp>
    </p:spTree>
    <p:extLst>
      <p:ext uri="{BB962C8B-B14F-4D97-AF65-F5344CB8AC3E}">
        <p14:creationId xmlns:p14="http://schemas.microsoft.com/office/powerpoint/2010/main" val="373979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9F03A-4DD8-468A-94F9-91310733E858}"/>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2CD541FE-1369-49C5-BF33-6977E992B4C5}"/>
              </a:ext>
            </a:extLst>
          </p:cNvPr>
          <p:cNvSpPr>
            <a:spLocks noGrp="1"/>
          </p:cNvSpPr>
          <p:nvPr>
            <p:ph idx="1"/>
          </p:nvPr>
        </p:nvSpPr>
        <p:spPr/>
        <p:txBody>
          <a:bodyPr>
            <a:normAutofit/>
          </a:bodyPr>
          <a:lstStyle/>
          <a:p>
            <a:r>
              <a:rPr lang="fr-CA" sz="2800" b="1" u="sng" dirty="0"/>
              <a:t>Ratification (art. 14 de la CVDT):</a:t>
            </a:r>
          </a:p>
          <a:p>
            <a:r>
              <a:rPr lang="fr-CA" sz="2800" dirty="0"/>
              <a:t>L'acte juridique par lequel un État donne son consentement définitif à une convention qu'il a négociée et signée. </a:t>
            </a:r>
          </a:p>
          <a:p>
            <a:r>
              <a:rPr lang="fr-CA" sz="2800" u="sng" dirty="0"/>
              <a:t>Ratification en droit interne </a:t>
            </a:r>
            <a:r>
              <a:rPr lang="fr-CA" sz="2800" dirty="0"/>
              <a:t>: selon les États, la ratification relève de l'exécutif seul (Canada), ou de l'exécutif et du législatif ensemble (France et États-Unis). </a:t>
            </a:r>
          </a:p>
          <a:p>
            <a:r>
              <a:rPr lang="fr-CA" sz="2800" u="sng" dirty="0"/>
              <a:t>Ratification en droit international</a:t>
            </a:r>
            <a:r>
              <a:rPr lang="fr-CA" sz="2800" dirty="0"/>
              <a:t> : la ratification ne se présume pas, il faut que ce soit prévu dans le traité. </a:t>
            </a:r>
          </a:p>
        </p:txBody>
      </p:sp>
    </p:spTree>
    <p:extLst>
      <p:ext uri="{BB962C8B-B14F-4D97-AF65-F5344CB8AC3E}">
        <p14:creationId xmlns:p14="http://schemas.microsoft.com/office/powerpoint/2010/main" val="324099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7C655-1F92-41FE-A552-EB0E6501D05C}"/>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3930E39C-13FE-4303-8D33-D645E76F646B}"/>
              </a:ext>
            </a:extLst>
          </p:cNvPr>
          <p:cNvSpPr>
            <a:spLocks noGrp="1"/>
          </p:cNvSpPr>
          <p:nvPr>
            <p:ph idx="1"/>
          </p:nvPr>
        </p:nvSpPr>
        <p:spPr/>
        <p:txBody>
          <a:bodyPr>
            <a:normAutofit/>
          </a:bodyPr>
          <a:lstStyle/>
          <a:p>
            <a:pPr marL="0" indent="0">
              <a:buNone/>
            </a:pPr>
            <a:r>
              <a:rPr lang="fr-CA" sz="2800" b="1" u="sng" dirty="0"/>
              <a:t>Adhésion ou accession (art. 15 et 16 de le CDVT):</a:t>
            </a:r>
          </a:p>
          <a:p>
            <a:pPr marL="0" indent="0">
              <a:buNone/>
            </a:pPr>
            <a:r>
              <a:rPr lang="fr-CA" sz="2800" dirty="0"/>
              <a:t>L'adhésion ou l’accession est l'acte par lequel un État accepte l'offre ou la possibilité de devenir partie à un traité déjà négocié et signé par d'autres États. Elle a le même effet juridique que la ratification.</a:t>
            </a:r>
          </a:p>
          <a:p>
            <a:pPr marL="0" indent="0">
              <a:buNone/>
            </a:pPr>
            <a:r>
              <a:rPr lang="fr-CA" sz="2800" dirty="0"/>
              <a:t>Traité ouvert: l’adhésion est possible sans condition</a:t>
            </a:r>
          </a:p>
          <a:p>
            <a:pPr marL="0" indent="0">
              <a:buNone/>
            </a:pPr>
            <a:r>
              <a:rPr lang="fr-CA" sz="2800" dirty="0"/>
              <a:t>Traité semi-ouvert/semi-fermé: l'adhésion est possible sous certaines conditions</a:t>
            </a:r>
          </a:p>
          <a:p>
            <a:pPr marL="0" indent="0">
              <a:buNone/>
            </a:pPr>
            <a:r>
              <a:rPr lang="fr-CA" sz="2800" dirty="0"/>
              <a:t>Traité fermé: impossible d’adhérer ou sans clause d’adhésion </a:t>
            </a:r>
          </a:p>
        </p:txBody>
      </p:sp>
    </p:spTree>
    <p:extLst>
      <p:ext uri="{BB962C8B-B14F-4D97-AF65-F5344CB8AC3E}">
        <p14:creationId xmlns:p14="http://schemas.microsoft.com/office/powerpoint/2010/main" val="166775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7655F-2DCD-46EC-B02A-D2AFE863429F}"/>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5C27B818-A11C-4259-8E12-2C16E9EDCA26}"/>
              </a:ext>
            </a:extLst>
          </p:cNvPr>
          <p:cNvSpPr>
            <a:spLocks noGrp="1"/>
          </p:cNvSpPr>
          <p:nvPr>
            <p:ph idx="1"/>
          </p:nvPr>
        </p:nvSpPr>
        <p:spPr/>
        <p:txBody>
          <a:bodyPr>
            <a:normAutofit fontScale="92500"/>
          </a:bodyPr>
          <a:lstStyle/>
          <a:p>
            <a:pPr marL="0" indent="0">
              <a:buNone/>
            </a:pPr>
            <a:r>
              <a:rPr lang="fr-CA" b="1" u="sng" dirty="0"/>
              <a:t>Réserves (art. 19 à 23 de la CVDT): </a:t>
            </a:r>
          </a:p>
          <a:p>
            <a:pPr marL="0" indent="0">
              <a:buNone/>
            </a:pPr>
            <a:r>
              <a:rPr lang="fr-CA" dirty="0"/>
              <a:t>«s’entend d’une déclaration unilatérale, quel que soit son libellé ou sa désignation, faite par un État quand il signe, ratifie, accepte ou approuve un traité ou y adhère, par laquelle il vise à exclure ou à modifier l’effet juridique de certaines dispositions du traité dans leur application à cet État». </a:t>
            </a:r>
          </a:p>
          <a:p>
            <a:pPr marL="0" indent="0">
              <a:buNone/>
            </a:pPr>
            <a:r>
              <a:rPr lang="fr-CA" dirty="0"/>
              <a:t>Les articles 19 à 23 de la CVDT viennent codifier l’Avis consultatif relatif à la validité des réserves à la Convention pour la répression du génocide (1951).</a:t>
            </a:r>
          </a:p>
          <a:p>
            <a:pPr marL="0" indent="0">
              <a:buNone/>
            </a:pPr>
            <a:r>
              <a:rPr lang="fr-CA" dirty="0"/>
              <a:t>Un État peut toujours faire une réserve et les autres États peuvent toujours s’objecter à la réserve. </a:t>
            </a:r>
          </a:p>
          <a:p>
            <a:pPr marL="0" indent="0">
              <a:buNone/>
            </a:pPr>
            <a:r>
              <a:rPr lang="fr-CA" dirty="0"/>
              <a:t>L’État qui fait l’objection pourra soit : </a:t>
            </a:r>
          </a:p>
          <a:p>
            <a:pPr>
              <a:buFont typeface="Wingdings" panose="05000000000000000000" pitchFamily="2" charset="2"/>
              <a:buChar char="§"/>
            </a:pPr>
            <a:r>
              <a:rPr lang="fr-CA" dirty="0"/>
              <a:t>ne pas conclure le traité avec l’État qui a fait la réserve, ou </a:t>
            </a:r>
          </a:p>
          <a:p>
            <a:pPr>
              <a:buFont typeface="Wingdings" panose="05000000000000000000" pitchFamily="2" charset="2"/>
              <a:buChar char="§"/>
            </a:pPr>
            <a:r>
              <a:rPr lang="fr-CA" dirty="0"/>
              <a:t>décider que les articles portant sur la réserve ne s’appliqueront pas</a:t>
            </a:r>
          </a:p>
        </p:txBody>
      </p:sp>
    </p:spTree>
    <p:extLst>
      <p:ext uri="{BB962C8B-B14F-4D97-AF65-F5344CB8AC3E}">
        <p14:creationId xmlns:p14="http://schemas.microsoft.com/office/powerpoint/2010/main" val="356640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D8B335-4596-4D92-B231-C3FBBA5CA99D}"/>
              </a:ext>
            </a:extLst>
          </p:cNvPr>
          <p:cNvSpPr>
            <a:spLocks noGrp="1"/>
          </p:cNvSpPr>
          <p:nvPr>
            <p:ph type="title"/>
          </p:nvPr>
        </p:nvSpPr>
        <p:spPr/>
        <p:txBody>
          <a:bodyPr/>
          <a:lstStyle/>
          <a:p>
            <a:r>
              <a:rPr lang="fr-CA" dirty="0"/>
              <a:t>Exercice pratique </a:t>
            </a:r>
          </a:p>
        </p:txBody>
      </p:sp>
      <p:sp>
        <p:nvSpPr>
          <p:cNvPr id="3" name="Espace réservé du contenu 2">
            <a:extLst>
              <a:ext uri="{FF2B5EF4-FFF2-40B4-BE49-F238E27FC236}">
                <a16:creationId xmlns:a16="http://schemas.microsoft.com/office/drawing/2014/main" id="{6022175F-20A3-457A-9967-102B923ABB72}"/>
              </a:ext>
            </a:extLst>
          </p:cNvPr>
          <p:cNvSpPr>
            <a:spLocks noGrp="1"/>
          </p:cNvSpPr>
          <p:nvPr>
            <p:ph idx="1"/>
          </p:nvPr>
        </p:nvSpPr>
        <p:spPr>
          <a:xfrm>
            <a:off x="1097280" y="1737360"/>
            <a:ext cx="10058400" cy="4644586"/>
          </a:xfrm>
        </p:spPr>
        <p:txBody>
          <a:bodyPr>
            <a:normAutofit lnSpcReduction="10000"/>
          </a:bodyPr>
          <a:lstStyle/>
          <a:p>
            <a:pPr marL="0" indent="0">
              <a:buNone/>
            </a:pPr>
            <a:r>
              <a:rPr lang="fr-CA" dirty="0"/>
              <a:t>Cinq États concluent un traité visant à favoriser leurs échanges commerciaux. L’article 8 prévoit que les ports de la région seront ouverts à tous les navires commerciaux des États parties. Aucune clause du traité ne règle la question des réserves.</a:t>
            </a:r>
          </a:p>
          <a:p>
            <a:pPr marL="0" indent="0">
              <a:buNone/>
            </a:pPr>
            <a:r>
              <a:rPr lang="fr-CA" dirty="0"/>
              <a:t>Lors de la ratification, l’État A annonce qu’il interprétera l’article 8 comme s’appliquant seulement aux navires commerciaux qui ne sont pas des navires citernes, étant donné la dangerosité des derniers.</a:t>
            </a:r>
          </a:p>
          <a:p>
            <a:pPr marL="0" indent="0">
              <a:buNone/>
            </a:pPr>
            <a:r>
              <a:rPr lang="fr-CA" dirty="0"/>
              <a:t>L’État B proteste vivement contre cette «réserve». Il refuse catégoriquement de reconnaître A comme une partie au traité.</a:t>
            </a:r>
          </a:p>
          <a:p>
            <a:pPr marL="0" indent="0">
              <a:buNone/>
            </a:pPr>
            <a:r>
              <a:rPr lang="fr-CA" dirty="0"/>
              <a:t>L’État C s’oppose à la relecture par A de l’article 8 la jugeant inacceptable.</a:t>
            </a:r>
          </a:p>
          <a:p>
            <a:pPr marL="0" indent="0">
              <a:buNone/>
            </a:pPr>
            <a:r>
              <a:rPr lang="fr-CA" dirty="0"/>
              <a:t>L’État D fait parvenir une note diplomatique à A disant partager ses préoccupations et accepter son choix.</a:t>
            </a:r>
          </a:p>
          <a:p>
            <a:pPr marL="0" indent="0">
              <a:buNone/>
            </a:pPr>
            <a:r>
              <a:rPr lang="fr-CA" dirty="0"/>
              <a:t>L’État E demeure muet quant à l’annonce de A.</a:t>
            </a:r>
          </a:p>
          <a:p>
            <a:pPr marL="0" indent="0">
              <a:buNone/>
            </a:pPr>
            <a:r>
              <a:rPr lang="fr-CA" dirty="0"/>
              <a:t>Aucun État ne met en doute la possibilité même de faire des réserves. Quelles sont les relations conventionnelles A-B, A-C, A-D, A-E et B-C-D-E?</a:t>
            </a:r>
          </a:p>
        </p:txBody>
      </p:sp>
    </p:spTree>
    <p:extLst>
      <p:ext uri="{BB962C8B-B14F-4D97-AF65-F5344CB8AC3E}">
        <p14:creationId xmlns:p14="http://schemas.microsoft.com/office/powerpoint/2010/main" val="23564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A9F482-3070-49F8-9757-770B5250C8FE}"/>
              </a:ext>
            </a:extLst>
          </p:cNvPr>
          <p:cNvSpPr>
            <a:spLocks noGrp="1"/>
          </p:cNvSpPr>
          <p:nvPr>
            <p:ph type="title"/>
          </p:nvPr>
        </p:nvSpPr>
        <p:spPr/>
        <p:txBody>
          <a:bodyPr/>
          <a:lstStyle/>
          <a:p>
            <a:r>
              <a:rPr lang="fr-CA" dirty="0"/>
              <a:t>Plan du cours</a:t>
            </a:r>
          </a:p>
        </p:txBody>
      </p:sp>
      <p:sp>
        <p:nvSpPr>
          <p:cNvPr id="3" name="Espace réservé du contenu 2">
            <a:extLst>
              <a:ext uri="{FF2B5EF4-FFF2-40B4-BE49-F238E27FC236}">
                <a16:creationId xmlns:a16="http://schemas.microsoft.com/office/drawing/2014/main" id="{8E733280-B16E-4598-9BA3-0E84CE6714A1}"/>
              </a:ext>
            </a:extLst>
          </p:cNvPr>
          <p:cNvSpPr>
            <a:spLocks noGrp="1"/>
          </p:cNvSpPr>
          <p:nvPr>
            <p:ph idx="1"/>
          </p:nvPr>
        </p:nvSpPr>
        <p:spPr/>
        <p:txBody>
          <a:bodyPr>
            <a:normAutofit/>
          </a:bodyPr>
          <a:lstStyle/>
          <a:p>
            <a:pPr marL="0" indent="0">
              <a:buNone/>
            </a:pPr>
            <a:r>
              <a:rPr lang="fr-CA" sz="3200" dirty="0"/>
              <a:t>Retour sur le cours 1 (histoire et introduction générale)</a:t>
            </a:r>
          </a:p>
          <a:p>
            <a:pPr marL="0" indent="0">
              <a:buNone/>
            </a:pPr>
            <a:r>
              <a:rPr lang="fr-CA" sz="3200" dirty="0"/>
              <a:t>Les sources de la règle de droit international</a:t>
            </a:r>
          </a:p>
          <a:p>
            <a:pPr marL="0" indent="0">
              <a:buNone/>
            </a:pPr>
            <a:r>
              <a:rPr lang="fr-CA" sz="3200" dirty="0"/>
              <a:t>Les traités: Introduction</a:t>
            </a:r>
          </a:p>
        </p:txBody>
      </p:sp>
    </p:spTree>
    <p:extLst>
      <p:ext uri="{BB962C8B-B14F-4D97-AF65-F5344CB8AC3E}">
        <p14:creationId xmlns:p14="http://schemas.microsoft.com/office/powerpoint/2010/main" val="87299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16DEA-173A-4D33-8E1F-B8617DDBA438}"/>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10E84146-96D6-4CCB-A04F-088BCC7866B1}"/>
              </a:ext>
            </a:extLst>
          </p:cNvPr>
          <p:cNvSpPr>
            <a:spLocks noGrp="1"/>
          </p:cNvSpPr>
          <p:nvPr>
            <p:ph idx="1"/>
          </p:nvPr>
        </p:nvSpPr>
        <p:spPr/>
        <p:txBody>
          <a:bodyPr/>
          <a:lstStyle/>
          <a:p>
            <a:pPr marL="0" indent="0">
              <a:buNone/>
            </a:pPr>
            <a:r>
              <a:rPr lang="fr-CA" sz="2400" b="1" u="sng" dirty="0"/>
              <a:t>Publication et enregistrement </a:t>
            </a:r>
          </a:p>
          <a:p>
            <a:pPr marL="0" indent="0">
              <a:buNone/>
            </a:pPr>
            <a:r>
              <a:rPr lang="fr-CA" sz="2400" dirty="0"/>
              <a:t>Selon l’art. 102 de la Charte des Nations Unies, les parties à un traité qui n’ont pas enregistré </a:t>
            </a:r>
            <a:r>
              <a:rPr lang="fr-CA" sz="2400"/>
              <a:t>ce traité auprès </a:t>
            </a:r>
            <a:r>
              <a:rPr lang="fr-CA" sz="2400" dirty="0"/>
              <a:t>des Nations Unies (dans le RTNU) perdent le droit de l’invoquer devant les instances juridictionnelles</a:t>
            </a:r>
          </a:p>
          <a:p>
            <a:pPr marL="0" indent="0">
              <a:buNone/>
            </a:pPr>
            <a:r>
              <a:rPr lang="fr-CA" sz="2400" dirty="0"/>
              <a:t>Au Canada, les traités sont publiés annuellement dans le recueil des traités du Canada ou dans le recueil des arrangements administratifs du Canada.</a:t>
            </a:r>
          </a:p>
        </p:txBody>
      </p:sp>
    </p:spTree>
    <p:extLst>
      <p:ext uri="{BB962C8B-B14F-4D97-AF65-F5344CB8AC3E}">
        <p14:creationId xmlns:p14="http://schemas.microsoft.com/office/powerpoint/2010/main" val="2859269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B648E-A16B-4B7E-8E76-361A773DA15F}"/>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DBDAA382-BA0E-4EDA-845A-A722AB11CB09}"/>
              </a:ext>
            </a:extLst>
          </p:cNvPr>
          <p:cNvSpPr>
            <a:spLocks noGrp="1"/>
          </p:cNvSpPr>
          <p:nvPr>
            <p:ph idx="1"/>
          </p:nvPr>
        </p:nvSpPr>
        <p:spPr/>
        <p:txBody>
          <a:bodyPr>
            <a:normAutofit/>
          </a:bodyPr>
          <a:lstStyle/>
          <a:p>
            <a:r>
              <a:rPr lang="fr-CA" sz="2400" b="1" u="sng" dirty="0"/>
              <a:t>Entrée en vigueur et mise en œuvre:</a:t>
            </a:r>
          </a:p>
          <a:p>
            <a:r>
              <a:rPr lang="fr-CA" sz="2400" dirty="0"/>
              <a:t>L’entrée en vigueur d’un traité détermine le moment où les parties contractantes sont tenues d’exécuter les obligations prévues par le traité (art. 24 de la CVDT).</a:t>
            </a:r>
          </a:p>
          <a:p>
            <a:r>
              <a:rPr lang="fr-CA" sz="2400" dirty="0"/>
              <a:t>Le délai entre l’adoption et l’entrée en vigueur d’un traité est généralement long, car l’entrée en vigueur est déterminée selon le nombre d’instruments de ratification reçus. </a:t>
            </a:r>
          </a:p>
          <a:p>
            <a:r>
              <a:rPr lang="fr-CA" sz="2400" dirty="0"/>
              <a:t>La mise en œuvre, c’est lorsqu’une loi de mise en œuvre est adoptée en droit interne, traduisant les dispositions du traité en dispositions de droit interne.</a:t>
            </a:r>
          </a:p>
        </p:txBody>
      </p:sp>
    </p:spTree>
    <p:extLst>
      <p:ext uri="{BB962C8B-B14F-4D97-AF65-F5344CB8AC3E}">
        <p14:creationId xmlns:p14="http://schemas.microsoft.com/office/powerpoint/2010/main" val="232125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219B7-CDA8-48B5-9657-D37FAFB41CA9}"/>
              </a:ext>
            </a:extLst>
          </p:cNvPr>
          <p:cNvSpPr>
            <a:spLocks noGrp="1"/>
          </p:cNvSpPr>
          <p:nvPr>
            <p:ph type="title"/>
          </p:nvPr>
        </p:nvSpPr>
        <p:spPr/>
        <p:txBody>
          <a:bodyPr/>
          <a:lstStyle/>
          <a:p>
            <a:r>
              <a:rPr lang="fr-CA" dirty="0"/>
              <a:t>Les sources de la règle de DIP</a:t>
            </a:r>
          </a:p>
        </p:txBody>
      </p:sp>
      <p:sp>
        <p:nvSpPr>
          <p:cNvPr id="3" name="Espace réservé du contenu 2">
            <a:extLst>
              <a:ext uri="{FF2B5EF4-FFF2-40B4-BE49-F238E27FC236}">
                <a16:creationId xmlns:a16="http://schemas.microsoft.com/office/drawing/2014/main" id="{C9F9A049-564B-4517-B3B4-2AF188AA38C6}"/>
              </a:ext>
            </a:extLst>
          </p:cNvPr>
          <p:cNvSpPr>
            <a:spLocks noGrp="1"/>
          </p:cNvSpPr>
          <p:nvPr>
            <p:ph idx="1"/>
          </p:nvPr>
        </p:nvSpPr>
        <p:spPr/>
        <p:txBody>
          <a:bodyPr/>
          <a:lstStyle/>
          <a:p>
            <a:r>
              <a:rPr lang="fr-CA" sz="2400" b="1" u="sng" dirty="0"/>
              <a:t>Sources matérielles: </a:t>
            </a:r>
            <a:r>
              <a:rPr lang="fr-CA" sz="2400" dirty="0"/>
              <a:t>causes profondes de la formation d’une règle. Des causes sociales, historiques, politiques ou encore idéologiques expliquent pourquoi une règle a dû être établie.</a:t>
            </a:r>
          </a:p>
          <a:p>
            <a:r>
              <a:rPr lang="fr-CA" sz="2400" b="1" u="sng" dirty="0"/>
              <a:t>Sources formelles </a:t>
            </a:r>
            <a:r>
              <a:rPr lang="fr-CA" sz="2400" dirty="0"/>
              <a:t>sont les procédés d’élaboration du droit. Elles sont le mode par lequel est établie ou constatée une règle applicable.</a:t>
            </a:r>
          </a:p>
          <a:p>
            <a:r>
              <a:rPr lang="fr-CA" sz="2400" dirty="0"/>
              <a:t>L'article 38 du Statut de la Cour internationale de justice énonce les sources juridiques applicables aux affaires devant la CIJ. Elle est considérée comme la « source des sources »</a:t>
            </a:r>
          </a:p>
          <a:p>
            <a:pPr marL="0" indent="0">
              <a:buNone/>
            </a:pPr>
            <a:endParaRPr lang="fr-CA" dirty="0"/>
          </a:p>
        </p:txBody>
      </p:sp>
    </p:spTree>
    <p:extLst>
      <p:ext uri="{BB962C8B-B14F-4D97-AF65-F5344CB8AC3E}">
        <p14:creationId xmlns:p14="http://schemas.microsoft.com/office/powerpoint/2010/main" val="241212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D880C-FF32-44A2-9EC3-90E06A2F20A6}"/>
              </a:ext>
            </a:extLst>
          </p:cNvPr>
          <p:cNvSpPr>
            <a:spLocks noGrp="1"/>
          </p:cNvSpPr>
          <p:nvPr>
            <p:ph type="title"/>
          </p:nvPr>
        </p:nvSpPr>
        <p:spPr/>
        <p:txBody>
          <a:bodyPr/>
          <a:lstStyle/>
          <a:p>
            <a:r>
              <a:rPr lang="fr-CA" dirty="0"/>
              <a:t>Les sources de la règle de DIP</a:t>
            </a:r>
          </a:p>
        </p:txBody>
      </p:sp>
      <p:sp>
        <p:nvSpPr>
          <p:cNvPr id="3" name="Espace réservé du contenu 2">
            <a:extLst>
              <a:ext uri="{FF2B5EF4-FFF2-40B4-BE49-F238E27FC236}">
                <a16:creationId xmlns:a16="http://schemas.microsoft.com/office/drawing/2014/main" id="{141AA870-DE96-4861-9512-6CFB73E0AFA3}"/>
              </a:ext>
            </a:extLst>
          </p:cNvPr>
          <p:cNvSpPr>
            <a:spLocks noGrp="1"/>
          </p:cNvSpPr>
          <p:nvPr>
            <p:ph idx="1"/>
          </p:nvPr>
        </p:nvSpPr>
        <p:spPr/>
        <p:txBody>
          <a:bodyPr>
            <a:normAutofit/>
          </a:bodyPr>
          <a:lstStyle/>
          <a:p>
            <a:r>
              <a:rPr lang="fr-CA" sz="2400" dirty="0"/>
              <a:t>Les caractéristiques générales de la « source des sources » : </a:t>
            </a:r>
          </a:p>
          <a:p>
            <a:r>
              <a:rPr lang="fr-CA" sz="2400" b="1" u="sng" dirty="0"/>
              <a:t>Portée:  </a:t>
            </a:r>
            <a:r>
              <a:rPr lang="fr-CA" sz="2400" dirty="0"/>
              <a:t>il s'agit d'une énumération pertinente à toute discussion relative à la normativité internationale</a:t>
            </a:r>
          </a:p>
          <a:p>
            <a:r>
              <a:rPr lang="fr-CA" sz="2400" b="1" u="sng" dirty="0"/>
              <a:t>Non-exhaustivité</a:t>
            </a:r>
            <a:r>
              <a:rPr lang="fr-CA" sz="2400" dirty="0"/>
              <a:t>: la liste des sources énumérées n'est pas exhaustive</a:t>
            </a:r>
          </a:p>
          <a:p>
            <a:r>
              <a:rPr lang="fr-CA" sz="2400" b="1" u="sng" dirty="0"/>
              <a:t>Catégories</a:t>
            </a:r>
            <a:r>
              <a:rPr lang="fr-CA" sz="2400" b="1" dirty="0"/>
              <a:t>:</a:t>
            </a:r>
            <a:r>
              <a:rPr lang="fr-CA" sz="2400" dirty="0"/>
              <a:t> on peut distinguer entre les sources formelles (traité, coutume, PGD, actes unilatéraux) et les sources auxiliaires (jurisprudence et doctrine) de droit international. </a:t>
            </a:r>
          </a:p>
          <a:p>
            <a:r>
              <a:rPr lang="fr-CA" sz="2400" b="1" u="sng" dirty="0"/>
              <a:t>Hiérarchie</a:t>
            </a:r>
            <a:r>
              <a:rPr lang="fr-CA" sz="2400" dirty="0"/>
              <a:t>: mise à part celles découlant de ces deux catégories (formelles et auxiliaires), il n'y a pas de hiérarchie dans l'énumération des sources. </a:t>
            </a:r>
          </a:p>
        </p:txBody>
      </p:sp>
    </p:spTree>
    <p:extLst>
      <p:ext uri="{BB962C8B-B14F-4D97-AF65-F5344CB8AC3E}">
        <p14:creationId xmlns:p14="http://schemas.microsoft.com/office/powerpoint/2010/main" val="304425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8A01D-0F31-4961-996B-8DE5579DD86E}"/>
              </a:ext>
            </a:extLst>
          </p:cNvPr>
          <p:cNvSpPr>
            <a:spLocks noGrp="1"/>
          </p:cNvSpPr>
          <p:nvPr>
            <p:ph type="title"/>
          </p:nvPr>
        </p:nvSpPr>
        <p:spPr/>
        <p:txBody>
          <a:bodyPr/>
          <a:lstStyle/>
          <a:p>
            <a:r>
              <a:rPr lang="fr-CA" dirty="0"/>
              <a:t>Les traités </a:t>
            </a:r>
          </a:p>
        </p:txBody>
      </p:sp>
      <p:sp>
        <p:nvSpPr>
          <p:cNvPr id="3" name="Espace réservé du contenu 2">
            <a:extLst>
              <a:ext uri="{FF2B5EF4-FFF2-40B4-BE49-F238E27FC236}">
                <a16:creationId xmlns:a16="http://schemas.microsoft.com/office/drawing/2014/main" id="{ED86F374-977F-4A58-8556-7BE20A5CCD56}"/>
              </a:ext>
            </a:extLst>
          </p:cNvPr>
          <p:cNvSpPr>
            <a:spLocks noGrp="1"/>
          </p:cNvSpPr>
          <p:nvPr>
            <p:ph idx="1"/>
          </p:nvPr>
        </p:nvSpPr>
        <p:spPr/>
        <p:txBody>
          <a:bodyPr>
            <a:normAutofit/>
          </a:bodyPr>
          <a:lstStyle/>
          <a:p>
            <a:r>
              <a:rPr lang="fr-CA" sz="3200" b="1" u="sng" dirty="0"/>
              <a:t>La Convention de Vienne sur le droit des traités (CVDT)</a:t>
            </a:r>
          </a:p>
          <a:p>
            <a:pPr>
              <a:buFont typeface="Wingdings" panose="05000000000000000000" pitchFamily="2" charset="2"/>
              <a:buChar char="§"/>
            </a:pPr>
            <a:r>
              <a:rPr lang="fr-CA" sz="3200" dirty="0"/>
              <a:t>Elle codifie tout ce qui a trait aux traités entre les États.</a:t>
            </a:r>
          </a:p>
          <a:p>
            <a:pPr>
              <a:buFont typeface="Wingdings" panose="05000000000000000000" pitchFamily="2" charset="2"/>
              <a:buChar char="§"/>
            </a:pPr>
            <a:r>
              <a:rPr lang="fr-CA" sz="3200" dirty="0"/>
              <a:t>La plupart de ses dispositions ont un caractère supplétif, c’est-à-dire qu’elles s’appliquent en l’absence d’une intention contraire des parties exprimée dans leurs traités.</a:t>
            </a:r>
          </a:p>
        </p:txBody>
      </p:sp>
    </p:spTree>
    <p:extLst>
      <p:ext uri="{BB962C8B-B14F-4D97-AF65-F5344CB8AC3E}">
        <p14:creationId xmlns:p14="http://schemas.microsoft.com/office/powerpoint/2010/main" val="426603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350B47-5916-4D85-88FD-6228B0293278}"/>
              </a:ext>
            </a:extLst>
          </p:cNvPr>
          <p:cNvSpPr>
            <a:spLocks noGrp="1"/>
          </p:cNvSpPr>
          <p:nvPr>
            <p:ph type="title"/>
          </p:nvPr>
        </p:nvSpPr>
        <p:spPr/>
        <p:txBody>
          <a:bodyPr/>
          <a:lstStyle/>
          <a:p>
            <a:r>
              <a:rPr lang="fr-CA" dirty="0"/>
              <a:t>Les traités</a:t>
            </a:r>
          </a:p>
        </p:txBody>
      </p:sp>
      <p:sp>
        <p:nvSpPr>
          <p:cNvPr id="3" name="Espace réservé du contenu 2">
            <a:extLst>
              <a:ext uri="{FF2B5EF4-FFF2-40B4-BE49-F238E27FC236}">
                <a16:creationId xmlns:a16="http://schemas.microsoft.com/office/drawing/2014/main" id="{87BC797F-8F69-49C0-B350-B429BBB9D83C}"/>
              </a:ext>
            </a:extLst>
          </p:cNvPr>
          <p:cNvSpPr>
            <a:spLocks noGrp="1"/>
          </p:cNvSpPr>
          <p:nvPr>
            <p:ph idx="1"/>
          </p:nvPr>
        </p:nvSpPr>
        <p:spPr/>
        <p:txBody>
          <a:bodyPr/>
          <a:lstStyle/>
          <a:p>
            <a:pPr marL="0" indent="0">
              <a:buNone/>
            </a:pPr>
            <a:r>
              <a:rPr lang="fr-CA" b="1" u="sng" dirty="0"/>
              <a:t>Définition</a:t>
            </a:r>
            <a:r>
              <a:rPr lang="fr-CA" dirty="0"/>
              <a:t>: </a:t>
            </a:r>
          </a:p>
          <a:p>
            <a:pPr marL="0" indent="0">
              <a:buNone/>
            </a:pPr>
            <a:r>
              <a:rPr lang="fr-CA" dirty="0"/>
              <a:t>« L'expression traité s'entend d'un accord international conclu par écrit entre États et régi par le droit international, qu'il soit consigné dans un instrument unique ou dans deux ou plusieurs instruments connexes, et quelle que soit sa dénomination particulière. » (art. 2(1)(a) CVDT</a:t>
            </a:r>
          </a:p>
          <a:p>
            <a:pPr>
              <a:buFont typeface="Wingdings" panose="05000000000000000000" pitchFamily="2" charset="2"/>
              <a:buChar char="§"/>
            </a:pPr>
            <a:r>
              <a:rPr lang="fr-CA" dirty="0"/>
              <a:t>Accord international conclu par écrit au sens de la Convention de Vienne.  </a:t>
            </a:r>
          </a:p>
          <a:p>
            <a:pPr>
              <a:buFont typeface="Wingdings" panose="05000000000000000000" pitchFamily="2" charset="2"/>
              <a:buChar char="§"/>
            </a:pPr>
            <a:r>
              <a:rPr lang="fr-CA" dirty="0"/>
              <a:t>Accord international conclu entre États </a:t>
            </a:r>
          </a:p>
          <a:p>
            <a:pPr>
              <a:buFont typeface="Wingdings" panose="05000000000000000000" pitchFamily="2" charset="2"/>
              <a:buChar char="§"/>
            </a:pPr>
            <a:r>
              <a:rPr lang="fr-CA" dirty="0"/>
              <a:t>Accord international régit par le DIP</a:t>
            </a:r>
          </a:p>
          <a:p>
            <a:pPr>
              <a:buFont typeface="Wingdings" panose="05000000000000000000" pitchFamily="2" charset="2"/>
              <a:buChar char="§"/>
            </a:pPr>
            <a:r>
              <a:rPr lang="fr-CA" dirty="0"/>
              <a:t>Consigné dans un instrument unique ou dans deux ou plusieurs documents connexes</a:t>
            </a:r>
          </a:p>
          <a:p>
            <a:pPr>
              <a:buFont typeface="Wingdings" panose="05000000000000000000" pitchFamily="2" charset="2"/>
              <a:buChar char="§"/>
            </a:pPr>
            <a:r>
              <a:rPr lang="fr-CA" dirty="0"/>
              <a:t>Quelle que soit sa dénomination particulière</a:t>
            </a:r>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228732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6DDE6-E9E3-406B-A819-DD6484C14F6C}"/>
              </a:ext>
            </a:extLst>
          </p:cNvPr>
          <p:cNvSpPr>
            <a:spLocks noGrp="1"/>
          </p:cNvSpPr>
          <p:nvPr>
            <p:ph type="title"/>
          </p:nvPr>
        </p:nvSpPr>
        <p:spPr/>
        <p:txBody>
          <a:bodyPr/>
          <a:lstStyle/>
          <a:p>
            <a:r>
              <a:rPr lang="fr-CA" dirty="0"/>
              <a:t>Les traités</a:t>
            </a:r>
          </a:p>
        </p:txBody>
      </p:sp>
      <p:sp>
        <p:nvSpPr>
          <p:cNvPr id="3" name="Espace réservé du contenu 2">
            <a:extLst>
              <a:ext uri="{FF2B5EF4-FFF2-40B4-BE49-F238E27FC236}">
                <a16:creationId xmlns:a16="http://schemas.microsoft.com/office/drawing/2014/main" id="{95BC80B4-310C-460A-A263-7030780E2D04}"/>
              </a:ext>
            </a:extLst>
          </p:cNvPr>
          <p:cNvSpPr>
            <a:spLocks noGrp="1"/>
          </p:cNvSpPr>
          <p:nvPr>
            <p:ph idx="1"/>
          </p:nvPr>
        </p:nvSpPr>
        <p:spPr/>
        <p:txBody>
          <a:bodyPr/>
          <a:lstStyle/>
          <a:p>
            <a:r>
              <a:rPr lang="fr-CA" sz="2800" b="1" u="sng" dirty="0"/>
              <a:t>La capacité de conclure des traités:</a:t>
            </a:r>
          </a:p>
          <a:p>
            <a:pPr>
              <a:buFont typeface="Wingdings" panose="05000000000000000000" pitchFamily="2" charset="2"/>
              <a:buChar char="§"/>
            </a:pPr>
            <a:r>
              <a:rPr lang="fr-CA" sz="2800" dirty="0"/>
              <a:t>L’article 6 de la CVDT consacre l'égalité juridique entre les États en déclarant qu'ils ont tous la capacité de conclure des traités.</a:t>
            </a:r>
          </a:p>
          <a:p>
            <a:pPr>
              <a:buFont typeface="Wingdings" panose="05000000000000000000" pitchFamily="2" charset="2"/>
              <a:buChar char="§"/>
            </a:pPr>
            <a:r>
              <a:rPr lang="fr-CA" sz="2800" dirty="0"/>
              <a:t>La capacité de conclure des traités est une prérogative de l’État. </a:t>
            </a:r>
          </a:p>
          <a:p>
            <a:pPr>
              <a:buFont typeface="Wingdings" panose="05000000000000000000" pitchFamily="2" charset="2"/>
              <a:buChar char="§"/>
            </a:pPr>
            <a:r>
              <a:rPr lang="fr-CA" sz="2800" dirty="0"/>
              <a:t>Les États fédérés peuvent en théorie conclure des traités</a:t>
            </a:r>
          </a:p>
          <a:p>
            <a:pPr>
              <a:buFont typeface="Wingdings" panose="05000000000000000000" pitchFamily="2" charset="2"/>
              <a:buChar char="§"/>
            </a:pPr>
            <a:r>
              <a:rPr lang="fr-CA" sz="2800" dirty="0"/>
              <a:t>Une organisation internationale peut avoir la personnalité juridique internationale aux fins de la conclusion d'un traité, mais la CVDT ne s’appliquera pas </a:t>
            </a:r>
          </a:p>
          <a:p>
            <a:endParaRPr lang="fr-CA" dirty="0"/>
          </a:p>
        </p:txBody>
      </p:sp>
    </p:spTree>
    <p:extLst>
      <p:ext uri="{BB962C8B-B14F-4D97-AF65-F5344CB8AC3E}">
        <p14:creationId xmlns:p14="http://schemas.microsoft.com/office/powerpoint/2010/main" val="164108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2CDED-8B9A-4C65-9352-5B51C331AA00}"/>
              </a:ext>
            </a:extLst>
          </p:cNvPr>
          <p:cNvSpPr>
            <a:spLocks noGrp="1"/>
          </p:cNvSpPr>
          <p:nvPr>
            <p:ph type="title"/>
          </p:nvPr>
        </p:nvSpPr>
        <p:spPr/>
        <p:txBody>
          <a:bodyPr/>
          <a:lstStyle/>
          <a:p>
            <a:r>
              <a:rPr lang="fr-CA" b="1" dirty="0"/>
              <a:t>La conclusion et la mise en œuvre des traités</a:t>
            </a:r>
            <a:endParaRPr lang="fr-CA" dirty="0"/>
          </a:p>
        </p:txBody>
      </p:sp>
      <p:sp>
        <p:nvSpPr>
          <p:cNvPr id="3" name="Espace réservé du contenu 2">
            <a:extLst>
              <a:ext uri="{FF2B5EF4-FFF2-40B4-BE49-F238E27FC236}">
                <a16:creationId xmlns:a16="http://schemas.microsoft.com/office/drawing/2014/main" id="{1788A84F-2EAF-437D-B1E3-CCBF5C7CB1D0}"/>
              </a:ext>
            </a:extLst>
          </p:cNvPr>
          <p:cNvSpPr>
            <a:spLocks noGrp="1"/>
          </p:cNvSpPr>
          <p:nvPr>
            <p:ph idx="1"/>
          </p:nvPr>
        </p:nvSpPr>
        <p:spPr/>
        <p:txBody>
          <a:bodyPr/>
          <a:lstStyle/>
          <a:p>
            <a:r>
              <a:rPr lang="fr-CA" sz="2800" dirty="0"/>
              <a:t>Deux grands types de traités: </a:t>
            </a:r>
          </a:p>
          <a:p>
            <a:r>
              <a:rPr lang="fr-CA" sz="2800" b="1" u="sng" dirty="0"/>
              <a:t>Les accords en forme simplifiée</a:t>
            </a:r>
            <a:r>
              <a:rPr lang="fr-CA" sz="2800" dirty="0"/>
              <a:t>: Ce sont des traités sans ratification qui dès la signature, engagent les États.</a:t>
            </a:r>
          </a:p>
          <a:p>
            <a:r>
              <a:rPr lang="fr-CA" sz="2800" b="1" u="sng" dirty="0"/>
              <a:t>Les traités en forme solennelle</a:t>
            </a:r>
            <a:r>
              <a:rPr lang="fr-CA" sz="2800" b="1" dirty="0"/>
              <a:t>: </a:t>
            </a:r>
            <a:r>
              <a:rPr lang="fr-CA" sz="2800" dirty="0"/>
              <a:t>Il s'agit de traités qui requièrent une ratification.</a:t>
            </a:r>
          </a:p>
          <a:p>
            <a:pPr>
              <a:buFont typeface="Wingdings" panose="05000000000000000000" pitchFamily="2" charset="2"/>
              <a:buChar char="Ø"/>
            </a:pPr>
            <a:r>
              <a:rPr lang="fr-CA" sz="2800" dirty="0"/>
              <a:t>Aujourd’hui, environ 80% des traités sont des accords en forme simplifiée.</a:t>
            </a:r>
          </a:p>
        </p:txBody>
      </p:sp>
    </p:spTree>
    <p:extLst>
      <p:ext uri="{BB962C8B-B14F-4D97-AF65-F5344CB8AC3E}">
        <p14:creationId xmlns:p14="http://schemas.microsoft.com/office/powerpoint/2010/main" val="163283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A4D40-C7E2-466D-BB83-54ED8C12EDEE}"/>
              </a:ext>
            </a:extLst>
          </p:cNvPr>
          <p:cNvSpPr>
            <a:spLocks noGrp="1"/>
          </p:cNvSpPr>
          <p:nvPr>
            <p:ph type="title"/>
          </p:nvPr>
        </p:nvSpPr>
        <p:spPr/>
        <p:txBody>
          <a:bodyPr/>
          <a:lstStyle/>
          <a:p>
            <a:r>
              <a:rPr lang="fr-CA" dirty="0"/>
              <a:t>La conclusion et la mise en œuvre des traités</a:t>
            </a:r>
          </a:p>
        </p:txBody>
      </p:sp>
      <p:sp>
        <p:nvSpPr>
          <p:cNvPr id="3" name="Espace réservé du contenu 2">
            <a:extLst>
              <a:ext uri="{FF2B5EF4-FFF2-40B4-BE49-F238E27FC236}">
                <a16:creationId xmlns:a16="http://schemas.microsoft.com/office/drawing/2014/main" id="{BD1045A8-E2A9-422B-B302-87502D91B14E}"/>
              </a:ext>
            </a:extLst>
          </p:cNvPr>
          <p:cNvSpPr>
            <a:spLocks noGrp="1"/>
          </p:cNvSpPr>
          <p:nvPr>
            <p:ph idx="1"/>
          </p:nvPr>
        </p:nvSpPr>
        <p:spPr/>
        <p:txBody>
          <a:bodyPr>
            <a:normAutofit/>
          </a:bodyPr>
          <a:lstStyle/>
          <a:p>
            <a:r>
              <a:rPr lang="fr-CA" sz="2800" dirty="0"/>
              <a:t>Au Canada:</a:t>
            </a:r>
          </a:p>
          <a:p>
            <a:pPr>
              <a:buFont typeface="Wingdings" panose="05000000000000000000" pitchFamily="2" charset="2"/>
              <a:buChar char="§"/>
            </a:pPr>
            <a:r>
              <a:rPr lang="fr-CA" sz="2800" dirty="0"/>
              <a:t>Selon le régime constitutionnel canadien, la conduite des affaires étrangères est une prérogative royale de la Couronne fédérale.</a:t>
            </a:r>
          </a:p>
          <a:p>
            <a:pPr>
              <a:buFont typeface="Wingdings" panose="05000000000000000000" pitchFamily="2" charset="2"/>
              <a:buChar char="§"/>
            </a:pPr>
            <a:r>
              <a:rPr lang="fr-CA" sz="2800" dirty="0"/>
              <a:t>Le pouvoir exécutif a la compétence exclusive pour négocier et conclure des traités internationaux. </a:t>
            </a:r>
          </a:p>
          <a:p>
            <a:pPr>
              <a:buFont typeface="Wingdings" panose="05000000000000000000" pitchFamily="2" charset="2"/>
              <a:buChar char="§"/>
            </a:pPr>
            <a:r>
              <a:rPr lang="fr-CA" sz="2800" dirty="0"/>
              <a:t>Les obligations découlant de traités internationaux ne s’appliquent pas automatiquement sous le régime du droit canadien. </a:t>
            </a:r>
          </a:p>
        </p:txBody>
      </p:sp>
    </p:spTree>
    <p:extLst>
      <p:ext uri="{BB962C8B-B14F-4D97-AF65-F5344CB8AC3E}">
        <p14:creationId xmlns:p14="http://schemas.microsoft.com/office/powerpoint/2010/main" val="860428761"/>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A12B0070D92740AE96991461A9D312" ma:contentTypeVersion="14" ma:contentTypeDescription="Crée un document." ma:contentTypeScope="" ma:versionID="4ab378fa73028c19669530bfba11cab8">
  <xsd:schema xmlns:xsd="http://www.w3.org/2001/XMLSchema" xmlns:xs="http://www.w3.org/2001/XMLSchema" xmlns:p="http://schemas.microsoft.com/office/2006/metadata/properties" xmlns:ns3="0e9ae6fc-ed09-4ec4-8b0b-6e854553e2ca" xmlns:ns4="b46c4a3b-a57c-4bc4-b99c-f50f39da9eff" targetNamespace="http://schemas.microsoft.com/office/2006/metadata/properties" ma:root="true" ma:fieldsID="2ee5e88bfddcc2c13e29912be864c7f2" ns3:_="" ns4:_="">
    <xsd:import namespace="0e9ae6fc-ed09-4ec4-8b0b-6e854553e2ca"/>
    <xsd:import namespace="b46c4a3b-a57c-4bc4-b99c-f50f39da9ef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ae6fc-ed09-4ec4-8b0b-6e854553e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6c4a3b-a57c-4bc4-b99c-f50f39da9eff"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F1049C-D385-42EB-A9A1-A8A49497AD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9ae6fc-ed09-4ec4-8b0b-6e854553e2ca"/>
    <ds:schemaRef ds:uri="b46c4a3b-a57c-4bc4-b99c-f50f39da9e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1E4246-C0B3-4C00-95DA-46986275365A}">
  <ds:schemaRefs>
    <ds:schemaRef ds:uri="http://schemas.microsoft.com/sharepoint/v3/contenttype/forms"/>
  </ds:schemaRefs>
</ds:datastoreItem>
</file>

<file path=customXml/itemProps3.xml><?xml version="1.0" encoding="utf-8"?>
<ds:datastoreItem xmlns:ds="http://schemas.openxmlformats.org/officeDocument/2006/customXml" ds:itemID="{20288C92-BEA3-4D1E-ADCB-2F157EF9FAF7}">
  <ds:schemaRefs>
    <ds:schemaRef ds:uri="http://purl.org/dc/elements/1.1/"/>
    <ds:schemaRef ds:uri="http://schemas.microsoft.com/office/2006/metadata/properties"/>
    <ds:schemaRef ds:uri="http://schemas.microsoft.com/office/2006/documentManagement/types"/>
    <ds:schemaRef ds:uri="b46c4a3b-a57c-4bc4-b99c-f50f39da9eff"/>
    <ds:schemaRef ds:uri="0e9ae6fc-ed09-4ec4-8b0b-6e854553e2ca"/>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1337</TotalTime>
  <Words>1769</Words>
  <Application>Microsoft Office PowerPoint</Application>
  <PresentationFormat>Grand écran</PresentationFormat>
  <Paragraphs>127</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Calibri</vt:lpstr>
      <vt:lpstr>Calibri Light</vt:lpstr>
      <vt:lpstr>Wingdings</vt:lpstr>
      <vt:lpstr>Rétrospective</vt:lpstr>
      <vt:lpstr>COURS 2: LA THÉORIE DES SOURCES ET INTRO AUX TRAITÉS</vt:lpstr>
      <vt:lpstr>Plan du cours</vt:lpstr>
      <vt:lpstr>Les sources de la règle de DIP</vt:lpstr>
      <vt:lpstr>Les sources de la règle de DIP</vt:lpstr>
      <vt:lpstr>Les traités </vt:lpstr>
      <vt:lpstr>Les traités</vt:lpstr>
      <vt:lpstr>Les traités</vt:lpstr>
      <vt:lpstr>La conclusion et la mise en œuvre des traités</vt:lpstr>
      <vt:lpstr>La conclusion et la mise en œuvre des traités</vt:lpstr>
      <vt:lpstr>La conclusion et la mise en œuvre des traités</vt:lpstr>
      <vt:lpstr>La conclusion et la mise en œuvre des traités</vt:lpstr>
      <vt:lpstr>La conclusion et la mise en œuvre des traités</vt:lpstr>
      <vt:lpstr>La conclusion et la mise en œuvre des traités</vt:lpstr>
      <vt:lpstr>La conclusion et la mise en œuvre des traités</vt:lpstr>
      <vt:lpstr>La conclusion et la mise en œuvre des traités</vt:lpstr>
      <vt:lpstr>La conclusion et la mise en œuvre des traités</vt:lpstr>
      <vt:lpstr>La conclusion et la mise en œuvre des traités</vt:lpstr>
      <vt:lpstr>La conclusion et la mise en œuvre des traités</vt:lpstr>
      <vt:lpstr>Exercice pratique </vt:lpstr>
      <vt:lpstr>La conclusion et la mise en œuvre des traités</vt:lpstr>
      <vt:lpstr>La conclusion et la mise en œuvre des traités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2: LA THÉORIE DES SOURCES ET LES TRAITÉS</dc:title>
  <dc:creator>Évelyne Jean-Bouchard</dc:creator>
  <cp:lastModifiedBy>Évelyne Jean-Bouchard</cp:lastModifiedBy>
  <cp:revision>14</cp:revision>
  <dcterms:created xsi:type="dcterms:W3CDTF">2022-08-27T20:25:07Z</dcterms:created>
  <dcterms:modified xsi:type="dcterms:W3CDTF">2023-09-11T20:47:28Z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0x0101005AA12B0070D92740AE96991461A9D312</vt:lpwstr>
  </property>
</Properties>
</file>