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9" r:id="rId4"/>
    <p:sldId id="259" r:id="rId5"/>
    <p:sldId id="290" r:id="rId6"/>
    <p:sldId id="298" r:id="rId7"/>
    <p:sldId id="299" r:id="rId8"/>
    <p:sldId id="291" r:id="rId9"/>
    <p:sldId id="296" r:id="rId10"/>
    <p:sldId id="293" r:id="rId11"/>
    <p:sldId id="297" r:id="rId12"/>
    <p:sldId id="258" r:id="rId13"/>
    <p:sldId id="284" r:id="rId14"/>
    <p:sldId id="271" r:id="rId15"/>
    <p:sldId id="294" r:id="rId16"/>
    <p:sldId id="285" r:id="rId17"/>
    <p:sldId id="287" r:id="rId18"/>
    <p:sldId id="288" r:id="rId19"/>
    <p:sldId id="289" r:id="rId20"/>
  </p:sldIdLst>
  <p:sldSz cx="9144000" cy="6858000" type="screen4x3"/>
  <p:notesSz cx="7010400" cy="9296400"/>
  <p:defaultTextStyle>
    <a:defPPr>
      <a:defRPr lang="fr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84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406" y="-126"/>
      </p:cViewPr>
      <p:guideLst>
        <p:guide orient="horz" pos="2927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AA0D3A-07BE-4E16-B19E-797C358297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AD22D58-A2E0-46DB-88F4-36A758A702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ED43919-A784-4A37-ACEF-151BF1227EE9}" type="datetime1">
              <a:rPr lang="fr-CA"/>
              <a:pPr>
                <a:defRPr/>
              </a:pPr>
              <a:t>2023-07-22</a:t>
            </a:fld>
            <a:endParaRPr lang="fr-CA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D812102-1AF6-48B6-AB08-6A1F84FE9B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59D1A75-3390-456A-8E36-47F8EAD80D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E821BC2-05AD-4315-BA9B-23E3A1142053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5CDF0DE-68FC-4D4C-968D-B69669A89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95BF2AC-E4B0-45C5-B0AB-6C3DF3D560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A652F3-8876-4536-B43F-D90E3D9AE8D8}" type="datetime1">
              <a:rPr lang="fr-CA"/>
              <a:pPr>
                <a:defRPr/>
              </a:pPr>
              <a:t>2023-07-22</a:t>
            </a:fld>
            <a:endParaRPr lang="fr-CA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3A39DDC-DB9C-44C4-9F5B-E15E613CD7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8DBF2C7-41C3-4179-9B78-2E955D594E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5913F04F-90BA-4737-BD07-C594B222D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375E49B1-13C8-429D-8194-EDC784BC8E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4" tIns="46426" rIns="92854" bIns="4642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3BFE4C-D1E8-4C57-B35B-6053EF1D0652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0041228E-0196-4DDF-AB07-B3F4B646A7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B2C183-CAFE-4507-9718-B4C8596E0FE2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DC8D82F7-C92C-4766-BB4A-EBDFD755D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8F5D2B-7FD6-4099-8E77-0DB3512FC998}" type="slidenum">
              <a:rPr lang="fr-CA" altLang="fr-FR" sz="1200" smtClean="0"/>
              <a:pPr>
                <a:spcBef>
                  <a:spcPct val="0"/>
                </a:spcBef>
              </a:pPr>
              <a:t>1</a:t>
            </a:fld>
            <a:endParaRPr lang="fr-CA" altLang="fr-FR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70EDB5D-E6F1-4B49-89A5-E535028A5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44091EB-2FDD-4310-A246-CA62C6EDA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CA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>
            <a:extLst>
              <a:ext uri="{FF2B5EF4-FFF2-40B4-BE49-F238E27FC236}">
                <a16:creationId xmlns:a16="http://schemas.microsoft.com/office/drawing/2014/main" id="{CC0EA3DB-2EFE-4A66-A660-B9EC7D113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commentaires 2">
            <a:extLst>
              <a:ext uri="{FF2B5EF4-FFF2-40B4-BE49-F238E27FC236}">
                <a16:creationId xmlns:a16="http://schemas.microsoft.com/office/drawing/2014/main" id="{B7568529-E6F1-4E95-BF40-10257D0B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fr-CA" i="0" dirty="0"/>
          </a:p>
        </p:txBody>
      </p:sp>
      <p:sp>
        <p:nvSpPr>
          <p:cNvPr id="25604" name="Espace réservé de la date 3">
            <a:extLst>
              <a:ext uri="{FF2B5EF4-FFF2-40B4-BE49-F238E27FC236}">
                <a16:creationId xmlns:a16="http://schemas.microsoft.com/office/drawing/2014/main" id="{F7C7E911-3FF3-47D0-8587-88232A1612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3D85D8-749F-4F69-8FD6-71B8D4634C14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25605" name="Espace réservé du numéro de diapositive 4">
            <a:extLst>
              <a:ext uri="{FF2B5EF4-FFF2-40B4-BE49-F238E27FC236}">
                <a16:creationId xmlns:a16="http://schemas.microsoft.com/office/drawing/2014/main" id="{2019FB7C-5C4F-4EB6-BF18-8E7677A92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9CAF93-BEA2-44CA-A80F-5111A05CE57D}" type="slidenum">
              <a:rPr lang="fr-CA" altLang="fr-FR" sz="1200" smtClean="0"/>
              <a:pPr>
                <a:spcBef>
                  <a:spcPct val="0"/>
                </a:spcBef>
              </a:pPr>
              <a:t>10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>
            <a:extLst>
              <a:ext uri="{FF2B5EF4-FFF2-40B4-BE49-F238E27FC236}">
                <a16:creationId xmlns:a16="http://schemas.microsoft.com/office/drawing/2014/main" id="{7FDE488F-4771-4549-8A5B-A2F02F81A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commentaires 2">
            <a:extLst>
              <a:ext uri="{FF2B5EF4-FFF2-40B4-BE49-F238E27FC236}">
                <a16:creationId xmlns:a16="http://schemas.microsoft.com/office/drawing/2014/main" id="{B7568529-E6F1-4E95-BF40-10257D0B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fr-CA" i="0" dirty="0"/>
          </a:p>
        </p:txBody>
      </p:sp>
      <p:sp>
        <p:nvSpPr>
          <p:cNvPr id="27652" name="Espace réservé de la date 3">
            <a:extLst>
              <a:ext uri="{FF2B5EF4-FFF2-40B4-BE49-F238E27FC236}">
                <a16:creationId xmlns:a16="http://schemas.microsoft.com/office/drawing/2014/main" id="{8F17E92C-81DD-4212-BE66-EEE4BC4C91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70F0E4-C149-498A-B4C8-FF1294CF4BA3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27653" name="Espace réservé du numéro de diapositive 4">
            <a:extLst>
              <a:ext uri="{FF2B5EF4-FFF2-40B4-BE49-F238E27FC236}">
                <a16:creationId xmlns:a16="http://schemas.microsoft.com/office/drawing/2014/main" id="{8351090E-0697-4EBE-90FA-86C133FF6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EFA6BC-0A25-460E-9307-1C42D2E3AC98}" type="slidenum">
              <a:rPr lang="fr-CA" altLang="fr-FR" sz="1200" smtClean="0"/>
              <a:pPr>
                <a:spcBef>
                  <a:spcPct val="0"/>
                </a:spcBef>
              </a:pPr>
              <a:t>11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>
            <a:extLst>
              <a:ext uri="{FF2B5EF4-FFF2-40B4-BE49-F238E27FC236}">
                <a16:creationId xmlns:a16="http://schemas.microsoft.com/office/drawing/2014/main" id="{20DAEC3B-F933-431C-913F-DD0CC5BB5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Espace réservé des notes 2">
            <a:extLst>
              <a:ext uri="{FF2B5EF4-FFF2-40B4-BE49-F238E27FC236}">
                <a16:creationId xmlns:a16="http://schemas.microsoft.com/office/drawing/2014/main" id="{D91A169A-8A1F-4ABC-9992-F01E2C049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29700" name="Espace réservé de la date 3">
            <a:extLst>
              <a:ext uri="{FF2B5EF4-FFF2-40B4-BE49-F238E27FC236}">
                <a16:creationId xmlns:a16="http://schemas.microsoft.com/office/drawing/2014/main" id="{00A8B6F7-AB1F-49D8-BC2C-535CC895BE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B20FBA-B175-4878-8964-DB6B3615628E}" type="datetime1">
              <a:rPr lang="fr-CA" altLang="fr-FR" sz="1200" smtClean="0"/>
              <a:pPr/>
              <a:t>2023-07-22</a:t>
            </a:fld>
            <a:endParaRPr lang="fr-CA" altLang="fr-FR" sz="1200"/>
          </a:p>
        </p:txBody>
      </p:sp>
      <p:sp>
        <p:nvSpPr>
          <p:cNvPr id="29701" name="Espace réservé du numéro de diapositive 4">
            <a:extLst>
              <a:ext uri="{FF2B5EF4-FFF2-40B4-BE49-F238E27FC236}">
                <a16:creationId xmlns:a16="http://schemas.microsoft.com/office/drawing/2014/main" id="{B2ED2115-753B-48C7-A4D3-D88114ED5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9F4686-E908-46E6-B200-C68F966EEFFC}" type="slidenum">
              <a:rPr lang="fr-CA" altLang="fr-FR" sz="1200" smtClean="0"/>
              <a:pPr/>
              <a:t>12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>
            <a:extLst>
              <a:ext uri="{FF2B5EF4-FFF2-40B4-BE49-F238E27FC236}">
                <a16:creationId xmlns:a16="http://schemas.microsoft.com/office/drawing/2014/main" id="{D5A16A67-FF02-4A32-92A2-B271E0DA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notes 2">
            <a:extLst>
              <a:ext uri="{FF2B5EF4-FFF2-40B4-BE49-F238E27FC236}">
                <a16:creationId xmlns:a16="http://schemas.microsoft.com/office/drawing/2014/main" id="{EB6BCE87-F82A-49CD-A726-C73EC1A10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1748" name="Espace réservé de la date 3">
            <a:extLst>
              <a:ext uri="{FF2B5EF4-FFF2-40B4-BE49-F238E27FC236}">
                <a16:creationId xmlns:a16="http://schemas.microsoft.com/office/drawing/2014/main" id="{904BB19A-55AB-47CB-9B74-2827C88FD7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9F65D5-7464-4A5E-99A6-366B9325FEB4}" type="datetime1">
              <a:rPr lang="fr-CA" altLang="fr-FR" sz="1200" smtClean="0"/>
              <a:pPr/>
              <a:t>2023-07-22</a:t>
            </a:fld>
            <a:endParaRPr lang="fr-CA" altLang="fr-FR" sz="1200"/>
          </a:p>
        </p:txBody>
      </p:sp>
      <p:sp>
        <p:nvSpPr>
          <p:cNvPr id="31749" name="Espace réservé du numéro de diapositive 4">
            <a:extLst>
              <a:ext uri="{FF2B5EF4-FFF2-40B4-BE49-F238E27FC236}">
                <a16:creationId xmlns:a16="http://schemas.microsoft.com/office/drawing/2014/main" id="{225DE6EC-633E-44D7-89AC-73024A408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470452-F49A-4A59-96B3-1D5B9759C066}" type="slidenum">
              <a:rPr lang="fr-CA" altLang="fr-FR" sz="1200" smtClean="0"/>
              <a:pPr/>
              <a:t>13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96175C3D-61EB-4AB0-AA94-F4C7298F9D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B3B59E-F07A-4342-A07F-37C714FCB8D2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D19C14A4-D8FB-4991-B36D-7C634DE2C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F0C383-FC33-40DB-A202-9E1D2536B449}" type="slidenum">
              <a:rPr lang="fr-CA" altLang="fr-FR" sz="1200" smtClean="0"/>
              <a:pPr>
                <a:spcBef>
                  <a:spcPct val="0"/>
                </a:spcBef>
              </a:pPr>
              <a:t>14</a:t>
            </a:fld>
            <a:endParaRPr lang="fr-CA" altLang="fr-FR" sz="12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9E9F4B72-A289-461C-A980-7BCC44836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9191249-52FB-4F68-914F-54493EFBB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6DEF4179-440F-4ABF-8AFE-6208774009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B74598-12E7-4BD7-94F3-1D1E496398C8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3EE750C5-7518-4D3F-B82B-002FD595B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A271E3-CA8D-4C1F-86A3-5A4454AE2F4B}" type="slidenum">
              <a:rPr lang="fr-CA" altLang="fr-FR" sz="1200" smtClean="0"/>
              <a:pPr>
                <a:spcBef>
                  <a:spcPct val="0"/>
                </a:spcBef>
              </a:pPr>
              <a:t>15</a:t>
            </a:fld>
            <a:endParaRPr lang="fr-CA" altLang="fr-FR" sz="12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9C94D87-A654-4436-9DD6-568A807AB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92C7A8B-9CBA-448F-950A-F80EEF5D3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CC803A82-636A-42F9-87ED-C2B71BDD9A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2D61DD-E4FC-406B-96DE-3DC3A9473135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1A41F9E7-10DE-4271-B783-5066D485C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E183CB-217A-4AB8-B647-6362EDB45F78}" type="slidenum">
              <a:rPr lang="fr-CA" altLang="fr-FR" sz="1200" smtClean="0"/>
              <a:pPr>
                <a:spcBef>
                  <a:spcPct val="0"/>
                </a:spcBef>
              </a:pPr>
              <a:t>16</a:t>
            </a:fld>
            <a:endParaRPr lang="fr-CA" altLang="fr-FR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19D6C4C-4F43-4069-801B-843D003C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9E2B034-F709-4C46-8CCA-A21B7683C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>
            <a:extLst>
              <a:ext uri="{FF2B5EF4-FFF2-40B4-BE49-F238E27FC236}">
                <a16:creationId xmlns:a16="http://schemas.microsoft.com/office/drawing/2014/main" id="{D878D883-8F07-4750-A54B-E001C69C7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Espace réservé des notes 2">
            <a:extLst>
              <a:ext uri="{FF2B5EF4-FFF2-40B4-BE49-F238E27FC236}">
                <a16:creationId xmlns:a16="http://schemas.microsoft.com/office/drawing/2014/main" id="{A90F854C-53D1-44AB-9A10-B0A261794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Espace réservé de la date 3">
            <a:extLst>
              <a:ext uri="{FF2B5EF4-FFF2-40B4-BE49-F238E27FC236}">
                <a16:creationId xmlns:a16="http://schemas.microsoft.com/office/drawing/2014/main" id="{50756A51-8DC7-4771-9ADD-79F78532F3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EAEEE2-0792-432F-B88D-E7B5262FB14D}" type="datetime1">
              <a:rPr lang="fr-CA" altLang="fr-FR" sz="1200" smtClean="0"/>
              <a:pPr/>
              <a:t>2023-07-22</a:t>
            </a:fld>
            <a:endParaRPr lang="fr-CA" altLang="fr-FR" sz="1200"/>
          </a:p>
        </p:txBody>
      </p:sp>
      <p:sp>
        <p:nvSpPr>
          <p:cNvPr id="39941" name="Espace réservé du numéro de diapositive 4">
            <a:extLst>
              <a:ext uri="{FF2B5EF4-FFF2-40B4-BE49-F238E27FC236}">
                <a16:creationId xmlns:a16="http://schemas.microsoft.com/office/drawing/2014/main" id="{31544C08-4492-46F3-B614-07E04A553A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F8D2FD-DC3D-4182-8965-647CF31C06F6}" type="slidenum">
              <a:rPr lang="fr-CA" altLang="fr-FR" sz="1200" smtClean="0"/>
              <a:pPr/>
              <a:t>17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EEA6AE62-6618-4122-AF9D-3580338666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7CF1E2-8753-4D08-A6B4-0ED86499AF99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059FE9AF-40D7-4BCC-9D20-F21505041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636C22-2B68-4F7C-905A-F35883E11A68}" type="slidenum">
              <a:rPr lang="fr-CA" altLang="fr-FR" sz="1200" smtClean="0"/>
              <a:pPr>
                <a:spcBef>
                  <a:spcPct val="0"/>
                </a:spcBef>
              </a:pPr>
              <a:t>18</a:t>
            </a:fld>
            <a:endParaRPr lang="fr-CA" altLang="fr-FR" sz="12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23A84A7-DC06-45B0-90A0-7F0EA69C8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0E2F1BF1-97F6-4450-8A9B-3123C47DF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ABC77D98-6ADD-482D-A026-A6EC9F71D1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111DC7-7967-449D-B8AA-D28D4648FD6C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7CC653FF-DE8B-4764-A9CF-F740FF2DD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5F9F09-7312-4A7C-A213-21F991B90F6F}" type="slidenum">
              <a:rPr lang="fr-CA" altLang="fr-FR" sz="1200" smtClean="0"/>
              <a:pPr>
                <a:spcBef>
                  <a:spcPct val="0"/>
                </a:spcBef>
              </a:pPr>
              <a:t>19</a:t>
            </a:fld>
            <a:endParaRPr lang="fr-CA" altLang="fr-FR" sz="12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05BC75A2-821E-435A-B685-AEDD95928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D26B308-2227-467C-B645-A30EA03D7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fr-CA" alt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>
            <a:extLst>
              <a:ext uri="{FF2B5EF4-FFF2-40B4-BE49-F238E27FC236}">
                <a16:creationId xmlns:a16="http://schemas.microsoft.com/office/drawing/2014/main" id="{181B73C7-6A71-4221-B765-0A8673E6A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Espace réservé des commentaires 2">
            <a:extLst>
              <a:ext uri="{FF2B5EF4-FFF2-40B4-BE49-F238E27FC236}">
                <a16:creationId xmlns:a16="http://schemas.microsoft.com/office/drawing/2014/main" id="{0F97780C-06A9-4F42-8173-D845B5AC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dirty="0"/>
          </a:p>
        </p:txBody>
      </p:sp>
      <p:sp>
        <p:nvSpPr>
          <p:cNvPr id="9220" name="Espace réservé de la date 3">
            <a:extLst>
              <a:ext uri="{FF2B5EF4-FFF2-40B4-BE49-F238E27FC236}">
                <a16:creationId xmlns:a16="http://schemas.microsoft.com/office/drawing/2014/main" id="{6390E9A2-B217-41B4-B2D8-54C9C3AF99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6A44F3-B450-4CBA-998B-8C2152217BAD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9221" name="Espace réservé du numéro de diapositive 4">
            <a:extLst>
              <a:ext uri="{FF2B5EF4-FFF2-40B4-BE49-F238E27FC236}">
                <a16:creationId xmlns:a16="http://schemas.microsoft.com/office/drawing/2014/main" id="{DB368A09-EA94-4838-8318-F1A063469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2CAD6A-C793-44F3-93DD-BBE44B8A661E}" type="slidenum">
              <a:rPr lang="fr-CA" altLang="fr-FR" sz="1200" smtClean="0"/>
              <a:pPr>
                <a:spcBef>
                  <a:spcPct val="0"/>
                </a:spcBef>
              </a:pPr>
              <a:t>2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>
            <a:extLst>
              <a:ext uri="{FF2B5EF4-FFF2-40B4-BE49-F238E27FC236}">
                <a16:creationId xmlns:a16="http://schemas.microsoft.com/office/drawing/2014/main" id="{6A0912A7-D3B3-4873-938D-8C6D6BE2EC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Espace réservé des commentaires 2">
            <a:extLst>
              <a:ext uri="{FF2B5EF4-FFF2-40B4-BE49-F238E27FC236}">
                <a16:creationId xmlns:a16="http://schemas.microsoft.com/office/drawing/2014/main" id="{0BEA08A2-74D9-4929-9EA8-A09EA3E8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1268" name="Espace réservé de la date 3">
            <a:extLst>
              <a:ext uri="{FF2B5EF4-FFF2-40B4-BE49-F238E27FC236}">
                <a16:creationId xmlns:a16="http://schemas.microsoft.com/office/drawing/2014/main" id="{48EE2003-B560-48E5-8497-75D8B34463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055396-61AC-466F-9420-0FA4C46DC050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11269" name="Espace réservé du numéro de diapositive 4">
            <a:extLst>
              <a:ext uri="{FF2B5EF4-FFF2-40B4-BE49-F238E27FC236}">
                <a16:creationId xmlns:a16="http://schemas.microsoft.com/office/drawing/2014/main" id="{5CF1D7BC-3EA6-4F95-BE7A-72114B500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4B16D2-1124-4CAE-94B8-F4F7DF71DAF7}" type="slidenum">
              <a:rPr lang="fr-CA" altLang="fr-FR" sz="1200" smtClean="0"/>
              <a:pPr>
                <a:spcBef>
                  <a:spcPct val="0"/>
                </a:spcBef>
              </a:pPr>
              <a:t>3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>
            <a:extLst>
              <a:ext uri="{FF2B5EF4-FFF2-40B4-BE49-F238E27FC236}">
                <a16:creationId xmlns:a16="http://schemas.microsoft.com/office/drawing/2014/main" id="{70738647-7F6D-4DD6-973C-1DD9B82E9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Espace réservé des notes 2">
            <a:extLst>
              <a:ext uri="{FF2B5EF4-FFF2-40B4-BE49-F238E27FC236}">
                <a16:creationId xmlns:a16="http://schemas.microsoft.com/office/drawing/2014/main" id="{F7BE9C05-D38C-44C2-B154-A316174C9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3316" name="Espace réservé de la date 3">
            <a:extLst>
              <a:ext uri="{FF2B5EF4-FFF2-40B4-BE49-F238E27FC236}">
                <a16:creationId xmlns:a16="http://schemas.microsoft.com/office/drawing/2014/main" id="{CB047B53-1852-42BF-ABBE-3CC11421D9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4BC43B-349B-4CED-B5FA-907BFA7CFDBE}" type="datetime1">
              <a:rPr lang="fr-CA" altLang="fr-FR" sz="1200" smtClean="0"/>
              <a:pPr/>
              <a:t>2023-07-22</a:t>
            </a:fld>
            <a:endParaRPr lang="fr-CA" altLang="fr-FR" sz="1200"/>
          </a:p>
        </p:txBody>
      </p:sp>
      <p:sp>
        <p:nvSpPr>
          <p:cNvPr id="13317" name="Espace réservé du numéro de diapositive 4">
            <a:extLst>
              <a:ext uri="{FF2B5EF4-FFF2-40B4-BE49-F238E27FC236}">
                <a16:creationId xmlns:a16="http://schemas.microsoft.com/office/drawing/2014/main" id="{97984349-59DB-4BA2-BE24-51C041C7B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2F93DB-5E23-46B8-8D6D-B323C7BABD73}" type="slidenum">
              <a:rPr lang="fr-CA" altLang="fr-FR" sz="1200" smtClean="0"/>
              <a:pPr/>
              <a:t>4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>
            <a:extLst>
              <a:ext uri="{FF2B5EF4-FFF2-40B4-BE49-F238E27FC236}">
                <a16:creationId xmlns:a16="http://schemas.microsoft.com/office/drawing/2014/main" id="{9894D3A9-1614-435B-864B-EC5284A7F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>
            <a:extLst>
              <a:ext uri="{FF2B5EF4-FFF2-40B4-BE49-F238E27FC236}">
                <a16:creationId xmlns:a16="http://schemas.microsoft.com/office/drawing/2014/main" id="{591F786F-C4B5-40BE-B189-FFD02106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/>
          </a:p>
        </p:txBody>
      </p:sp>
      <p:sp>
        <p:nvSpPr>
          <p:cNvPr id="15364" name="Espace réservé de la date 3">
            <a:extLst>
              <a:ext uri="{FF2B5EF4-FFF2-40B4-BE49-F238E27FC236}">
                <a16:creationId xmlns:a16="http://schemas.microsoft.com/office/drawing/2014/main" id="{7F4209B8-D0A5-4594-AB06-03B121FE4A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D4D045-743F-445C-B2FE-EB06E17DDD14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15365" name="Espace réservé du numéro de diapositive 4">
            <a:extLst>
              <a:ext uri="{FF2B5EF4-FFF2-40B4-BE49-F238E27FC236}">
                <a16:creationId xmlns:a16="http://schemas.microsoft.com/office/drawing/2014/main" id="{8CFB5609-701B-4051-856B-68A683595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6C95E9-E911-4741-B9A7-84E9745C55ED}" type="slidenum">
              <a:rPr lang="fr-CA" altLang="fr-FR" sz="1200" smtClean="0"/>
              <a:pPr>
                <a:spcBef>
                  <a:spcPct val="0"/>
                </a:spcBef>
              </a:pPr>
              <a:t>5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A0DD206B-196E-45C0-92F9-B77C71332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>
            <a:extLst>
              <a:ext uri="{FF2B5EF4-FFF2-40B4-BE49-F238E27FC236}">
                <a16:creationId xmlns:a16="http://schemas.microsoft.com/office/drawing/2014/main" id="{E15E831E-B3CB-4BDF-A7A4-1C83133D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/>
          </a:p>
        </p:txBody>
      </p:sp>
      <p:sp>
        <p:nvSpPr>
          <p:cNvPr id="17412" name="Espace réservé de la date 3">
            <a:extLst>
              <a:ext uri="{FF2B5EF4-FFF2-40B4-BE49-F238E27FC236}">
                <a16:creationId xmlns:a16="http://schemas.microsoft.com/office/drawing/2014/main" id="{A3557B83-5A50-44F2-AB0C-BAF9275BA5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D91A1E-A3FE-4C18-98D5-61F11EBAF4A1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17413" name="Espace réservé du numéro de diapositive 4">
            <a:extLst>
              <a:ext uri="{FF2B5EF4-FFF2-40B4-BE49-F238E27FC236}">
                <a16:creationId xmlns:a16="http://schemas.microsoft.com/office/drawing/2014/main" id="{E88B14B0-E41B-40D0-8CDA-BDE90BFF3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05F539-5BBC-4DA4-B987-B2D82A5B3728}" type="slidenum">
              <a:rPr lang="fr-CA" altLang="fr-FR" sz="1200" smtClean="0"/>
              <a:pPr>
                <a:spcBef>
                  <a:spcPct val="0"/>
                </a:spcBef>
              </a:pPr>
              <a:t>6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>
            <a:extLst>
              <a:ext uri="{FF2B5EF4-FFF2-40B4-BE49-F238E27FC236}">
                <a16:creationId xmlns:a16="http://schemas.microsoft.com/office/drawing/2014/main" id="{935D6A24-5E62-4DC0-AE0F-0F4E8D3B4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>
            <a:extLst>
              <a:ext uri="{FF2B5EF4-FFF2-40B4-BE49-F238E27FC236}">
                <a16:creationId xmlns:a16="http://schemas.microsoft.com/office/drawing/2014/main" id="{2595F70A-E964-43A4-BCE1-88BB9117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/>
          </a:p>
        </p:txBody>
      </p:sp>
      <p:sp>
        <p:nvSpPr>
          <p:cNvPr id="19460" name="Espace réservé de la date 3">
            <a:extLst>
              <a:ext uri="{FF2B5EF4-FFF2-40B4-BE49-F238E27FC236}">
                <a16:creationId xmlns:a16="http://schemas.microsoft.com/office/drawing/2014/main" id="{BA1AFF7A-916E-4AF3-B232-46EDE401B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9D7DBF-EF93-4A92-BB6D-9317BFDA1C27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19461" name="Espace réservé du numéro de diapositive 4">
            <a:extLst>
              <a:ext uri="{FF2B5EF4-FFF2-40B4-BE49-F238E27FC236}">
                <a16:creationId xmlns:a16="http://schemas.microsoft.com/office/drawing/2014/main" id="{746CFEE2-5661-4800-AE31-0EBB54EBE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09BCBE-00B4-428F-9F94-AB204FAF0BD5}" type="slidenum">
              <a:rPr lang="fr-CA" altLang="fr-FR" sz="1200" smtClean="0"/>
              <a:pPr>
                <a:spcBef>
                  <a:spcPct val="0"/>
                </a:spcBef>
              </a:pPr>
              <a:t>7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>
            <a:extLst>
              <a:ext uri="{FF2B5EF4-FFF2-40B4-BE49-F238E27FC236}">
                <a16:creationId xmlns:a16="http://schemas.microsoft.com/office/drawing/2014/main" id="{86C01048-0D8F-430E-A768-75A80F031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Espace réservé des commentaires 2">
            <a:extLst>
              <a:ext uri="{FF2B5EF4-FFF2-40B4-BE49-F238E27FC236}">
                <a16:creationId xmlns:a16="http://schemas.microsoft.com/office/drawing/2014/main" id="{FCD68FA0-CCE7-412A-BF5C-878B43B6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dirty="0"/>
          </a:p>
        </p:txBody>
      </p:sp>
      <p:sp>
        <p:nvSpPr>
          <p:cNvPr id="21508" name="Espace réservé de la date 3">
            <a:extLst>
              <a:ext uri="{FF2B5EF4-FFF2-40B4-BE49-F238E27FC236}">
                <a16:creationId xmlns:a16="http://schemas.microsoft.com/office/drawing/2014/main" id="{BF2E9B76-E5BB-4AA2-AFCD-3EF18D339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FEB7DF-D177-4041-9935-7634053BC652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21509" name="Espace réservé du numéro de diapositive 4">
            <a:extLst>
              <a:ext uri="{FF2B5EF4-FFF2-40B4-BE49-F238E27FC236}">
                <a16:creationId xmlns:a16="http://schemas.microsoft.com/office/drawing/2014/main" id="{5453946A-60B3-4C80-B984-1498960AA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9920C9-4366-4BB9-BC7C-DD0DCC683F8C}" type="slidenum">
              <a:rPr lang="fr-CA" altLang="fr-FR" sz="1200" smtClean="0"/>
              <a:pPr>
                <a:spcBef>
                  <a:spcPct val="0"/>
                </a:spcBef>
              </a:pPr>
              <a:t>8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>
            <a:extLst>
              <a:ext uri="{FF2B5EF4-FFF2-40B4-BE49-F238E27FC236}">
                <a16:creationId xmlns:a16="http://schemas.microsoft.com/office/drawing/2014/main" id="{93358BF5-1E71-4AB4-AA10-FA6C71E4E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Espace réservé des commentaires 2">
            <a:extLst>
              <a:ext uri="{FF2B5EF4-FFF2-40B4-BE49-F238E27FC236}">
                <a16:creationId xmlns:a16="http://schemas.microsoft.com/office/drawing/2014/main" id="{C43E5CDF-E65B-4568-9BB5-19DAD761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fr-FR" dirty="0"/>
          </a:p>
        </p:txBody>
      </p:sp>
      <p:sp>
        <p:nvSpPr>
          <p:cNvPr id="23556" name="Espace réservé de la date 3">
            <a:extLst>
              <a:ext uri="{FF2B5EF4-FFF2-40B4-BE49-F238E27FC236}">
                <a16:creationId xmlns:a16="http://schemas.microsoft.com/office/drawing/2014/main" id="{D84C3F39-749C-412B-89DF-66A5AF12B3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C91EE7-95E7-4FD6-AEAF-031762278040}" type="datetime1">
              <a:rPr lang="fr-CA" altLang="fr-FR" sz="1200" smtClean="0"/>
              <a:pPr>
                <a:spcBef>
                  <a:spcPct val="0"/>
                </a:spcBef>
              </a:pPr>
              <a:t>2023-07-22</a:t>
            </a:fld>
            <a:endParaRPr lang="fr-CA" altLang="fr-FR" sz="1200"/>
          </a:p>
        </p:txBody>
      </p:sp>
      <p:sp>
        <p:nvSpPr>
          <p:cNvPr id="23557" name="Espace réservé du numéro de diapositive 4">
            <a:extLst>
              <a:ext uri="{FF2B5EF4-FFF2-40B4-BE49-F238E27FC236}">
                <a16:creationId xmlns:a16="http://schemas.microsoft.com/office/drawing/2014/main" id="{F2114E0F-F1F5-4773-8175-ED6F86797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8733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4488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6450" indent="-230188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57FAB5-B80E-45ED-BCAD-FB5563F42D6F}" type="slidenum">
              <a:rPr lang="fr-CA" altLang="fr-FR" sz="1200" smtClean="0"/>
              <a:pPr>
                <a:spcBef>
                  <a:spcPct val="0"/>
                </a:spcBef>
              </a:pPr>
              <a:t>9</a:t>
            </a:fld>
            <a:endParaRPr lang="fr-CA" altLang="fr-F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>
            <a:extLst>
              <a:ext uri="{FF2B5EF4-FFF2-40B4-BE49-F238E27FC236}">
                <a16:creationId xmlns:a16="http://schemas.microsoft.com/office/drawing/2014/main" id="{8018DAD8-D0ED-4D79-BF94-322A5BFD810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3400" y="228600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pic>
        <p:nvPicPr>
          <p:cNvPr id="5" name="Picture 1027" descr="minispir">
            <a:extLst>
              <a:ext uri="{FF2B5EF4-FFF2-40B4-BE49-F238E27FC236}">
                <a16:creationId xmlns:a16="http://schemas.microsoft.com/office/drawing/2014/main" id="{E2025715-40C8-42D0-870F-ACF35181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>
            <a:extLst>
              <a:ext uri="{FF2B5EF4-FFF2-40B4-BE49-F238E27FC236}">
                <a16:creationId xmlns:a16="http://schemas.microsoft.com/office/drawing/2014/main" id="{2F12B8D8-FD24-4966-8CCB-4F1DBB5A8B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pic>
        <p:nvPicPr>
          <p:cNvPr id="7" name="Picture 1029" descr="minispir">
            <a:extLst>
              <a:ext uri="{FF2B5EF4-FFF2-40B4-BE49-F238E27FC236}">
                <a16:creationId xmlns:a16="http://schemas.microsoft.com/office/drawing/2014/main" id="{C39BA402-4FDF-472C-B37B-F0650991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990600" y="2819400"/>
            <a:ext cx="7721600" cy="2895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85800"/>
            <a:ext cx="6400800" cy="17716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4BA86E07-6EE0-4348-BC31-F4BB18ED4A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88793-3178-4978-AF03-50842C727442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B679E20E-367F-4FED-93F4-614D220A2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4D0D6C3D-866C-44DF-B2BD-2AB78B0687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E658-934A-4BC0-8FEC-41B8ACF09CD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4438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F6357B4-B91B-4120-9170-B6FEB9F22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315B-D03C-4230-827C-60684A4C7A91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6828B7-D13F-4F5C-A1A8-DC069FA68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7710127-4C1A-47C8-935E-88E8F74A2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8C1DC-6C59-4E07-880B-8950809FDB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085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D87E73A-3667-466E-8820-1FA7604D2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C3244-BA98-4096-9DE7-93678EF2104A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129680-1EC4-4BB1-A473-5600ADB47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3DB6898-BEE3-4A35-B931-2977323D6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42D60-84B4-469F-8BD3-1109D59830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7655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03C1E99-BF73-43C9-9EAE-1B89F3CA0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78B6A-02CE-4BCB-A1E2-DA59F1CC1AF8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208B9E3-C2C9-45D5-ABB1-F542F78B0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50E57FA-F93C-4983-AC76-EE184839A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51630E3-EBA4-457A-A093-94BD71C61451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1521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05571C2-93BB-441F-8A2A-C19692BEE8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BA341-9C6D-4DCD-8011-EFDFF554A3BF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D84DED7-7215-4B6F-B84C-7122DBD93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85CB81B-A799-4711-B29B-279BAEFD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B4252-E57A-4C0B-A558-3ABC94C3BA4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64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4D08964-13D4-46DF-BC03-2867BEED8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6FDA-50D3-4276-868F-09E6328A694F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FFE7219-0B9E-446B-942A-5EC7BA74F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5790101-E6FA-4E08-A82B-C6619D173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A716-2603-4925-AC14-B25EEAE85AC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9488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F53022-22A2-48F2-9C87-256A7125B2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46A8C-BAE8-4B4F-A892-CC8FF9EEC6D9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355BF18-F6BF-4D4A-BF57-2F9E861114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01ADD4A-BD97-42A3-B104-B3D6F91A5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27A4-10DB-4038-BB85-BAA2E4CDE4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778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18C8133-885D-4570-90D6-2D366A9CA3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3CFE-62EB-4B18-92EF-2DD6360C438B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BC47590-EA55-4AF0-9DC3-74633610B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62F8F1B-7ACC-4CF5-86A5-30E114A563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B589-739B-4C22-8FB0-5419F061977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564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80C00D7-CE86-42A3-AAB5-B0B9D5782E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45FB-13A9-4866-B8EC-968936FBAEB1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000A188-73FD-41D6-81E2-F2AB5B796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CE6EC69-EFE3-4E52-9C05-5004153F5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945AA-A1DC-435A-BED3-4227FE2CF2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085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8DEFAD-B0CA-4CFA-A375-FF09A9043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E947E-EC4B-4044-9C93-4AB2744845A1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39D35FA-AAA5-45A9-93A2-9BF31D525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5DCA56D-569C-4579-B209-42D6B7670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3662A-E615-4AEB-BFE9-08BB0B96C39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772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10F1E5-E8B4-4D23-9F56-F847CB117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D3A5E-DB43-435A-9735-39D69557F397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95CE39C-B7E6-450D-A361-BD623F114D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B84499D-F33E-40FA-B57B-67EE054D7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D074-593D-4F75-B0E1-D3E1C012EA1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0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8B6F81-8726-45F8-B87B-6B3424389A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sp>
        <p:nvSpPr>
          <p:cNvPr id="1027" name="Line 3">
            <a:extLst>
              <a:ext uri="{FF2B5EF4-FFF2-40B4-BE49-F238E27FC236}">
                <a16:creationId xmlns:a16="http://schemas.microsoft.com/office/drawing/2014/main" id="{B6C74E7C-65B6-471D-8D3F-641C13DB4D5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CA"/>
          </a:p>
        </p:txBody>
      </p:sp>
      <p:pic>
        <p:nvPicPr>
          <p:cNvPr id="1028" name="Picture 4" descr="minispir">
            <a:extLst>
              <a:ext uri="{FF2B5EF4-FFF2-40B4-BE49-F238E27FC236}">
                <a16:creationId xmlns:a16="http://schemas.microsoft.com/office/drawing/2014/main" id="{81808D69-48F2-45E6-A95D-AE736528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>
            <a:extLst>
              <a:ext uri="{FF2B5EF4-FFF2-40B4-BE49-F238E27FC236}">
                <a16:creationId xmlns:a16="http://schemas.microsoft.com/office/drawing/2014/main" id="{F2E32177-D29C-40CE-968D-C4DFCADD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E7E5B3A1-FAE8-4A7E-972F-B97129077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8A058E3-77E5-441B-B1C7-E12E8AB32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3097F206-1254-4A5A-9FB5-8B27223575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F0C0B14E-361D-4D96-98E4-731095A1BDB0}" type="datetime1">
              <a:rPr lang="fr-CA"/>
              <a:pPr>
                <a:defRPr/>
              </a:pPr>
              <a:t>2023-07-22</a:t>
            </a:fld>
            <a:endParaRPr 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4A4673FD-26C3-421F-B438-877C2278BF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fr-FR"/>
              <a:t>Cours 2 - Module A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54902DBD-909F-435B-AD18-C1941D4E4F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AA884E4-0FBB-4C3B-8135-423BA5E49EB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0E812A-E048-4351-9424-53F94DB126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3276600"/>
            <a:ext cx="7721600" cy="2438400"/>
          </a:xfrm>
        </p:spPr>
        <p:txBody>
          <a:bodyPr/>
          <a:lstStyle/>
          <a:p>
            <a:pPr eaLnBrk="1" hangingPunct="1"/>
            <a:r>
              <a:rPr lang="fr-CA" altLang="fr-FR" b="0"/>
              <a:t>Partie I</a:t>
            </a:r>
            <a:br>
              <a:rPr lang="fr-CA" altLang="fr-FR" b="0"/>
            </a:br>
            <a:r>
              <a:rPr lang="fr-CA" altLang="fr-FR" b="0"/>
              <a:t>Fait générateur de responsabilité </a:t>
            </a:r>
            <a:br>
              <a:rPr lang="fr-CA" altLang="fr-FR"/>
            </a:br>
            <a:br>
              <a:rPr lang="fr-CA" altLang="fr-FR" sz="2800"/>
            </a:br>
            <a:r>
              <a:rPr lang="fr-CA" altLang="fr-FR" sz="3600"/>
              <a:t>Principes généraux</a:t>
            </a:r>
            <a:endParaRPr lang="fr-CA" altLang="fr-FR" sz="3600" b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09354FC-AAB0-4F02-80D9-17E4EE3EEB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1143000"/>
            <a:ext cx="6400800" cy="1905000"/>
          </a:xfrm>
        </p:spPr>
        <p:txBody>
          <a:bodyPr/>
          <a:lstStyle/>
          <a:p>
            <a:pPr eaLnBrk="1" hangingPunct="1"/>
            <a:r>
              <a:rPr lang="fr-CA" altLang="fr-FR" sz="2400" b="1" dirty="0"/>
              <a:t>DRT 205 Responsabilité civile</a:t>
            </a:r>
            <a:br>
              <a:rPr lang="fr-CA" altLang="fr-FR" sz="2400" b="1" dirty="0"/>
            </a:br>
            <a:r>
              <a:rPr lang="fr-CA" altLang="fr-FR" sz="2400" b="1" dirty="0"/>
              <a:t>Automne 2023</a:t>
            </a:r>
            <a:br>
              <a:rPr lang="fr-CA" altLang="fr-FR" sz="2400" b="1" dirty="0"/>
            </a:br>
            <a:r>
              <a:rPr lang="fr-CA" altLang="fr-FR" sz="2400" b="1" dirty="0"/>
              <a:t>M</a:t>
            </a:r>
            <a:r>
              <a:rPr lang="fr-CA" altLang="fr-FR" sz="2400" b="1" baseline="30000" dirty="0"/>
              <a:t>e</a:t>
            </a:r>
            <a:r>
              <a:rPr lang="fr-CA" altLang="fr-FR" sz="2400" b="1" dirty="0"/>
              <a:t> Nathalie Vézina</a:t>
            </a:r>
          </a:p>
          <a:p>
            <a:pPr eaLnBrk="1" hangingPunct="1"/>
            <a:r>
              <a:rPr lang="fr-CA" altLang="fr-FR" sz="2000" dirty="0"/>
              <a:t>Cours 2</a:t>
            </a:r>
            <a:r>
              <a:rPr lang="fr-CA" altLang="fr-FR" sz="3200" dirty="0"/>
              <a:t> </a:t>
            </a:r>
            <a:r>
              <a:rPr lang="fr-CA" altLang="fr-FR" sz="3200" dirty="0">
                <a:sym typeface="Webdings" panose="05030102010509060703" pitchFamily="18" charset="2"/>
              </a:rPr>
              <a:t></a:t>
            </a:r>
            <a:r>
              <a:rPr lang="fr-CA" altLang="fr-FR" sz="2000" dirty="0"/>
              <a:t> Module 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>
            <a:extLst>
              <a:ext uri="{FF2B5EF4-FFF2-40B4-BE49-F238E27FC236}">
                <a16:creationId xmlns:a16="http://schemas.microsoft.com/office/drawing/2014/main" id="{46DB13E1-E746-40B3-A606-232EFF96C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16387" name="Espace réservé du contenu 2">
            <a:extLst>
              <a:ext uri="{FF2B5EF4-FFF2-40B4-BE49-F238E27FC236}">
                <a16:creationId xmlns:a16="http://schemas.microsoft.com/office/drawing/2014/main" id="{F5C477DB-E1A8-46EE-A742-0EAB6024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8775"/>
            <a:ext cx="7753350" cy="45942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CA" altLang="fr-FR" dirty="0"/>
              <a:t>Dans quelle mesure peut-il y avoir responsabilité sans faute en droit québécois? (suite)</a:t>
            </a:r>
          </a:p>
          <a:p>
            <a:pPr lvl="1" eaLnBrk="1" hangingPunct="1">
              <a:defRPr/>
            </a:pPr>
            <a:r>
              <a:rPr lang="fr-CA" altLang="fr-FR" dirty="0"/>
              <a:t>Cas où l’existence d’une responsabilité sans faute est reconnue </a:t>
            </a:r>
          </a:p>
          <a:p>
            <a:pPr marL="857250" lvl="2" indent="0" eaLnBrk="1" hangingPunct="1">
              <a:buFontTx/>
              <a:buNone/>
              <a:defRPr/>
            </a:pPr>
            <a:r>
              <a:rPr lang="fr-CA" altLang="fr-FR" dirty="0"/>
              <a:t>par ex.</a:t>
            </a:r>
          </a:p>
          <a:p>
            <a:pPr lvl="2" eaLnBrk="1" hangingPunct="1">
              <a:defRPr/>
            </a:pPr>
            <a:r>
              <a:rPr lang="fr-CA" altLang="fr-FR" dirty="0">
                <a:sym typeface="Wingdings" panose="05000000000000000000" pitchFamily="2" charset="2"/>
              </a:rPr>
              <a:t>Présomption de responsabilité en matière XK pour le fait du préposé (1463 CCQ </a:t>
            </a:r>
            <a:r>
              <a:rPr lang="fr-CA" altLang="fr-FR" dirty="0">
                <a:sym typeface="Webdings" panose="05030102010509060703" pitchFamily="18" charset="2"/>
              </a:rPr>
              <a:t>cours 4),</a:t>
            </a:r>
            <a:r>
              <a:rPr lang="fr-CA" altLang="fr-FR" dirty="0">
                <a:sym typeface="Wingdings" panose="05000000000000000000" pitchFamily="2" charset="2"/>
              </a:rPr>
              <a:t> la ruine de l’immeuble</a:t>
            </a:r>
            <a:r>
              <a:rPr lang="fr-CA" altLang="fr-FR" dirty="0">
                <a:sym typeface="Webdings" panose="05030102010509060703" pitchFamily="18" charset="2"/>
              </a:rPr>
              <a:t> (1467 cours 5),</a:t>
            </a:r>
            <a:r>
              <a:rPr lang="fr-CA" altLang="fr-FR" dirty="0">
                <a:sym typeface="Wingdings" panose="05000000000000000000" pitchFamily="2" charset="2"/>
              </a:rPr>
              <a:t> le fait de l’animal (1466 CCQ </a:t>
            </a:r>
            <a:r>
              <a:rPr lang="fr-CA" altLang="fr-FR" dirty="0">
                <a:sym typeface="Webdings" panose="05030102010509060703" pitchFamily="18" charset="2"/>
              </a:rPr>
              <a:t>cours 6)</a:t>
            </a:r>
            <a:endParaRPr lang="fr-CA" altLang="fr-FR" dirty="0">
              <a:sym typeface="Wingdings" panose="05000000000000000000" pitchFamily="2" charset="2"/>
            </a:endParaRPr>
          </a:p>
          <a:p>
            <a:pPr lvl="2" eaLnBrk="1" hangingPunct="1">
              <a:defRPr/>
            </a:pPr>
            <a:r>
              <a:rPr lang="fr-CA" altLang="fr-FR" dirty="0">
                <a:sym typeface="Wingdings" panose="05000000000000000000" pitchFamily="2" charset="2"/>
              </a:rPr>
              <a:t>Responsabilité pour le défaut de sécurité d’un bien meuble en matière XK (1468-1469 CCQ </a:t>
            </a:r>
            <a:r>
              <a:rPr lang="fr-CA" altLang="fr-FR" dirty="0">
                <a:sym typeface="Webdings" panose="05030102010509060703" pitchFamily="18" charset="2"/>
              </a:rPr>
              <a:t>cours 6</a:t>
            </a:r>
            <a:r>
              <a:rPr lang="fr-CA" altLang="fr-FR" dirty="0">
                <a:sym typeface="Wingdings" panose="05000000000000000000" pitchFamily="2" charset="2"/>
              </a:rPr>
              <a:t>) ou K (53 LPC </a:t>
            </a:r>
            <a:r>
              <a:rPr lang="fr-CA" altLang="fr-FR" dirty="0">
                <a:sym typeface="Webdings" panose="05030102010509060703" pitchFamily="18" charset="2"/>
              </a:rPr>
              <a:t>cours 7</a:t>
            </a:r>
            <a:r>
              <a:rPr lang="fr-CA" altLang="fr-F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4580" name="Espace réservé du pied de page 4">
            <a:extLst>
              <a:ext uri="{FF2B5EF4-FFF2-40B4-BE49-F238E27FC236}">
                <a16:creationId xmlns:a16="http://schemas.microsoft.com/office/drawing/2014/main" id="{D77DBB9D-F893-48CF-A9DE-EDAA6F80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24581" name="Espace réservé du numéro de diapositive 1">
            <a:extLst>
              <a:ext uri="{FF2B5EF4-FFF2-40B4-BE49-F238E27FC236}">
                <a16:creationId xmlns:a16="http://schemas.microsoft.com/office/drawing/2014/main" id="{82072823-8DF6-4F84-AC05-16ACA4281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B0270E-59C6-4161-A011-584385D855F6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FR" altLang="fr-F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475379F9-A8AC-4910-AE21-F87750FAF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16387" name="Espace réservé du contenu 2">
            <a:extLst>
              <a:ext uri="{FF2B5EF4-FFF2-40B4-BE49-F238E27FC236}">
                <a16:creationId xmlns:a16="http://schemas.microsoft.com/office/drawing/2014/main" id="{F5C477DB-E1A8-46EE-A742-0EAB6024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7753350" cy="4114800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fr-FR" dirty="0"/>
              <a:t>Dans quelle mesure peut-il y avoir responsabilité sans faute en droit québécois? (suite)</a:t>
            </a:r>
          </a:p>
          <a:p>
            <a:pPr lvl="1" eaLnBrk="1" hangingPunct="1">
              <a:defRPr/>
            </a:pPr>
            <a:r>
              <a:rPr lang="fr-CA" altLang="fr-FR" dirty="0"/>
              <a:t>Cas où l’existence d’une responsabilité sans faute est reconnue (suite) </a:t>
            </a:r>
          </a:p>
          <a:p>
            <a:pPr marL="857250" lvl="2" indent="0" eaLnBrk="1" hangingPunct="1">
              <a:buFontTx/>
              <a:buNone/>
              <a:defRPr/>
            </a:pPr>
            <a:r>
              <a:rPr lang="fr-CA" altLang="fr-FR" dirty="0"/>
              <a:t>par ex.</a:t>
            </a:r>
          </a:p>
          <a:p>
            <a:pPr lvl="2" eaLnBrk="1" hangingPunct="1">
              <a:defRPr/>
            </a:pPr>
            <a:r>
              <a:rPr lang="fr-CA" altLang="fr-FR" sz="2300" dirty="0">
                <a:sym typeface="Wingdings" panose="05000000000000000000" pitchFamily="2" charset="2"/>
              </a:rPr>
              <a:t>Obligation de résultat ou de garantie en matière K (</a:t>
            </a:r>
            <a:r>
              <a:rPr lang="fr-CA" altLang="fr-FR" sz="2300" dirty="0">
                <a:sym typeface="Webdings" panose="05030102010509060703" pitchFamily="18" charset="2"/>
              </a:rPr>
              <a:t>cours 7)</a:t>
            </a:r>
            <a:endParaRPr lang="fr-CA" altLang="fr-FR" sz="2300" dirty="0">
              <a:sym typeface="Wingdings" panose="05000000000000000000" pitchFamily="2" charset="2"/>
            </a:endParaRPr>
          </a:p>
          <a:p>
            <a:pPr lvl="2" eaLnBrk="1" hangingPunct="1">
              <a:defRPr/>
            </a:pPr>
            <a:r>
              <a:rPr lang="fr-CA" altLang="fr-FR" sz="2300" dirty="0"/>
              <a:t>Rapports de voisinage (976 CCQ)</a:t>
            </a:r>
          </a:p>
          <a:p>
            <a:pPr lvl="2" eaLnBrk="1" hangingPunct="1">
              <a:buFontTx/>
              <a:buNone/>
              <a:defRPr/>
            </a:pPr>
            <a:r>
              <a:rPr lang="fr-CA" altLang="fr-FR" sz="2300" i="1" dirty="0">
                <a:sym typeface="Wingdings" panose="05000000000000000000" pitchFamily="2" charset="2"/>
              </a:rPr>
              <a:t>	</a:t>
            </a:r>
            <a:r>
              <a:rPr lang="fr-CA" altLang="fr-FR" sz="2300" dirty="0">
                <a:sym typeface="Wingdings" panose="05000000000000000000" pitchFamily="2" charset="2"/>
              </a:rPr>
              <a:t> </a:t>
            </a:r>
            <a:r>
              <a:rPr lang="fr-CA" altLang="fr-FR" sz="2300" i="1" dirty="0">
                <a:sym typeface="Wingdings" panose="05000000000000000000" pitchFamily="2" charset="2"/>
              </a:rPr>
              <a:t>Ciment du Saint-Laurent Inc. </a:t>
            </a:r>
            <a:r>
              <a:rPr lang="fr-CA" altLang="fr-FR" sz="2300" dirty="0">
                <a:sym typeface="Wingdings" panose="05000000000000000000" pitchFamily="2" charset="2"/>
              </a:rPr>
              <a:t>c. </a:t>
            </a:r>
            <a:r>
              <a:rPr lang="fr-CA" altLang="fr-FR" sz="2300" i="1" dirty="0">
                <a:sym typeface="Wingdings" panose="05000000000000000000" pitchFamily="2" charset="2"/>
              </a:rPr>
              <a:t>Barrette</a:t>
            </a:r>
          </a:p>
        </p:txBody>
      </p:sp>
      <p:sp>
        <p:nvSpPr>
          <p:cNvPr id="26628" name="Espace réservé du pied de page 4">
            <a:extLst>
              <a:ext uri="{FF2B5EF4-FFF2-40B4-BE49-F238E27FC236}">
                <a16:creationId xmlns:a16="http://schemas.microsoft.com/office/drawing/2014/main" id="{C509679E-AA14-4A97-8787-593B5210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26629" name="Espace réservé du numéro de diapositive 1">
            <a:extLst>
              <a:ext uri="{FF2B5EF4-FFF2-40B4-BE49-F238E27FC236}">
                <a16:creationId xmlns:a16="http://schemas.microsoft.com/office/drawing/2014/main" id="{58D78EDF-927A-4132-8E01-3C33B6E25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BF28E-E743-4FEF-85E0-28C4C137F948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FR" altLang="fr-FR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pied de page 4">
            <a:extLst>
              <a:ext uri="{FF2B5EF4-FFF2-40B4-BE49-F238E27FC236}">
                <a16:creationId xmlns:a16="http://schemas.microsoft.com/office/drawing/2014/main" id="{4C7BD0D1-F8B9-4B77-A989-0414EF38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85728B2-D200-492E-93FE-1961315C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Notion de faute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6368FE1-D752-4EA2-9AF3-2BB7A0FA2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343400"/>
          </a:xfrm>
        </p:spPr>
        <p:txBody>
          <a:bodyPr/>
          <a:lstStyle/>
          <a:p>
            <a:pPr eaLnBrk="1" hangingPunct="1"/>
            <a:r>
              <a:rPr lang="fr-CA" altLang="fr-FR"/>
              <a:t>En matière extracontractuelle</a:t>
            </a:r>
          </a:p>
          <a:p>
            <a:pPr lvl="1" eaLnBrk="1" hangingPunct="1"/>
            <a:r>
              <a:rPr lang="fr-CA" altLang="fr-FR"/>
              <a:t>Au sens classique qui lui est associé dans un système de responsabilité subjective, la faute est synonyme de manquement à une norme générale de prudence; par ex. 1457 CCQ</a:t>
            </a:r>
          </a:p>
        </p:txBody>
      </p:sp>
      <p:sp>
        <p:nvSpPr>
          <p:cNvPr id="28677" name="Espace réservé du numéro de diapositive 1">
            <a:extLst>
              <a:ext uri="{FF2B5EF4-FFF2-40B4-BE49-F238E27FC236}">
                <a16:creationId xmlns:a16="http://schemas.microsoft.com/office/drawing/2014/main" id="{21AD0381-8ED8-4068-B148-BF9F4B73F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5682D-CCD3-46FC-B35F-CE8A4CF16DF8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r-FR" altLang="fr-FR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pied de page 4">
            <a:extLst>
              <a:ext uri="{FF2B5EF4-FFF2-40B4-BE49-F238E27FC236}">
                <a16:creationId xmlns:a16="http://schemas.microsoft.com/office/drawing/2014/main" id="{9F90FA0D-EFFD-4A9E-89D2-DD0592B4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D449288-7104-4550-8241-40D5FAE15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Notion de faute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8B170B86-7DEF-42B4-8C3A-729E270D0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846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fr-CA" dirty="0"/>
              <a:t>En matière contractuelle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dirty="0"/>
              <a:t>Certains ont tendance à utiliser le mot « faute » dans un sens large pour désigner toute inexécution contractuelle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dirty="0"/>
              <a:t>Pourtant, la preuve d’une faute (au sens restreint de « manquement au devoir de prudence ») n’est exigée que pour une obligation de moyens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dirty="0"/>
              <a:t>Il est préférable d’employer l’expression générique d’« inexécution contractuelle » pour décrire le manquement sanctionné à l’art. 1458 CCQ, sans égard à l’intensité de l’obligation </a:t>
            </a:r>
          </a:p>
        </p:txBody>
      </p:sp>
      <p:sp>
        <p:nvSpPr>
          <p:cNvPr id="30725" name="Espace réservé du numéro de diapositive 1">
            <a:extLst>
              <a:ext uri="{FF2B5EF4-FFF2-40B4-BE49-F238E27FC236}">
                <a16:creationId xmlns:a16="http://schemas.microsoft.com/office/drawing/2014/main" id="{16AA6015-E30B-49A2-9B20-D1106D355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9167E9-0F1A-4868-91EA-2A79F37FF3F1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r-FR" altLang="fr-FR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pied de page 4">
            <a:extLst>
              <a:ext uri="{FF2B5EF4-FFF2-40B4-BE49-F238E27FC236}">
                <a16:creationId xmlns:a16="http://schemas.microsoft.com/office/drawing/2014/main" id="{775235FC-49A4-4AE8-A5F4-9CAD5B6A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3B542DA-7300-413C-8BF2-839141B3D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Classification des types de fautes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FE1FA1B-EDBE-45EF-A95C-81A00A827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81163"/>
            <a:ext cx="7620000" cy="4700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fr-FR"/>
              <a:t>Faute d’action et faute d’omission</a:t>
            </a:r>
          </a:p>
          <a:p>
            <a:pPr lvl="1" eaLnBrk="1" hangingPunct="1">
              <a:lnSpc>
                <a:spcPct val="90000"/>
              </a:lnSpc>
            </a:pPr>
            <a:r>
              <a:rPr lang="fr-CA" altLang="fr-FR"/>
              <a:t>Distinction très théorique; peu d’utilité en pratique, sauf à affirmer que la faute d’omission suppose l’existence d’un devoir préexistant d’agir</a:t>
            </a:r>
          </a:p>
        </p:txBody>
      </p:sp>
      <p:sp>
        <p:nvSpPr>
          <p:cNvPr id="32773" name="Espace réservé du numéro de diapositive 1">
            <a:extLst>
              <a:ext uri="{FF2B5EF4-FFF2-40B4-BE49-F238E27FC236}">
                <a16:creationId xmlns:a16="http://schemas.microsoft.com/office/drawing/2014/main" id="{76C3147D-44B7-4D95-A370-6779970F82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4C4E3-FAB2-45EA-B108-5198DC0546E6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fr-FR" altLang="fr-FR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pied de page 4">
            <a:extLst>
              <a:ext uri="{FF2B5EF4-FFF2-40B4-BE49-F238E27FC236}">
                <a16:creationId xmlns:a16="http://schemas.microsoft.com/office/drawing/2014/main" id="{E0C547A1-9471-4256-A5E8-B25FE53D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D4011DD-4DA0-4611-8F89-48BA4D43B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Classification des types de fautes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763F01C4-90E9-4AAC-9CC4-5EDEEAD8D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73238"/>
            <a:ext cx="7720013" cy="4911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fr-CA" altLang="fr-FR" sz="3000" dirty="0"/>
              <a:t>Faute civile et faute « statutaire 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altLang="fr-FR" sz="3000" dirty="0"/>
              <a:t>Il n’est pas essentiel d’avoir transgressé une disposition spécifique pour qu’il y ait faute civile – 1457 et 1458 CCQ énoncent des principes généraux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altLang="fr-FR" sz="3000" dirty="0"/>
              <a:t>La jurisprudence a déjà reconnu la faute dite « statutaire » en cas de manquement à une disposition légale ou réglementaire spécifique dont le but premier n’est pas une sanction civile, mais plutôt administrative ou pénale (par ex. amende) </a:t>
            </a:r>
          </a:p>
          <a:p>
            <a:pPr marL="715963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CA" altLang="fr-FR" sz="3000" dirty="0"/>
              <a:t>NB Spécificité de la faute « statutaire » remise en question dans la jurisprudence plus récente (</a:t>
            </a:r>
            <a:r>
              <a:rPr lang="fr-CA" altLang="fr-FR" sz="3000" dirty="0">
                <a:sym typeface="Webdings" panose="05030102010509060703" pitchFamily="18" charset="2"/>
              </a:rPr>
              <a:t>module C)</a:t>
            </a:r>
            <a:endParaRPr lang="fr-CA" altLang="fr-FR" sz="3000" dirty="0"/>
          </a:p>
        </p:txBody>
      </p:sp>
      <p:sp>
        <p:nvSpPr>
          <p:cNvPr id="34821" name="Espace réservé du numéro de diapositive 1">
            <a:extLst>
              <a:ext uri="{FF2B5EF4-FFF2-40B4-BE49-F238E27FC236}">
                <a16:creationId xmlns:a16="http://schemas.microsoft.com/office/drawing/2014/main" id="{2FD6E159-1E8D-4726-8EDA-B492744AA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BAECCF-6E4E-493A-95D6-871C68CF0218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fr-FR" altLang="fr-FR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pied de page 4">
            <a:extLst>
              <a:ext uri="{FF2B5EF4-FFF2-40B4-BE49-F238E27FC236}">
                <a16:creationId xmlns:a16="http://schemas.microsoft.com/office/drawing/2014/main" id="{1F51B4C5-A18F-4DE3-8FF7-437AA40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A0EE7F3-495A-474D-90E6-317A221EB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Classification des types de fautes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0D6F3377-336C-48F3-A1CF-CDFC9B052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28775"/>
            <a:ext cx="7826375" cy="460851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CA" altLang="fr-FR" dirty="0"/>
              <a:t>Faute « simple » et faute « qualifiée »</a:t>
            </a:r>
          </a:p>
          <a:p>
            <a:pPr lvl="1" eaLnBrk="1" hangingPunct="1">
              <a:defRPr/>
            </a:pPr>
            <a:r>
              <a:rPr lang="fr-CA" altLang="fr-FR" dirty="0"/>
              <a:t>Faute « simple » (ou « légère ») = faute ordinaire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fr-CA" altLang="fr-FR" dirty="0"/>
              <a:t>	Faute « qualifiée » = faute lourde (1474 al. 1 CCQ) et faute intentionnelle</a:t>
            </a:r>
          </a:p>
          <a:p>
            <a:pPr lvl="1" eaLnBrk="1" hangingPunct="1">
              <a:defRPr/>
            </a:pPr>
            <a:r>
              <a:rPr lang="fr-CA" altLang="fr-FR" dirty="0"/>
              <a:t>Principe: toute faute (simple ou qualifiée) permet d’engager la responsabilité de son auteur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fr-CA" altLang="fr-FR" dirty="0"/>
              <a:t>	NB L’ancienne distinction terminologique entre « délit » et « quasi-délit » n’a pas été reprise dans le droit nouveau</a:t>
            </a:r>
          </a:p>
        </p:txBody>
      </p:sp>
      <p:sp>
        <p:nvSpPr>
          <p:cNvPr id="36869" name="Espace réservé du numéro de diapositive 1">
            <a:extLst>
              <a:ext uri="{FF2B5EF4-FFF2-40B4-BE49-F238E27FC236}">
                <a16:creationId xmlns:a16="http://schemas.microsoft.com/office/drawing/2014/main" id="{A3D8B280-1E39-4884-9FF6-65E6E8B1D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4B393E-54D1-4AC1-967A-B1AF2ED360AF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fr-FR" altLang="fr-FR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pied de page 4">
            <a:extLst>
              <a:ext uri="{FF2B5EF4-FFF2-40B4-BE49-F238E27FC236}">
                <a16:creationId xmlns:a16="http://schemas.microsoft.com/office/drawing/2014/main" id="{1B53AF7E-7011-4EE9-900D-7F1544C3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FB9FEED-EAE4-44E3-BBC2-8C7A91464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Classification des types de fautes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88E7705-B2D4-43A0-8831-79E4E71FB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fr-FR" dirty="0"/>
              <a:t>Faute simple et faute qualifiée (suite)</a:t>
            </a:r>
          </a:p>
          <a:p>
            <a:pPr lvl="1" eaLnBrk="1" hangingPunct="1">
              <a:lnSpc>
                <a:spcPct val="90000"/>
              </a:lnSpc>
            </a:pPr>
            <a:r>
              <a:rPr lang="fr-CA" altLang="fr-FR" dirty="0"/>
              <a:t>Exception: certaines règles varient en fonction de la gravité de la faute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 dirty="0"/>
              <a:t>	par ex.</a:t>
            </a:r>
          </a:p>
          <a:p>
            <a:pPr lvl="2" eaLnBrk="1" hangingPunct="1">
              <a:lnSpc>
                <a:spcPct val="90000"/>
              </a:lnSpc>
            </a:pPr>
            <a:r>
              <a:rPr lang="fr-CA" altLang="fr-FR" dirty="0"/>
              <a:t>Clauses d’exclusion ou de limitation de responsabilité (1474 al. 1 CCQ)</a:t>
            </a:r>
            <a:r>
              <a:rPr lang="fr-CA" altLang="fr-FR" dirty="0">
                <a:sym typeface="Webdings" panose="05030102010509060703" pitchFamily="18" charset="2"/>
              </a:rPr>
              <a:t>cours 11</a:t>
            </a:r>
          </a:p>
          <a:p>
            <a:pPr lvl="2" eaLnBrk="1" hangingPunct="1">
              <a:lnSpc>
                <a:spcPct val="90000"/>
              </a:lnSpc>
            </a:pPr>
            <a:r>
              <a:rPr lang="fr-CA" altLang="fr-FR" dirty="0">
                <a:sym typeface="Webdings" panose="05030102010509060703" pitchFamily="18" charset="2"/>
              </a:rPr>
              <a:t>R</a:t>
            </a:r>
            <a:r>
              <a:rPr lang="fr-CA" altLang="fr-FR" dirty="0"/>
              <a:t>esponsabilité pour le fait du majeur non doué de raison (1461 CCQ)</a:t>
            </a:r>
            <a:r>
              <a:rPr lang="fr-CA" altLang="fr-FR" dirty="0">
                <a:sym typeface="Webdings" panose="05030102010509060703" pitchFamily="18" charset="2"/>
              </a:rPr>
              <a:t>cours 3</a:t>
            </a:r>
          </a:p>
          <a:p>
            <a:pPr lvl="2" eaLnBrk="1" hangingPunct="1">
              <a:lnSpc>
                <a:spcPct val="90000"/>
              </a:lnSpc>
            </a:pPr>
            <a:r>
              <a:rPr lang="fr-CA" altLang="fr-FR" dirty="0">
                <a:sym typeface="Webdings" panose="05030102010509060703" pitchFamily="18" charset="2"/>
              </a:rPr>
              <a:t>Responsabilité du bon samaritain (1471 CCQ)  cours 11</a:t>
            </a:r>
          </a:p>
        </p:txBody>
      </p:sp>
      <p:sp>
        <p:nvSpPr>
          <p:cNvPr id="38917" name="Espace réservé du numéro de diapositive 1">
            <a:extLst>
              <a:ext uri="{FF2B5EF4-FFF2-40B4-BE49-F238E27FC236}">
                <a16:creationId xmlns:a16="http://schemas.microsoft.com/office/drawing/2014/main" id="{C8FA22C2-B588-440B-AE2C-6E4E7CD75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24CD7E-DE65-42C5-9677-A5D76E3AA44F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fr-FR" altLang="fr-FR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pied de page 4">
            <a:extLst>
              <a:ext uri="{FF2B5EF4-FFF2-40B4-BE49-F238E27FC236}">
                <a16:creationId xmlns:a16="http://schemas.microsoft.com/office/drawing/2014/main" id="{B79E4B77-DE9C-4E19-8842-B9EB1DD7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7952DA-3B8F-4D28-A366-534297EA6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Classification des types de fautes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8419A92-7F6B-4335-A9C0-EACCA56CC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00808"/>
            <a:ext cx="76200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fr-CA" altLang="fr-FR" dirty="0"/>
              <a:t>Faute simple et faute qualifiée (suite)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CA" altLang="fr-FR" dirty="0"/>
              <a:t>Exception: certaines règles varient en fonction de la gravité de la faute (suite)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CA" altLang="fr-FR" dirty="0"/>
              <a:t>	par ex.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fr-CA" altLang="fr-FR" dirty="0">
                <a:sym typeface="Webdings" panose="05030102010509060703" pitchFamily="18" charset="2"/>
              </a:rPr>
              <a:t>Domaine d’application de certaines formes d’immunité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fr-CA" altLang="fr-FR" dirty="0">
                <a:sym typeface="Wingdings" panose="05000000000000000000" pitchFamily="2" charset="2"/>
              </a:rPr>
              <a:t> </a:t>
            </a:r>
            <a:r>
              <a:rPr lang="fr-CA" i="1" dirty="0" err="1"/>
              <a:t>Kosoian</a:t>
            </a:r>
            <a:r>
              <a:rPr lang="fr-CA" i="1" dirty="0"/>
              <a:t> </a:t>
            </a:r>
            <a:r>
              <a:rPr lang="fr-CA" dirty="0"/>
              <a:t>c. </a:t>
            </a:r>
            <a:r>
              <a:rPr lang="fr-CA" i="1" dirty="0"/>
              <a:t>Société de transport de Montréal</a:t>
            </a:r>
            <a:endParaRPr lang="fr-CA" altLang="fr-FR" dirty="0">
              <a:sym typeface="Webdings" panose="05030102010509060703" pitchFamily="18" charset="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fr-CA" altLang="fr-FR" dirty="0">
                <a:sym typeface="Webdings" panose="05030102010509060703" pitchFamily="18" charset="2"/>
              </a:rPr>
              <a:t>Pas de couverture d’assurance de responsabilité en cas de faute intentionnelle de l’assuré (2464 al. 1 CCQ)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fr-CA" altLang="fr-FR" dirty="0">
                <a:sym typeface="Webdings" panose="05030102010509060703" pitchFamily="18" charset="2"/>
              </a:rPr>
              <a:t>Atteinte intentionnelle à un droit ou une liberté garanti par la </a:t>
            </a:r>
            <a:r>
              <a:rPr lang="fr-CA" altLang="fr-FR" i="1" dirty="0">
                <a:sym typeface="Webdings" panose="05030102010509060703" pitchFamily="18" charset="2"/>
              </a:rPr>
              <a:t>Charte</a:t>
            </a:r>
            <a:r>
              <a:rPr lang="fr-CA" altLang="fr-FR" dirty="0">
                <a:sym typeface="Webdings" panose="05030102010509060703" pitchFamily="18" charset="2"/>
              </a:rPr>
              <a:t> permet l’octroi de dommages punitifs (49 CDLP) cours 10</a:t>
            </a:r>
          </a:p>
        </p:txBody>
      </p:sp>
      <p:sp>
        <p:nvSpPr>
          <p:cNvPr id="40965" name="Espace réservé du numéro de diapositive 1">
            <a:extLst>
              <a:ext uri="{FF2B5EF4-FFF2-40B4-BE49-F238E27FC236}">
                <a16:creationId xmlns:a16="http://schemas.microsoft.com/office/drawing/2014/main" id="{B8543433-7A35-4FE7-8E24-8864BE135A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D27A97-6B78-4FBC-A72F-D34CFF9712CD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fr-FR" altLang="fr-FR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pied de page 4">
            <a:extLst>
              <a:ext uri="{FF2B5EF4-FFF2-40B4-BE49-F238E27FC236}">
                <a16:creationId xmlns:a16="http://schemas.microsoft.com/office/drawing/2014/main" id="{CBA9CFFA-DBBF-447F-B0E0-0F820BDF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91FB533-A8F7-439C-BE4F-D991AE102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Classification des types de fautes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7F9096C-636C-4088-A22B-65B8D289F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340225"/>
          </a:xfrm>
        </p:spPr>
        <p:txBody>
          <a:bodyPr/>
          <a:lstStyle/>
          <a:p>
            <a:pPr eaLnBrk="1" hangingPunct="1"/>
            <a:r>
              <a:rPr lang="fr-CA" altLang="fr-FR" dirty="0"/>
              <a:t>Faute simple et faute qualifiée (suite)</a:t>
            </a:r>
          </a:p>
          <a:p>
            <a:pPr lvl="1" eaLnBrk="1" hangingPunct="1"/>
            <a:r>
              <a:rPr lang="fr-CA" altLang="fr-FR" dirty="0"/>
              <a:t>Exception: certaines règles varient </a:t>
            </a:r>
            <a:r>
              <a:rPr lang="fr-CA" altLang="fr-FR"/>
              <a:t>en fonction de </a:t>
            </a:r>
            <a:r>
              <a:rPr lang="fr-CA" altLang="fr-FR" dirty="0"/>
              <a:t>la gravité de la faute (suite)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CA" altLang="fr-FR" dirty="0"/>
              <a:t>	par ex.</a:t>
            </a:r>
          </a:p>
          <a:p>
            <a:pPr lvl="2" eaLnBrk="1" hangingPunct="1"/>
            <a:r>
              <a:rPr lang="fr-CA" altLang="fr-FR" dirty="0">
                <a:sym typeface="Webdings" panose="05030102010509060703" pitchFamily="18" charset="2"/>
              </a:rPr>
              <a:t>Gravité de la faute considérée pour l’établissement des parts respectives en cas de partage de responsabilité entre les codéfendeurs (1478 al. 1 CCQ) ou entre le défendeur et la victime (1478 al. 2 CCQ) (cours 11)</a:t>
            </a:r>
          </a:p>
        </p:txBody>
      </p:sp>
      <p:sp>
        <p:nvSpPr>
          <p:cNvPr id="43013" name="Espace réservé du numéro de diapositive 1">
            <a:extLst>
              <a:ext uri="{FF2B5EF4-FFF2-40B4-BE49-F238E27FC236}">
                <a16:creationId xmlns:a16="http://schemas.microsoft.com/office/drawing/2014/main" id="{139DC386-8218-49C7-8759-0AD16E502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CBFE4B-1A12-4759-AD12-01E6D597226C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fr-FR" altLang="fr-FR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pied de page 4">
            <a:extLst>
              <a:ext uri="{FF2B5EF4-FFF2-40B4-BE49-F238E27FC236}">
                <a16:creationId xmlns:a16="http://schemas.microsoft.com/office/drawing/2014/main" id="{B5B58EC8-0437-4D32-A615-F02CB7C3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97314E8-19C7-4BFE-91EC-C70C398DF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D6F74E91-E79B-41B8-BB4C-B8AA03F45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846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CA" altLang="fr-FR" dirty="0"/>
              <a:t>Rôle central de la faute dans la conception classique du droit de la responsabilité: faute, préjudice et lien de causalité</a:t>
            </a:r>
          </a:p>
          <a:p>
            <a:pPr eaLnBrk="1" hangingPunct="1">
              <a:defRPr/>
            </a:pPr>
            <a:r>
              <a:rPr lang="fr-CA" altLang="fr-FR" dirty="0"/>
              <a:t>Dans son acception classique, la responsabilité fondée sur la faute signifie qu’elle est liée au comportement intentionnel ou imprudent du défendeur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CA" altLang="fr-FR" dirty="0"/>
              <a:t>	NB Cette responsabilité est dite « subjective », puisqu’elle amène à qualifier le comportement du sujet (le défendeur)</a:t>
            </a:r>
          </a:p>
        </p:txBody>
      </p:sp>
      <p:sp>
        <p:nvSpPr>
          <p:cNvPr id="8197" name="Espace réservé du numéro de diapositive 1">
            <a:extLst>
              <a:ext uri="{FF2B5EF4-FFF2-40B4-BE49-F238E27FC236}">
                <a16:creationId xmlns:a16="http://schemas.microsoft.com/office/drawing/2014/main" id="{934E9674-DF58-46DE-91E9-4CDEFEBD2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A94CE-81C2-456E-B29D-ED38D26E368E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FR" altLang="fr-FR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4">
            <a:extLst>
              <a:ext uri="{FF2B5EF4-FFF2-40B4-BE49-F238E27FC236}">
                <a16:creationId xmlns:a16="http://schemas.microsoft.com/office/drawing/2014/main" id="{0CE8E896-67FF-4778-A31D-9B27D880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0BB028D-2784-485A-97AB-01111568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6F3EFFF-0070-4619-BB31-B737ABED7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fr-FR"/>
              <a:t>Rôle central de la faute en responsabilité civile perpétué dans le droit québécois actuel</a:t>
            </a:r>
          </a:p>
          <a:p>
            <a:pPr lvl="1" eaLnBrk="1" hangingPunct="1">
              <a:lnSpc>
                <a:spcPct val="90000"/>
              </a:lnSpc>
            </a:pPr>
            <a:r>
              <a:rPr lang="fr-CA" altLang="fr-FR"/>
              <a:t>Ressort clairement de la définition de la responsabilité extracontractuelle du fait personnel (1457 CCQ): manquement au devoir de prudence</a:t>
            </a:r>
          </a:p>
          <a:p>
            <a:pPr lvl="1" eaLnBrk="1" hangingPunct="1">
              <a:lnSpc>
                <a:spcPct val="90000"/>
              </a:lnSpc>
            </a:pPr>
            <a:r>
              <a:rPr lang="fr-CA" altLang="fr-FR"/>
              <a:t>Importance également dans le régime contractuel (1458 CCQ), notamment à travers les nombreuses obligations de moyens </a:t>
            </a:r>
            <a:r>
              <a:rPr lang="fr-CA" altLang="fr-FR">
                <a:sym typeface="Webdings" panose="05030102010509060703" pitchFamily="18" charset="2"/>
              </a:rPr>
              <a:t>cours 7</a:t>
            </a:r>
            <a:endParaRPr lang="fr-CA" altLang="fr-FR"/>
          </a:p>
        </p:txBody>
      </p:sp>
      <p:sp>
        <p:nvSpPr>
          <p:cNvPr id="10245" name="Espace réservé du numéro de diapositive 1">
            <a:extLst>
              <a:ext uri="{FF2B5EF4-FFF2-40B4-BE49-F238E27FC236}">
                <a16:creationId xmlns:a16="http://schemas.microsoft.com/office/drawing/2014/main" id="{FCC9A46B-335C-4066-A5BC-855DB51C0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216BC-92A7-4775-B7DA-E1B17244E25B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FR" altLang="fr-F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4">
            <a:extLst>
              <a:ext uri="{FF2B5EF4-FFF2-40B4-BE49-F238E27FC236}">
                <a16:creationId xmlns:a16="http://schemas.microsoft.com/office/drawing/2014/main" id="{1EAD195A-7327-48C1-BD67-C8683A0E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A49B4DC-20AE-40D5-AD6C-7A20B89D0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A4424E9-9D76-4A13-9124-4F13F2D52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La responsabilité subjective s’avère très lourde pour la victime et l’exigence de prouver l’existence d’une faute peut constituer un obstacle majeur à l’exercice de ses droits</a:t>
            </a:r>
          </a:p>
        </p:txBody>
      </p:sp>
      <p:sp>
        <p:nvSpPr>
          <p:cNvPr id="12293" name="Espace réservé du numéro de diapositive 1">
            <a:extLst>
              <a:ext uri="{FF2B5EF4-FFF2-40B4-BE49-F238E27FC236}">
                <a16:creationId xmlns:a16="http://schemas.microsoft.com/office/drawing/2014/main" id="{3242D42F-C63F-4A5D-B327-DC37C8A7D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2CD31-2C96-4D66-A53D-5B07299FBF3B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FR" altLang="fr-FR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>
            <a:extLst>
              <a:ext uri="{FF2B5EF4-FFF2-40B4-BE49-F238E27FC236}">
                <a16:creationId xmlns:a16="http://schemas.microsoft.com/office/drawing/2014/main" id="{D1B0B1C1-A884-4805-8BA7-F8F4DE9C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4AD4741-C5CA-4C4A-9595-68EEC964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B406B5A-B2ED-4A54-805B-10162CEAE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14500"/>
            <a:ext cx="7720013" cy="4762500"/>
          </a:xfrm>
        </p:spPr>
        <p:txBody>
          <a:bodyPr/>
          <a:lstStyle/>
          <a:p>
            <a:pPr eaLnBrk="1" hangingPunct="1"/>
            <a:r>
              <a:rPr lang="fr-CA" altLang="fr-FR"/>
              <a:t>Mécanismes développés pour contrer les difficultés liées à l’exigence de prouver la faute – </a:t>
            </a:r>
            <a:r>
              <a:rPr lang="fr-CA" altLang="fr-FR" i="1"/>
              <a:t>e</a:t>
            </a:r>
            <a:r>
              <a:rPr lang="fr-CA" altLang="fr-FR" i="1">
                <a:sym typeface="Webdings" panose="05030102010509060703" pitchFamily="18" charset="2"/>
              </a:rPr>
              <a:t>n marge du droit commun de la responsabilité</a:t>
            </a:r>
          </a:p>
          <a:p>
            <a:pPr lvl="1" eaLnBrk="1" hangingPunct="1"/>
            <a:r>
              <a:rPr lang="fr-CA" altLang="fr-FR">
                <a:sym typeface="Webdings" panose="05030102010509060703" pitchFamily="18" charset="2"/>
              </a:rPr>
              <a:t>Régimes d’indemnisation étatique sans égard à la faute </a:t>
            </a:r>
            <a:r>
              <a:rPr lang="fr-CA" altLang="fr-FR"/>
              <a:t>(</a:t>
            </a:r>
            <a:r>
              <a:rPr lang="fr-CA" altLang="fr-FR">
                <a:sym typeface="Webdings" panose="05030102010509060703" pitchFamily="18" charset="2"/>
              </a:rPr>
              <a:t>cours 1)</a:t>
            </a:r>
            <a:endParaRPr lang="fr-CA" altLang="fr-FR"/>
          </a:p>
        </p:txBody>
      </p:sp>
      <p:sp>
        <p:nvSpPr>
          <p:cNvPr id="14341" name="Espace réservé du numéro de diapositive 1">
            <a:extLst>
              <a:ext uri="{FF2B5EF4-FFF2-40B4-BE49-F238E27FC236}">
                <a16:creationId xmlns:a16="http://schemas.microsoft.com/office/drawing/2014/main" id="{DE475610-7C1A-40AD-B841-DC5778B25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1F57C-DF30-489D-A352-0982492A4E43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pied de page 4">
            <a:extLst>
              <a:ext uri="{FF2B5EF4-FFF2-40B4-BE49-F238E27FC236}">
                <a16:creationId xmlns:a16="http://schemas.microsoft.com/office/drawing/2014/main" id="{EBEDB08B-DACE-4AE9-BFC5-DCD5989D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B48BE3C-3B8D-4AD0-928E-C002E302D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68FC401-6720-4BC0-A11B-23966A303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14500"/>
            <a:ext cx="7720013" cy="4762500"/>
          </a:xfrm>
        </p:spPr>
        <p:txBody>
          <a:bodyPr/>
          <a:lstStyle/>
          <a:p>
            <a:pPr eaLnBrk="1" hangingPunct="1"/>
            <a:r>
              <a:rPr lang="fr-CA" altLang="fr-FR" dirty="0"/>
              <a:t>Mécanismes développés pour contrer les difficultés liées à l’exigence de prouver la faute – </a:t>
            </a:r>
            <a:r>
              <a:rPr lang="fr-CA" altLang="fr-FR" i="1" dirty="0"/>
              <a:t>à l’intérieur du droit commun de la responsabilité </a:t>
            </a:r>
            <a:r>
              <a:rPr lang="fr-CA" altLang="fr-FR" dirty="0"/>
              <a:t>– responsabilité </a:t>
            </a:r>
            <a:r>
              <a:rPr lang="fr-CA" altLang="fr-FR" i="1" dirty="0"/>
              <a:t>subjective</a:t>
            </a:r>
          </a:p>
          <a:p>
            <a:pPr lvl="1" eaLnBrk="1" hangingPunct="1"/>
            <a:r>
              <a:rPr lang="fr-CA" altLang="fr-FR" sz="2900" dirty="0"/>
              <a:t>Présumer l’existence d’une faute – fait du mineur (1459, 1460 al. 1 CCQ </a:t>
            </a:r>
            <a:r>
              <a:rPr lang="fr-CA" altLang="fr-FR" sz="2900" dirty="0">
                <a:sym typeface="Webdings" panose="05030102010509060703" pitchFamily="18" charset="2"/>
              </a:rPr>
              <a:t>cours 3), fait autonome du bien (1465 CCQ cours 5)</a:t>
            </a:r>
          </a:p>
          <a:p>
            <a:pPr lvl="1" eaLnBrk="1" hangingPunct="1"/>
            <a:r>
              <a:rPr lang="fr-CA" altLang="fr-FR" sz="2900" dirty="0">
                <a:sym typeface="Webdings" panose="05030102010509060703" pitchFamily="18" charset="2"/>
              </a:rPr>
              <a:t>OB de moyens renforcée en matière K (cours 7)</a:t>
            </a:r>
            <a:endParaRPr lang="fr-CA" altLang="fr-FR" sz="2900" dirty="0"/>
          </a:p>
        </p:txBody>
      </p:sp>
      <p:sp>
        <p:nvSpPr>
          <p:cNvPr id="16389" name="Espace réservé du numéro de diapositive 1">
            <a:extLst>
              <a:ext uri="{FF2B5EF4-FFF2-40B4-BE49-F238E27FC236}">
                <a16:creationId xmlns:a16="http://schemas.microsoft.com/office/drawing/2014/main" id="{1E658698-0565-407E-9963-5E175BA5E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9DB15-1724-481C-812A-2F5B44E8BEFF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fr-FR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pied de page 4">
            <a:extLst>
              <a:ext uri="{FF2B5EF4-FFF2-40B4-BE49-F238E27FC236}">
                <a16:creationId xmlns:a16="http://schemas.microsoft.com/office/drawing/2014/main" id="{741FD878-F526-4A8F-B459-A08704A6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DD65F3F-33E0-4BA5-9900-4D9A46340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6B886F3-B48A-4160-AE17-309B65E4A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14500"/>
            <a:ext cx="7720013" cy="4762500"/>
          </a:xfrm>
        </p:spPr>
        <p:txBody>
          <a:bodyPr/>
          <a:lstStyle/>
          <a:p>
            <a:pPr eaLnBrk="1" hangingPunct="1"/>
            <a:r>
              <a:rPr lang="fr-CA" altLang="fr-FR" dirty="0"/>
              <a:t>Mécanismes développés pour contrer les difficultés liées à l’exigence de prouver la faute – </a:t>
            </a:r>
            <a:r>
              <a:rPr lang="fr-CA" altLang="fr-FR" i="1" dirty="0"/>
              <a:t>à l’intérieur du droit commun de la responsabilité </a:t>
            </a:r>
            <a:r>
              <a:rPr lang="fr-CA" altLang="fr-FR" dirty="0"/>
              <a:t>– responsabilité </a:t>
            </a:r>
            <a:r>
              <a:rPr lang="fr-CA" altLang="fr-FR" i="1" dirty="0"/>
              <a:t>objective</a:t>
            </a:r>
          </a:p>
          <a:p>
            <a:pPr lvl="1" eaLnBrk="1" hangingPunct="1"/>
            <a:r>
              <a:rPr lang="fr-CA" altLang="fr-FR" sz="2900" dirty="0"/>
              <a:t>Reconnaissance de certains cas de responsabilité sans faute (</a:t>
            </a:r>
            <a:r>
              <a:rPr lang="fr-CA" altLang="fr-FR" sz="2900" dirty="0">
                <a:sym typeface="Webdings" panose="05030102010509060703" pitchFamily="18" charset="2"/>
              </a:rPr>
              <a:t></a:t>
            </a:r>
            <a:r>
              <a:rPr lang="fr-CA" altLang="fr-FR" sz="2900" i="1" dirty="0">
                <a:sym typeface="Webdings" panose="05030102010509060703" pitchFamily="18" charset="2"/>
              </a:rPr>
              <a:t>infra</a:t>
            </a:r>
            <a:r>
              <a:rPr lang="fr-CA" altLang="fr-FR" sz="2900" dirty="0">
                <a:sym typeface="Webdings" panose="05030102010509060703" pitchFamily="18" charset="2"/>
              </a:rPr>
              <a:t>)</a:t>
            </a:r>
          </a:p>
        </p:txBody>
      </p:sp>
      <p:sp>
        <p:nvSpPr>
          <p:cNvPr id="18437" name="Espace réservé du numéro de diapositive 1">
            <a:extLst>
              <a:ext uri="{FF2B5EF4-FFF2-40B4-BE49-F238E27FC236}">
                <a16:creationId xmlns:a16="http://schemas.microsoft.com/office/drawing/2014/main" id="{6F0F6F13-FE40-4DB3-B539-4C304FF16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DBDD95-C0AB-4F67-ADF3-F8F1EA7A7195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FR" altLang="fr-FR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>
            <a:extLst>
              <a:ext uri="{FF2B5EF4-FFF2-40B4-BE49-F238E27FC236}">
                <a16:creationId xmlns:a16="http://schemas.microsoft.com/office/drawing/2014/main" id="{030F4539-F1B0-4554-AFC4-16322A9B2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20483" name="Espace réservé du contenu 2">
            <a:extLst>
              <a:ext uri="{FF2B5EF4-FFF2-40B4-BE49-F238E27FC236}">
                <a16:creationId xmlns:a16="http://schemas.microsoft.com/office/drawing/2014/main" id="{C04E6321-A50D-4C2D-95F1-623BAFD65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Dans quelle mesure peut-il y avoir responsabilité sans faute en droit québécois?</a:t>
            </a:r>
          </a:p>
          <a:p>
            <a:pPr lvl="1" eaLnBrk="1" hangingPunct="1"/>
            <a:r>
              <a:rPr lang="fr-CA" altLang="fr-FR"/>
              <a:t>Principe: Il ne peut y avoir responsabilité sans faute à moins qu’elle soit prévue (par le législateur ou les parties) ou reconnue (par les tribunaux)</a:t>
            </a:r>
          </a:p>
        </p:txBody>
      </p:sp>
      <p:sp>
        <p:nvSpPr>
          <p:cNvPr id="20484" name="Espace réservé du pied de page 4">
            <a:extLst>
              <a:ext uri="{FF2B5EF4-FFF2-40B4-BE49-F238E27FC236}">
                <a16:creationId xmlns:a16="http://schemas.microsoft.com/office/drawing/2014/main" id="{00ACA446-9F6D-4FEF-B1A8-2A5653BE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20485" name="Espace réservé du numéro de diapositive 1">
            <a:extLst>
              <a:ext uri="{FF2B5EF4-FFF2-40B4-BE49-F238E27FC236}">
                <a16:creationId xmlns:a16="http://schemas.microsoft.com/office/drawing/2014/main" id="{39484729-51C7-4DEB-9597-5DCB70FA7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F87572-3106-4A1C-8BAF-84C9B5F2CAA4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>
            <a:extLst>
              <a:ext uri="{FF2B5EF4-FFF2-40B4-BE49-F238E27FC236}">
                <a16:creationId xmlns:a16="http://schemas.microsoft.com/office/drawing/2014/main" id="{F9CC6B52-3151-4186-A674-2246B4B30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Rôle de la faute </a:t>
            </a:r>
            <a:br>
              <a:rPr lang="fr-CA" altLang="fr-FR"/>
            </a:br>
            <a:r>
              <a:rPr lang="fr-CA" altLang="fr-FR"/>
              <a:t>comme fait générateur de responsabilité</a:t>
            </a:r>
          </a:p>
        </p:txBody>
      </p:sp>
      <p:sp>
        <p:nvSpPr>
          <p:cNvPr id="22531" name="Espace réservé du contenu 2">
            <a:extLst>
              <a:ext uri="{FF2B5EF4-FFF2-40B4-BE49-F238E27FC236}">
                <a16:creationId xmlns:a16="http://schemas.microsoft.com/office/drawing/2014/main" id="{B7EB3501-784F-46AD-A4C4-D3E870278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Dans quelle mesure peut-il y avoir responsabilité sans faute en droit québécois? (suite)</a:t>
            </a:r>
          </a:p>
          <a:p>
            <a:pPr lvl="1" eaLnBrk="1" hangingPunct="1"/>
            <a:r>
              <a:rPr lang="fr-CA" altLang="fr-FR"/>
              <a:t>Terminologie: Appellations variées pour désigner la « responsabilité sans faute » – par ex. « responsabilité objective », « responsabilité stricte », « responsabilité fondée sur le risque », « présomption de responsabilité »</a:t>
            </a:r>
          </a:p>
        </p:txBody>
      </p:sp>
      <p:sp>
        <p:nvSpPr>
          <p:cNvPr id="22532" name="Espace réservé du pied de page 4">
            <a:extLst>
              <a:ext uri="{FF2B5EF4-FFF2-40B4-BE49-F238E27FC236}">
                <a16:creationId xmlns:a16="http://schemas.microsoft.com/office/drawing/2014/main" id="{80676C16-C85F-434E-BAB9-227656CF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2 - Module A</a:t>
            </a:r>
          </a:p>
        </p:txBody>
      </p:sp>
      <p:sp>
        <p:nvSpPr>
          <p:cNvPr id="22533" name="Espace réservé du numéro de diapositive 1">
            <a:extLst>
              <a:ext uri="{FF2B5EF4-FFF2-40B4-BE49-F238E27FC236}">
                <a16:creationId xmlns:a16="http://schemas.microsoft.com/office/drawing/2014/main" id="{87544812-3EE6-4055-AAE9-B06BE1B76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76FFC7-F5E7-4C81-B5B9-8A87D29AF853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hier à spirale">
  <a:themeElements>
    <a:clrScheme name="Cahier à spirale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hier à spira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hier à spirale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Designs\Cahier à spirale.pot</Template>
  <TotalTime>1208</TotalTime>
  <Words>1425</Words>
  <Application>Microsoft Office PowerPoint</Application>
  <PresentationFormat>Affichage à l'écran (4:3)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Times New Roman</vt:lpstr>
      <vt:lpstr>Webdings</vt:lpstr>
      <vt:lpstr>Wingdings</vt:lpstr>
      <vt:lpstr>Cahier à spirale</vt:lpstr>
      <vt:lpstr>Partie I Fait générateur de responsabilité   Principes généraux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Rôle de la faute  comme fait générateur de responsabilité</vt:lpstr>
      <vt:lpstr>Notion de faute</vt:lpstr>
      <vt:lpstr>Notion de faute</vt:lpstr>
      <vt:lpstr>Classification des types de fautes</vt:lpstr>
      <vt:lpstr>Classification des types de fautes</vt:lpstr>
      <vt:lpstr>Classification des types de fautes</vt:lpstr>
      <vt:lpstr>Classification des types de fautes</vt:lpstr>
      <vt:lpstr>Classification des types de fautes</vt:lpstr>
      <vt:lpstr>Classification des types de fautes</vt:lpstr>
    </vt:vector>
  </TitlesOfParts>
  <Company>Université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nvézina</dc:creator>
  <cp:lastModifiedBy>Nathalie Vézina</cp:lastModifiedBy>
  <cp:revision>167</cp:revision>
  <cp:lastPrinted>2021-08-02T18:29:07Z</cp:lastPrinted>
  <dcterms:created xsi:type="dcterms:W3CDTF">2003-01-02T21:46:23Z</dcterms:created>
  <dcterms:modified xsi:type="dcterms:W3CDTF">2023-07-22T18:39:14Z</dcterms:modified>
</cp:coreProperties>
</file>