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85" r:id="rId4"/>
    <p:sldId id="276" r:id="rId5"/>
    <p:sldId id="271" r:id="rId6"/>
    <p:sldId id="272" r:id="rId7"/>
    <p:sldId id="270" r:id="rId8"/>
    <p:sldId id="291" r:id="rId9"/>
    <p:sldId id="273" r:id="rId10"/>
    <p:sldId id="286" r:id="rId11"/>
    <p:sldId id="281" r:id="rId12"/>
    <p:sldId id="288" r:id="rId13"/>
    <p:sldId id="289" r:id="rId14"/>
    <p:sldId id="290" r:id="rId15"/>
    <p:sldId id="282" r:id="rId16"/>
    <p:sldId id="283" r:id="rId17"/>
    <p:sldId id="284" r:id="rId18"/>
  </p:sldIdLst>
  <p:sldSz cx="9144000" cy="6858000" type="screen4x3"/>
  <p:notesSz cx="7077075" cy="9363075"/>
  <p:defaultTextStyle>
    <a:defPPr>
      <a:defRPr lang="fr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8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054" autoAdjust="0"/>
  </p:normalViewPr>
  <p:slideViewPr>
    <p:cSldViewPr>
      <p:cViewPr varScale="1">
        <p:scale>
          <a:sx n="90" d="100"/>
          <a:sy n="90" d="100"/>
        </p:scale>
        <p:origin x="21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108"/>
      </p:cViewPr>
      <p:guideLst>
        <p:guide orient="horz" pos="2948"/>
        <p:guide pos="22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B29FB4A-A101-468B-A22F-899140532D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70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2" tIns="46795" rIns="93592" bIns="4679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79AC2AA-C457-461D-9F14-9A07E2F6836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025" y="0"/>
            <a:ext cx="30670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2" tIns="46795" rIns="93592" bIns="4679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D2C9842-8D52-4212-849C-139443DD4C0E}" type="datetime1">
              <a:rPr lang="fr-CA" smtClean="0"/>
              <a:t>2023-07-22</a:t>
            </a:fld>
            <a:endParaRPr lang="fr-CA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CCEFD4D2-ECD9-401D-A9FE-D783C8F67A1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93175"/>
            <a:ext cx="30670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2" tIns="46795" rIns="93592" bIns="4679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8E9E324-AC43-4D5E-BA4A-4A0B0891728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025" y="8893175"/>
            <a:ext cx="30670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2" tIns="46795" rIns="93592" bIns="467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E2E7D0-97EE-4882-8410-1ABE9CE21B83}" type="slidenum">
              <a:rPr lang="fr-CA" altLang="fr-FR"/>
              <a:pPr>
                <a:defRPr/>
              </a:pPr>
              <a:t>‹N°›</a:t>
            </a:fld>
            <a:endParaRPr lang="fr-CA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>
            <a:extLst>
              <a:ext uri="{FF2B5EF4-FFF2-40B4-BE49-F238E27FC236}">
                <a16:creationId xmlns:a16="http://schemas.microsoft.com/office/drawing/2014/main" id="{18E710B1-79B6-4650-A912-648011EC22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70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2" tIns="46795" rIns="93592" bIns="4679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1267" name="Rectangle 1027">
            <a:extLst>
              <a:ext uri="{FF2B5EF4-FFF2-40B4-BE49-F238E27FC236}">
                <a16:creationId xmlns:a16="http://schemas.microsoft.com/office/drawing/2014/main" id="{3102DED7-ABF3-4692-A6FB-8C2417FE718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0025" y="0"/>
            <a:ext cx="30670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2" tIns="46795" rIns="93592" bIns="4679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C6A8E69-1D37-448D-B751-5B5BCB662759}" type="datetime1">
              <a:rPr lang="fr-CA" smtClean="0"/>
              <a:t>2023-07-22</a:t>
            </a:fld>
            <a:endParaRPr lang="fr-CA"/>
          </a:p>
        </p:txBody>
      </p:sp>
      <p:sp>
        <p:nvSpPr>
          <p:cNvPr id="4100" name="Rectangle 1028">
            <a:extLst>
              <a:ext uri="{FF2B5EF4-FFF2-40B4-BE49-F238E27FC236}">
                <a16:creationId xmlns:a16="http://schemas.microsoft.com/office/drawing/2014/main" id="{EED5342E-F0D8-47AD-8A49-242DA77AADC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703263"/>
            <a:ext cx="4681537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1029">
            <a:extLst>
              <a:ext uri="{FF2B5EF4-FFF2-40B4-BE49-F238E27FC236}">
                <a16:creationId xmlns:a16="http://schemas.microsoft.com/office/drawing/2014/main" id="{0FA21E52-5C68-4AC3-BF37-5DAE7D2BCE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975" y="4448175"/>
            <a:ext cx="5191125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2" tIns="46795" rIns="93592" bIns="467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 dirty="0"/>
              <a:t>Cliquez pour modifier les styles du texte du masque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1270" name="Rectangle 1030">
            <a:extLst>
              <a:ext uri="{FF2B5EF4-FFF2-40B4-BE49-F238E27FC236}">
                <a16:creationId xmlns:a16="http://schemas.microsoft.com/office/drawing/2014/main" id="{DA5E057B-D095-4F3C-A491-A872DE4F3C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93175"/>
            <a:ext cx="30670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2" tIns="46795" rIns="93592" bIns="4679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1271" name="Rectangle 1031">
            <a:extLst>
              <a:ext uri="{FF2B5EF4-FFF2-40B4-BE49-F238E27FC236}">
                <a16:creationId xmlns:a16="http://schemas.microsoft.com/office/drawing/2014/main" id="{552CE848-EE17-41AA-BC0F-608E67152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025" y="8893175"/>
            <a:ext cx="30670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2" tIns="46795" rIns="93592" bIns="467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4865B12-B11E-47A6-915A-1C2B591B71A3}" type="slidenum">
              <a:rPr lang="fr-CA" altLang="fr-FR"/>
              <a:pPr>
                <a:defRPr/>
              </a:pPr>
              <a:t>‹N°›</a:t>
            </a:fld>
            <a:endParaRPr lang="fr-CA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>
            <a:extLst>
              <a:ext uri="{FF2B5EF4-FFF2-40B4-BE49-F238E27FC236}">
                <a16:creationId xmlns:a16="http://schemas.microsoft.com/office/drawing/2014/main" id="{9F75CB05-D629-45E7-B390-B82F32EE21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Espace réservé des commentaires 2">
            <a:extLst>
              <a:ext uri="{FF2B5EF4-FFF2-40B4-BE49-F238E27FC236}">
                <a16:creationId xmlns:a16="http://schemas.microsoft.com/office/drawing/2014/main" id="{EE11C589-1395-4CDB-89C7-5CCCCD1CD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dirty="0"/>
          </a:p>
        </p:txBody>
      </p:sp>
      <p:sp>
        <p:nvSpPr>
          <p:cNvPr id="7172" name="Espace réservé de la date 3">
            <a:extLst>
              <a:ext uri="{FF2B5EF4-FFF2-40B4-BE49-F238E27FC236}">
                <a16:creationId xmlns:a16="http://schemas.microsoft.com/office/drawing/2014/main" id="{040992E5-B724-493C-8D89-198474D265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C3C8EA-3793-4F71-BD6C-1CEE69AF6CD6}" type="datetime1">
              <a:rPr lang="fr-CA" altLang="fr-FR" sz="1200"/>
              <a:t>2023-07-22</a:t>
            </a:fld>
            <a:endParaRPr lang="fr-CA" altLang="fr-FR" sz="1200"/>
          </a:p>
        </p:txBody>
      </p:sp>
      <p:sp>
        <p:nvSpPr>
          <p:cNvPr id="7173" name="Espace réservé du numéro de diapositive 4">
            <a:extLst>
              <a:ext uri="{FF2B5EF4-FFF2-40B4-BE49-F238E27FC236}">
                <a16:creationId xmlns:a16="http://schemas.microsoft.com/office/drawing/2014/main" id="{8EC1CBAB-1822-4727-BF5D-4E65BA991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D211F0-688D-41EF-939E-A75C39F4CEB2}" type="slidenum">
              <a:rPr lang="fr-CA" altLang="fr-FR" sz="1200"/>
              <a:pPr>
                <a:spcBef>
                  <a:spcPct val="0"/>
                </a:spcBef>
              </a:pPr>
              <a:t>1</a:t>
            </a:fld>
            <a:endParaRPr lang="fr-CA" altLang="fr-FR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7">
            <a:extLst>
              <a:ext uri="{FF2B5EF4-FFF2-40B4-BE49-F238E27FC236}">
                <a16:creationId xmlns:a16="http://schemas.microsoft.com/office/drawing/2014/main" id="{295E7F2D-4002-45AE-8D08-2D996E0CDB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7A582C0-731C-4C91-92F5-EE4FB6AB2C3C}" type="datetime1">
              <a:rPr lang="fr-CA" altLang="fr-FR" sz="1200"/>
              <a:t>2023-07-22</a:t>
            </a:fld>
            <a:endParaRPr lang="fr-CA" altLang="fr-FR" sz="1200"/>
          </a:p>
        </p:txBody>
      </p:sp>
      <p:sp>
        <p:nvSpPr>
          <p:cNvPr id="52227" name="Rectangle 1031">
            <a:extLst>
              <a:ext uri="{FF2B5EF4-FFF2-40B4-BE49-F238E27FC236}">
                <a16:creationId xmlns:a16="http://schemas.microsoft.com/office/drawing/2014/main" id="{C3E8835F-1861-424D-8BA2-17BF5EE526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40C81A2-99F7-421B-A443-DFC6CA6E9C16}" type="slidenum">
              <a:rPr lang="fr-CA" altLang="fr-FR" sz="1200"/>
              <a:pPr>
                <a:spcBef>
                  <a:spcPct val="0"/>
                </a:spcBef>
              </a:pPr>
              <a:t>10</a:t>
            </a:fld>
            <a:endParaRPr lang="fr-CA" altLang="fr-FR" sz="1200"/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9D2FE917-C01B-42C6-8DD0-5FBEAC857D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4B240AD1-1CB4-49DB-A631-6C837D1F0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dirty="0">
              <a:solidFill>
                <a:srgbClr val="000000"/>
              </a:solidFill>
              <a:latin typeface="Times New Roman Régul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10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7">
            <a:extLst>
              <a:ext uri="{FF2B5EF4-FFF2-40B4-BE49-F238E27FC236}">
                <a16:creationId xmlns:a16="http://schemas.microsoft.com/office/drawing/2014/main" id="{E2958A96-A8A7-47AF-978F-ADF80B43F5B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3F85B6-525E-4797-B5BC-745CDBDB1744}" type="datetime1">
              <a:rPr lang="fr-CA" altLang="fr-FR" sz="1200"/>
              <a:t>2023-07-22</a:t>
            </a:fld>
            <a:endParaRPr lang="fr-CA" altLang="fr-FR" sz="1200"/>
          </a:p>
        </p:txBody>
      </p:sp>
      <p:sp>
        <p:nvSpPr>
          <p:cNvPr id="54275" name="Rectangle 1031">
            <a:extLst>
              <a:ext uri="{FF2B5EF4-FFF2-40B4-BE49-F238E27FC236}">
                <a16:creationId xmlns:a16="http://schemas.microsoft.com/office/drawing/2014/main" id="{99A27A3E-22ED-4898-A57B-DDE7311FE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33FFD7-C9BA-4F45-8779-E19FED986A44}" type="slidenum">
              <a:rPr lang="fr-CA" altLang="fr-FR" sz="1200"/>
              <a:pPr>
                <a:spcBef>
                  <a:spcPct val="0"/>
                </a:spcBef>
              </a:pPr>
              <a:t>11</a:t>
            </a:fld>
            <a:endParaRPr lang="fr-CA" altLang="fr-FR" sz="1200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490823A7-B18C-4572-A7F8-B287889B5F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51D73E3A-6B4E-41DB-A3FF-1717E2B68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dirty="0">
              <a:solidFill>
                <a:srgbClr val="000000"/>
              </a:solidFill>
              <a:latin typeface="Times New Roman Régulier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7">
            <a:extLst>
              <a:ext uri="{FF2B5EF4-FFF2-40B4-BE49-F238E27FC236}">
                <a16:creationId xmlns:a16="http://schemas.microsoft.com/office/drawing/2014/main" id="{E2958A96-A8A7-47AF-978F-ADF80B43F5B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7D1EC2-81A7-4676-8430-168DBDB0157E}" type="datetime1">
              <a:rPr lang="fr-CA" altLang="fr-FR" sz="1200"/>
              <a:t>2023-07-22</a:t>
            </a:fld>
            <a:endParaRPr lang="fr-CA" altLang="fr-FR" sz="1200"/>
          </a:p>
        </p:txBody>
      </p:sp>
      <p:sp>
        <p:nvSpPr>
          <p:cNvPr id="54275" name="Rectangle 1031">
            <a:extLst>
              <a:ext uri="{FF2B5EF4-FFF2-40B4-BE49-F238E27FC236}">
                <a16:creationId xmlns:a16="http://schemas.microsoft.com/office/drawing/2014/main" id="{99A27A3E-22ED-4898-A57B-DDE7311FE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33FFD7-C9BA-4F45-8779-E19FED986A44}" type="slidenum">
              <a:rPr lang="fr-CA" altLang="fr-FR" sz="1200"/>
              <a:pPr>
                <a:spcBef>
                  <a:spcPct val="0"/>
                </a:spcBef>
              </a:pPr>
              <a:t>12</a:t>
            </a:fld>
            <a:endParaRPr lang="fr-CA" altLang="fr-FR" sz="1200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490823A7-B18C-4572-A7F8-B287889B5F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51D73E3A-6B4E-41DB-A3FF-1717E2B68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dirty="0">
              <a:solidFill>
                <a:srgbClr val="000000"/>
              </a:solidFill>
              <a:latin typeface="Times New Roman Régul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673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7">
            <a:extLst>
              <a:ext uri="{FF2B5EF4-FFF2-40B4-BE49-F238E27FC236}">
                <a16:creationId xmlns:a16="http://schemas.microsoft.com/office/drawing/2014/main" id="{E2958A96-A8A7-47AF-978F-ADF80B43F5B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F73864-BEB7-43CC-A353-363BB9DD83A2}" type="datetime1">
              <a:rPr lang="fr-CA" altLang="fr-FR" sz="1200"/>
              <a:t>2023-07-22</a:t>
            </a:fld>
            <a:endParaRPr lang="fr-CA" altLang="fr-FR" sz="1200"/>
          </a:p>
        </p:txBody>
      </p:sp>
      <p:sp>
        <p:nvSpPr>
          <p:cNvPr id="54275" name="Rectangle 1031">
            <a:extLst>
              <a:ext uri="{FF2B5EF4-FFF2-40B4-BE49-F238E27FC236}">
                <a16:creationId xmlns:a16="http://schemas.microsoft.com/office/drawing/2014/main" id="{99A27A3E-22ED-4898-A57B-DDE7311FE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33FFD7-C9BA-4F45-8779-E19FED986A44}" type="slidenum">
              <a:rPr lang="fr-CA" altLang="fr-FR" sz="1200"/>
              <a:pPr>
                <a:spcBef>
                  <a:spcPct val="0"/>
                </a:spcBef>
              </a:pPr>
              <a:t>13</a:t>
            </a:fld>
            <a:endParaRPr lang="fr-CA" altLang="fr-FR" sz="1200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490823A7-B18C-4572-A7F8-B287889B5F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51D73E3A-6B4E-41DB-A3FF-1717E2B68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dirty="0">
              <a:solidFill>
                <a:srgbClr val="000000"/>
              </a:solidFill>
              <a:latin typeface="Times New Roman Régul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31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7">
            <a:extLst>
              <a:ext uri="{FF2B5EF4-FFF2-40B4-BE49-F238E27FC236}">
                <a16:creationId xmlns:a16="http://schemas.microsoft.com/office/drawing/2014/main" id="{E2958A96-A8A7-47AF-978F-ADF80B43F5B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F73864-BEB7-43CC-A353-363BB9DD83A2}" type="datetime1">
              <a:rPr lang="fr-CA" altLang="fr-FR" sz="1200"/>
              <a:t>2023-07-22</a:t>
            </a:fld>
            <a:endParaRPr lang="fr-CA" altLang="fr-FR" sz="1200"/>
          </a:p>
        </p:txBody>
      </p:sp>
      <p:sp>
        <p:nvSpPr>
          <p:cNvPr id="54275" name="Rectangle 1031">
            <a:extLst>
              <a:ext uri="{FF2B5EF4-FFF2-40B4-BE49-F238E27FC236}">
                <a16:creationId xmlns:a16="http://schemas.microsoft.com/office/drawing/2014/main" id="{99A27A3E-22ED-4898-A57B-DDE7311FE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33FFD7-C9BA-4F45-8779-E19FED986A44}" type="slidenum">
              <a:rPr lang="fr-CA" altLang="fr-FR" sz="1200"/>
              <a:pPr>
                <a:spcBef>
                  <a:spcPct val="0"/>
                </a:spcBef>
              </a:pPr>
              <a:t>14</a:t>
            </a:fld>
            <a:endParaRPr lang="fr-CA" altLang="fr-FR" sz="1200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490823A7-B18C-4572-A7F8-B287889B5F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51D73E3A-6B4E-41DB-A3FF-1717E2B68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dirty="0">
              <a:solidFill>
                <a:srgbClr val="000000"/>
              </a:solidFill>
              <a:latin typeface="Times New Roman Régul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58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7">
            <a:extLst>
              <a:ext uri="{FF2B5EF4-FFF2-40B4-BE49-F238E27FC236}">
                <a16:creationId xmlns:a16="http://schemas.microsoft.com/office/drawing/2014/main" id="{6154B446-1BCB-40BC-B52E-D22B7DD12C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5CB962-FEEB-4D32-97C9-815733DBBA39}" type="datetime1">
              <a:rPr lang="fr-CA" altLang="fr-FR" sz="1200"/>
              <a:t>2023-07-22</a:t>
            </a:fld>
            <a:endParaRPr lang="fr-CA" altLang="fr-FR" sz="1200"/>
          </a:p>
        </p:txBody>
      </p:sp>
      <p:sp>
        <p:nvSpPr>
          <p:cNvPr id="56323" name="Rectangle 1031">
            <a:extLst>
              <a:ext uri="{FF2B5EF4-FFF2-40B4-BE49-F238E27FC236}">
                <a16:creationId xmlns:a16="http://schemas.microsoft.com/office/drawing/2014/main" id="{9F973CD5-182D-4DF6-9017-E4C9CA087F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21EE97-8503-4D7E-8C14-D307CC7A58E3}" type="slidenum">
              <a:rPr lang="fr-CA" altLang="fr-FR" sz="1200"/>
              <a:pPr>
                <a:spcBef>
                  <a:spcPct val="0"/>
                </a:spcBef>
              </a:pPr>
              <a:t>15</a:t>
            </a:fld>
            <a:endParaRPr lang="fr-CA" altLang="fr-FR" sz="1200"/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FA09B813-96C5-4FC2-9A1B-CC0993ADBD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984278A0-80BD-4AC0-8333-57DCA2F06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7">
            <a:extLst>
              <a:ext uri="{FF2B5EF4-FFF2-40B4-BE49-F238E27FC236}">
                <a16:creationId xmlns:a16="http://schemas.microsoft.com/office/drawing/2014/main" id="{D9998FFC-6AE0-446F-BA19-9EE4BE83FC2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1CC544-D367-4C79-92F3-92818A00D666}" type="datetime1">
              <a:rPr lang="fr-CA" altLang="fr-FR" sz="1200"/>
              <a:t>2023-07-22</a:t>
            </a:fld>
            <a:endParaRPr lang="fr-CA" altLang="fr-FR" sz="1200"/>
          </a:p>
        </p:txBody>
      </p:sp>
      <p:sp>
        <p:nvSpPr>
          <p:cNvPr id="58371" name="Rectangle 1031">
            <a:extLst>
              <a:ext uri="{FF2B5EF4-FFF2-40B4-BE49-F238E27FC236}">
                <a16:creationId xmlns:a16="http://schemas.microsoft.com/office/drawing/2014/main" id="{9438DCB5-F2F2-452A-A9CA-9870C2EE3A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A5F4B65-36C1-4848-84F2-4DE60AAFA423}" type="slidenum">
              <a:rPr lang="fr-CA" altLang="fr-FR" sz="1200"/>
              <a:pPr>
                <a:spcBef>
                  <a:spcPct val="0"/>
                </a:spcBef>
              </a:pPr>
              <a:t>16</a:t>
            </a:fld>
            <a:endParaRPr lang="fr-CA" altLang="fr-FR" sz="1200"/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8191B9E2-2E6E-4222-B6B6-B6001015B6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105956D2-9A44-42FE-A5DA-B35302D65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7">
            <a:extLst>
              <a:ext uri="{FF2B5EF4-FFF2-40B4-BE49-F238E27FC236}">
                <a16:creationId xmlns:a16="http://schemas.microsoft.com/office/drawing/2014/main" id="{DDD772A4-AEEA-440F-B699-1A23524B59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085A21-B59E-4637-9C67-3D14534EC638}" type="datetime1">
              <a:rPr lang="fr-CA" altLang="fr-FR" sz="1200"/>
              <a:t>2023-07-22</a:t>
            </a:fld>
            <a:endParaRPr lang="fr-CA" altLang="fr-FR" sz="1200"/>
          </a:p>
        </p:txBody>
      </p:sp>
      <p:sp>
        <p:nvSpPr>
          <p:cNvPr id="60419" name="Rectangle 1031">
            <a:extLst>
              <a:ext uri="{FF2B5EF4-FFF2-40B4-BE49-F238E27FC236}">
                <a16:creationId xmlns:a16="http://schemas.microsoft.com/office/drawing/2014/main" id="{5B065558-1F20-461F-8CEC-AFCACAB463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2DB263-AC01-4CC3-8B61-D969FE4EE687}" type="slidenum">
              <a:rPr lang="fr-CA" altLang="fr-FR" sz="1200"/>
              <a:pPr>
                <a:spcBef>
                  <a:spcPct val="0"/>
                </a:spcBef>
              </a:pPr>
              <a:t>17</a:t>
            </a:fld>
            <a:endParaRPr lang="fr-CA" altLang="fr-FR" sz="1200"/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1994554A-A9D7-4634-AB76-4E2B97900F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94378739-05B1-40DA-B90C-D926BAFB18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7">
            <a:extLst>
              <a:ext uri="{FF2B5EF4-FFF2-40B4-BE49-F238E27FC236}">
                <a16:creationId xmlns:a16="http://schemas.microsoft.com/office/drawing/2014/main" id="{DC999D94-59FB-46EC-B5FB-AF925050A7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201B273-FC0D-4B04-89B9-8D67CF6CACF0}" type="datetime1">
              <a:rPr lang="fr-CA" altLang="fr-FR" sz="1200"/>
              <a:t>2023-07-22</a:t>
            </a:fld>
            <a:endParaRPr lang="fr-CA" altLang="fr-FR" sz="1200"/>
          </a:p>
        </p:txBody>
      </p:sp>
      <p:sp>
        <p:nvSpPr>
          <p:cNvPr id="37891" name="Rectangle 1031">
            <a:extLst>
              <a:ext uri="{FF2B5EF4-FFF2-40B4-BE49-F238E27FC236}">
                <a16:creationId xmlns:a16="http://schemas.microsoft.com/office/drawing/2014/main" id="{9A1B16A8-D9AC-41D9-ABC8-1186A0C41A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A12416-246F-4564-B00A-CF3C18D604C8}" type="slidenum">
              <a:rPr lang="fr-CA" altLang="fr-FR" sz="1200"/>
              <a:pPr>
                <a:spcBef>
                  <a:spcPct val="0"/>
                </a:spcBef>
              </a:pPr>
              <a:t>2</a:t>
            </a:fld>
            <a:endParaRPr lang="fr-CA" altLang="fr-FR" sz="1200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7167DE28-7562-42E3-9D67-8F8EBB7660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264F385A-16A7-46B8-A827-E84CA3146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fr-FR" b="0" dirty="0">
              <a:sym typeface="Webdings" panose="05030102010509060703" pitchFamily="18" charset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7">
            <a:extLst>
              <a:ext uri="{FF2B5EF4-FFF2-40B4-BE49-F238E27FC236}">
                <a16:creationId xmlns:a16="http://schemas.microsoft.com/office/drawing/2014/main" id="{DC999D94-59FB-46EC-B5FB-AF925050A7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32F715-5042-45FD-8DC1-45A2021D4DD5}" type="datetime1">
              <a:rPr lang="fr-CA" altLang="fr-FR" sz="1200"/>
              <a:t>2023-07-22</a:t>
            </a:fld>
            <a:endParaRPr lang="fr-CA" altLang="fr-FR" sz="1200"/>
          </a:p>
        </p:txBody>
      </p:sp>
      <p:sp>
        <p:nvSpPr>
          <p:cNvPr id="37891" name="Rectangle 1031">
            <a:extLst>
              <a:ext uri="{FF2B5EF4-FFF2-40B4-BE49-F238E27FC236}">
                <a16:creationId xmlns:a16="http://schemas.microsoft.com/office/drawing/2014/main" id="{9A1B16A8-D9AC-41D9-ABC8-1186A0C41A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A12416-246F-4564-B00A-CF3C18D604C8}" type="slidenum">
              <a:rPr lang="fr-CA" altLang="fr-FR" sz="1200"/>
              <a:pPr>
                <a:spcBef>
                  <a:spcPct val="0"/>
                </a:spcBef>
              </a:pPr>
              <a:t>3</a:t>
            </a:fld>
            <a:endParaRPr lang="fr-CA" altLang="fr-FR" sz="1200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7167DE28-7562-42E3-9D67-8F8EBB7660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264F385A-16A7-46B8-A827-E84CA3146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fr-FR" b="0" dirty="0">
              <a:sym typeface="Webdings" panose="0503010201050906070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8035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>
            <a:extLst>
              <a:ext uri="{FF2B5EF4-FFF2-40B4-BE49-F238E27FC236}">
                <a16:creationId xmlns:a16="http://schemas.microsoft.com/office/drawing/2014/main" id="{0C5F13F9-2490-416F-8267-DFD6C1F57B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Espace réservé des commentaires 2">
            <a:extLst>
              <a:ext uri="{FF2B5EF4-FFF2-40B4-BE49-F238E27FC236}">
                <a16:creationId xmlns:a16="http://schemas.microsoft.com/office/drawing/2014/main" id="{FC4B0309-6547-4E74-BB83-7A95481EF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fr-FR" b="0" dirty="0">
              <a:solidFill>
                <a:srgbClr val="000000"/>
              </a:solidFill>
            </a:endParaRPr>
          </a:p>
        </p:txBody>
      </p:sp>
      <p:sp>
        <p:nvSpPr>
          <p:cNvPr id="44036" name="Espace réservé de la date 3">
            <a:extLst>
              <a:ext uri="{FF2B5EF4-FFF2-40B4-BE49-F238E27FC236}">
                <a16:creationId xmlns:a16="http://schemas.microsoft.com/office/drawing/2014/main" id="{55E1B44E-32CD-4F2B-8539-C5145E91BD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FE83A3-9281-427A-BB4C-FF3A5928A269}" type="datetime1">
              <a:rPr lang="fr-CA" altLang="fr-FR" sz="1200"/>
              <a:t>2023-07-22</a:t>
            </a:fld>
            <a:endParaRPr lang="fr-CA" altLang="fr-FR" sz="1200"/>
          </a:p>
        </p:txBody>
      </p:sp>
      <p:sp>
        <p:nvSpPr>
          <p:cNvPr id="44037" name="Espace réservé du numéro de diapositive 4">
            <a:extLst>
              <a:ext uri="{FF2B5EF4-FFF2-40B4-BE49-F238E27FC236}">
                <a16:creationId xmlns:a16="http://schemas.microsoft.com/office/drawing/2014/main" id="{69B98E67-F154-4BF6-9EE9-80CB17945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5C8F00B-D08B-4DE0-8CB4-E48B4DEE8245}" type="slidenum">
              <a:rPr lang="fr-CA" altLang="fr-FR" sz="1200"/>
              <a:pPr>
                <a:spcBef>
                  <a:spcPct val="0"/>
                </a:spcBef>
              </a:pPr>
              <a:t>4</a:t>
            </a:fld>
            <a:endParaRPr lang="fr-CA" altLang="fr-F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7">
            <a:extLst>
              <a:ext uri="{FF2B5EF4-FFF2-40B4-BE49-F238E27FC236}">
                <a16:creationId xmlns:a16="http://schemas.microsoft.com/office/drawing/2014/main" id="{3423E9D2-BF87-4B96-835C-655FE1AA04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7F91DF4-90B1-4D9A-9206-390CF681F5C7}" type="datetime1">
              <a:rPr lang="fr-CA" altLang="fr-FR" sz="1200"/>
              <a:t>2023-07-22</a:t>
            </a:fld>
            <a:endParaRPr lang="fr-CA" altLang="fr-FR" sz="1200"/>
          </a:p>
        </p:txBody>
      </p:sp>
      <p:sp>
        <p:nvSpPr>
          <p:cNvPr id="46083" name="Rectangle 1031">
            <a:extLst>
              <a:ext uri="{FF2B5EF4-FFF2-40B4-BE49-F238E27FC236}">
                <a16:creationId xmlns:a16="http://schemas.microsoft.com/office/drawing/2014/main" id="{7C8A3C63-5D94-4D4B-9FA2-B0AD7713D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E39424-6461-45F8-9400-D1C65D833F3F}" type="slidenum">
              <a:rPr lang="fr-CA" altLang="fr-FR" sz="1200"/>
              <a:pPr>
                <a:spcBef>
                  <a:spcPct val="0"/>
                </a:spcBef>
              </a:pPr>
              <a:t>5</a:t>
            </a:fld>
            <a:endParaRPr lang="fr-CA" altLang="fr-FR" sz="1200"/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D9C12E30-8A8D-4CF6-B916-6B9DED7ED5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BB6A4B2C-13F0-4AED-9E31-8B9D13FD6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fr-CA" alt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7">
            <a:extLst>
              <a:ext uri="{FF2B5EF4-FFF2-40B4-BE49-F238E27FC236}">
                <a16:creationId xmlns:a16="http://schemas.microsoft.com/office/drawing/2014/main" id="{CF266C06-C4F6-4DD8-9DC0-6B5C94EB42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C2839EA-B021-47F2-A95B-6A1EB1633FCE}" type="datetime1">
              <a:rPr lang="fr-CA" altLang="fr-FR" sz="1200"/>
              <a:t>2023-07-22</a:t>
            </a:fld>
            <a:endParaRPr lang="fr-CA" altLang="fr-FR" sz="1200"/>
          </a:p>
        </p:txBody>
      </p:sp>
      <p:sp>
        <p:nvSpPr>
          <p:cNvPr id="48131" name="Rectangle 1031">
            <a:extLst>
              <a:ext uri="{FF2B5EF4-FFF2-40B4-BE49-F238E27FC236}">
                <a16:creationId xmlns:a16="http://schemas.microsoft.com/office/drawing/2014/main" id="{FEC0ECC1-87DF-42D7-8371-4EB3CD382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CE83233-B431-4ECB-90E3-193883CE9B15}" type="slidenum">
              <a:rPr lang="fr-CA" altLang="fr-FR" sz="1200"/>
              <a:pPr>
                <a:spcBef>
                  <a:spcPct val="0"/>
                </a:spcBef>
              </a:pPr>
              <a:t>6</a:t>
            </a:fld>
            <a:endParaRPr lang="fr-CA" altLang="fr-FR" sz="1200"/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20883457-2C0D-453B-86E5-6569632BE2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8F5C0AA4-5A7C-453A-A33D-345C94D76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fr-FR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>
            <a:extLst>
              <a:ext uri="{FF2B5EF4-FFF2-40B4-BE49-F238E27FC236}">
                <a16:creationId xmlns:a16="http://schemas.microsoft.com/office/drawing/2014/main" id="{E5E17754-2854-478B-823E-875770DA98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Espace réservé des commentaires 2">
            <a:extLst>
              <a:ext uri="{FF2B5EF4-FFF2-40B4-BE49-F238E27FC236}">
                <a16:creationId xmlns:a16="http://schemas.microsoft.com/office/drawing/2014/main" id="{CA8D1223-D986-431D-8092-A53D61B3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/>
          </a:p>
        </p:txBody>
      </p:sp>
      <p:sp>
        <p:nvSpPr>
          <p:cNvPr id="41988" name="Espace réservé de la date 3">
            <a:extLst>
              <a:ext uri="{FF2B5EF4-FFF2-40B4-BE49-F238E27FC236}">
                <a16:creationId xmlns:a16="http://schemas.microsoft.com/office/drawing/2014/main" id="{B4229FA2-1D47-4495-81BB-2FA0F2FE2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6C042A5-594C-46FF-80D1-AF53AB7D2B73}" type="datetime1">
              <a:rPr lang="fr-CA" altLang="fr-FR" sz="1200"/>
              <a:t>2023-07-22</a:t>
            </a:fld>
            <a:endParaRPr lang="fr-CA" altLang="fr-FR" sz="1200"/>
          </a:p>
        </p:txBody>
      </p:sp>
      <p:sp>
        <p:nvSpPr>
          <p:cNvPr id="41989" name="Espace réservé du numéro de diapositive 4">
            <a:extLst>
              <a:ext uri="{FF2B5EF4-FFF2-40B4-BE49-F238E27FC236}">
                <a16:creationId xmlns:a16="http://schemas.microsoft.com/office/drawing/2014/main" id="{3661B556-8031-4743-A1E6-383A69DC4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746AE2-2488-44C0-97B5-A79455935951}" type="slidenum">
              <a:rPr lang="fr-CA" altLang="fr-FR" sz="1200"/>
              <a:pPr>
                <a:spcBef>
                  <a:spcPct val="0"/>
                </a:spcBef>
              </a:pPr>
              <a:t>7</a:t>
            </a:fld>
            <a:endParaRPr lang="fr-CA" altLang="fr-FR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7">
            <a:extLst>
              <a:ext uri="{FF2B5EF4-FFF2-40B4-BE49-F238E27FC236}">
                <a16:creationId xmlns:a16="http://schemas.microsoft.com/office/drawing/2014/main" id="{CF266C06-C4F6-4DD8-9DC0-6B5C94EB42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C2839EA-B021-47F2-A95B-6A1EB1633FCE}" type="datetime1">
              <a:rPr lang="fr-CA" altLang="fr-FR" sz="1200"/>
              <a:t>2023-07-22</a:t>
            </a:fld>
            <a:endParaRPr lang="fr-CA" altLang="fr-FR" sz="1200"/>
          </a:p>
        </p:txBody>
      </p:sp>
      <p:sp>
        <p:nvSpPr>
          <p:cNvPr id="48131" name="Rectangle 1031">
            <a:extLst>
              <a:ext uri="{FF2B5EF4-FFF2-40B4-BE49-F238E27FC236}">
                <a16:creationId xmlns:a16="http://schemas.microsoft.com/office/drawing/2014/main" id="{FEC0ECC1-87DF-42D7-8371-4EB3CD382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CE83233-B431-4ECB-90E3-193883CE9B15}" type="slidenum">
              <a:rPr lang="fr-CA" altLang="fr-FR" sz="1200"/>
              <a:pPr>
                <a:spcBef>
                  <a:spcPct val="0"/>
                </a:spcBef>
              </a:pPr>
              <a:t>8</a:t>
            </a:fld>
            <a:endParaRPr lang="fr-CA" altLang="fr-FR" sz="1200"/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20883457-2C0D-453B-86E5-6569632BE2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8F5C0AA4-5A7C-453A-A33D-345C94D76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fr-FR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472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ce réservé de l'image des diapositives 1">
            <a:extLst>
              <a:ext uri="{FF2B5EF4-FFF2-40B4-BE49-F238E27FC236}">
                <a16:creationId xmlns:a16="http://schemas.microsoft.com/office/drawing/2014/main" id="{1257E6B1-8EB0-47B9-93E0-687360500C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Espace réservé des commentaires 2">
            <a:extLst>
              <a:ext uri="{FF2B5EF4-FFF2-40B4-BE49-F238E27FC236}">
                <a16:creationId xmlns:a16="http://schemas.microsoft.com/office/drawing/2014/main" id="{9FD69E45-5E93-4FAE-8BF6-1734681F5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dirty="0"/>
          </a:p>
        </p:txBody>
      </p:sp>
      <p:sp>
        <p:nvSpPr>
          <p:cNvPr id="50180" name="Espace réservé de la date 3">
            <a:extLst>
              <a:ext uri="{FF2B5EF4-FFF2-40B4-BE49-F238E27FC236}">
                <a16:creationId xmlns:a16="http://schemas.microsoft.com/office/drawing/2014/main" id="{B2F8F513-06B1-4833-987A-058AC3E8A9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7A28FE-BA6D-4F64-B243-45C0DFC62216}" type="datetime1">
              <a:rPr lang="fr-CA" altLang="fr-FR" sz="1200"/>
              <a:t>2023-07-22</a:t>
            </a:fld>
            <a:endParaRPr lang="fr-CA" altLang="fr-FR" sz="1200"/>
          </a:p>
        </p:txBody>
      </p:sp>
      <p:sp>
        <p:nvSpPr>
          <p:cNvPr id="50181" name="Espace réservé du numéro de diapositive 4">
            <a:extLst>
              <a:ext uri="{FF2B5EF4-FFF2-40B4-BE49-F238E27FC236}">
                <a16:creationId xmlns:a16="http://schemas.microsoft.com/office/drawing/2014/main" id="{8436DCF2-0CEC-4CF5-B3E8-FBAC5B2739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525" indent="-290465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61856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2691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91977" indent="-231736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49101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06225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63349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920473" indent="-231736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DFF488A-F0E9-4CD3-B5DB-9ABFA608997D}" type="slidenum">
              <a:rPr lang="fr-CA" altLang="fr-FR" sz="1200"/>
              <a:pPr>
                <a:spcBef>
                  <a:spcPct val="0"/>
                </a:spcBef>
              </a:pPr>
              <a:t>9</a:t>
            </a:fld>
            <a:endParaRPr lang="fr-CA" altLang="fr-F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Canvas">
            <a:extLst>
              <a:ext uri="{FF2B5EF4-FFF2-40B4-BE49-F238E27FC236}">
                <a16:creationId xmlns:a16="http://schemas.microsoft.com/office/drawing/2014/main" id="{A612BD1A-F568-4754-8850-80CBDDC0700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33400" y="228600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fr-FR" altLang="fr-FR"/>
          </a:p>
        </p:txBody>
      </p:sp>
      <p:pic>
        <p:nvPicPr>
          <p:cNvPr id="5" name="Picture 3" descr="minispir">
            <a:extLst>
              <a:ext uri="{FF2B5EF4-FFF2-40B4-BE49-F238E27FC236}">
                <a16:creationId xmlns:a16="http://schemas.microsoft.com/office/drawing/2014/main" id="{0024A29F-0CCA-4628-9344-385469F95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 descr="Canvas">
            <a:extLst>
              <a:ext uri="{FF2B5EF4-FFF2-40B4-BE49-F238E27FC236}">
                <a16:creationId xmlns:a16="http://schemas.microsoft.com/office/drawing/2014/main" id="{F79830BB-4F77-4C82-A5DB-1DF73FB2697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fr-FR" altLang="fr-FR"/>
          </a:p>
        </p:txBody>
      </p:sp>
      <p:pic>
        <p:nvPicPr>
          <p:cNvPr id="7" name="Picture 5" descr="minispir">
            <a:extLst>
              <a:ext uri="{FF2B5EF4-FFF2-40B4-BE49-F238E27FC236}">
                <a16:creationId xmlns:a16="http://schemas.microsoft.com/office/drawing/2014/main" id="{0B1BF29D-FC41-4D13-BC0D-6BE5A56E1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90600" y="2819400"/>
            <a:ext cx="7721600" cy="28956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685800"/>
            <a:ext cx="6400800" cy="17716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55C9AA1-DF04-4AF3-AA66-FD545D65F5F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12572C-3761-490B-B5D0-27C7475C04F3}" type="datetime1">
              <a:rPr lang="fr-CA" smtClean="0"/>
              <a:t>2023-07-22</a:t>
            </a:fld>
            <a:endParaRPr lang="fr-FR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FE9D5743-0DB8-458D-8ECF-9FB3636197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2 - Module C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74B7078C-211E-4154-85B4-6C16E51CF6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EE0B8-B6E6-41AC-B20F-AA73FECBF6E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6893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61C2C79-F72F-4EC4-A36E-539A39B282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3711B-DC85-4AA1-9353-CBD1E2C893BE}" type="datetime1">
              <a:rPr lang="fr-CA" smtClean="0"/>
              <a:t>2023-07-22</a:t>
            </a:fld>
            <a:endParaRPr 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8288D39-EF35-4CB5-A8C1-D4FAFAF855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2 - Module C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91BEC38-1305-432E-9AD2-2B024774B6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AF078-896E-4248-ACC2-87DA7BF262D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4968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1571597-5244-4E7B-A0F7-A08D615BF3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0406C-8D01-4520-825D-5DE490A91246}" type="datetime1">
              <a:rPr lang="fr-CA" smtClean="0"/>
              <a:t>2023-07-22</a:t>
            </a:fld>
            <a:endParaRPr 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0C431D4-B0F7-4EBD-B39F-4BD52BFF2C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2 - Module C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58B5ED0-A3ED-408D-BF9F-AA79B0A6B5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49B82-9608-4FB9-AF2E-8C510B1FC2B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2433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2C76C1B-6527-441D-AA5B-618F0F816D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D5A89A-301D-4436-B288-10B57C72A5E9}" type="datetime1">
              <a:rPr lang="fr-CA" smtClean="0"/>
              <a:t>2023-07-22</a:t>
            </a:fld>
            <a:endParaRPr 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E375FA0-CDD3-46E5-B293-676A8CCEAA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2 - Module C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7C6FD9D-5D38-45FA-82B2-DEA14DDD34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smtClean="0"/>
            </a:lvl1pPr>
          </a:lstStyle>
          <a:p>
            <a:pPr>
              <a:defRPr/>
            </a:pPr>
            <a:fld id="{8F37D96A-BC29-439A-B756-3E8B0B12FEE7}" type="slidenum">
              <a:rPr lang="fr-FR" altLang="fr-FR"/>
              <a:pPr>
                <a:defRPr/>
              </a:pPr>
              <a:t>‹N°›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81092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D80E98D-CA9B-48CE-8990-8A50BE331A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931E4-4AB5-4D4C-9E62-969F80A0F0FD}" type="datetime1">
              <a:rPr lang="fr-CA" smtClean="0"/>
              <a:t>2023-07-22</a:t>
            </a:fld>
            <a:endParaRPr 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94777A3-A86E-4EB7-9ACF-7793C4BCAD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2 - Module C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B2BE03D-0C70-46E7-A8D7-6B76D14543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818FC-21BE-4910-90BD-2C52B82F8B9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4215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1D432A1-47C6-48D6-81C6-72AD092865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97FA-197D-4902-8A1C-C75D3863B8A8}" type="datetime1">
              <a:rPr lang="fr-CA" smtClean="0"/>
              <a:t>2023-07-22</a:t>
            </a:fld>
            <a:endParaRPr lang="fr-F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0670AE3-BB69-47ED-9329-21F375B75B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2 - Module C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0EBE0B0-6093-446E-9F8E-F06FEC87FC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50CDA-3917-4457-A48C-875622806B6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6682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4E7410C-09AD-456F-9978-88008279E2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F53C3-E908-43F0-8DE2-0E307FF08E67}" type="datetime1">
              <a:rPr lang="fr-CA" smtClean="0"/>
              <a:t>2023-07-22</a:t>
            </a:fld>
            <a:endParaRPr lang="fr-FR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A7F5C4B-B5B5-48DF-A7AC-6ADDE4B671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2 - Module C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ECE092A-883E-4395-9AC9-87A7D44149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7FD5C-66E3-4B1C-8E6E-A096CC0BC31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1435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08EE56A-7FD7-4A11-938F-20A5AD38CD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F90D-C947-4C2A-8D6C-F6EB7C1BD1A9}" type="datetime1">
              <a:rPr lang="fr-CA" smtClean="0"/>
              <a:t>2023-07-22</a:t>
            </a:fld>
            <a:endParaRPr lang="fr-FR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9F217AB-6051-43A9-9B44-AC9E7A3F8B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2 - Module C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EEC4CCD-A731-4487-A96A-5B9BF8D073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EA8D7-01AF-42ED-8012-8CF86F062F3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4070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81D562F3-B46F-4E87-8DF6-F5FE5F8619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8EB02-AAB1-4F14-8D60-0CC293A76B65}" type="datetime1">
              <a:rPr lang="fr-CA" smtClean="0"/>
              <a:t>2023-07-22</a:t>
            </a:fld>
            <a:endParaRPr lang="fr-FR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6ECD952-B456-4D1D-8E40-DF863D7362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2 - Module C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19F68BC-8D68-4BEF-953E-128F54AA7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46260-0AF1-4D93-8383-A4584A4DD94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1190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175DB60-D269-45CB-8B70-1B8B4C9574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C705-B0A1-4329-B63B-743628471B69}" type="datetime1">
              <a:rPr lang="fr-CA" smtClean="0"/>
              <a:t>2023-07-22</a:t>
            </a:fld>
            <a:endParaRPr lang="fr-F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D66A157-C82E-4076-8506-6F676E5073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2 - Module C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789C68B-595E-42CE-85C5-6362D7DBBB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DE8F3-A11A-42B5-A2F2-876757766BA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162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7A2FA0A-577F-4E8A-9E23-9A4810C067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DABC2-4D96-47C3-9418-A5A8E1720847}" type="datetime1">
              <a:rPr lang="fr-CA" smtClean="0"/>
              <a:t>2023-07-22</a:t>
            </a:fld>
            <a:endParaRPr lang="fr-F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EA3DFA5-989D-46BD-BAC9-5E102ACA49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2 - Module C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B92AC62-61B1-45C2-8BD7-AAF562C3DD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DCD30-E256-4207-9659-77487E6427F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558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0FCCA1E-37A2-46FD-AD01-27A0CE0C387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fr-FR" altLang="fr-FR"/>
          </a:p>
        </p:txBody>
      </p:sp>
      <p:sp>
        <p:nvSpPr>
          <p:cNvPr id="1027" name="Line 3">
            <a:extLst>
              <a:ext uri="{FF2B5EF4-FFF2-40B4-BE49-F238E27FC236}">
                <a16:creationId xmlns:a16="http://schemas.microsoft.com/office/drawing/2014/main" id="{A898628A-F335-45A2-8B6E-18B56CCDDACF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CA"/>
          </a:p>
        </p:txBody>
      </p:sp>
      <p:pic>
        <p:nvPicPr>
          <p:cNvPr id="1028" name="Picture 4" descr="minispir">
            <a:extLst>
              <a:ext uri="{FF2B5EF4-FFF2-40B4-BE49-F238E27FC236}">
                <a16:creationId xmlns:a16="http://schemas.microsoft.com/office/drawing/2014/main" id="{F96F54C2-D2C1-4767-BD88-1F4C57170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inispir">
            <a:extLst>
              <a:ext uri="{FF2B5EF4-FFF2-40B4-BE49-F238E27FC236}">
                <a16:creationId xmlns:a16="http://schemas.microsoft.com/office/drawing/2014/main" id="{D4142AA0-07FD-4FE1-A9A7-7DB48351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:a16="http://schemas.microsoft.com/office/drawing/2014/main" id="{4F4A9E16-C4C7-4A99-BAA4-5590D89EE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90B1400-BD41-406B-B2C5-9D8C00A3C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C8E699DB-4FD3-4040-A017-E73DE45EB3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fld id="{4E03F4E6-7C19-41A7-B742-00E6FB2B6BAF}" type="datetime1">
              <a:rPr lang="fr-CA" smtClean="0"/>
              <a:t>2023-07-22</a:t>
            </a:fld>
            <a:endParaRPr lang="fr-FR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67FFB049-0333-43CF-9FDB-26F95035F4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fr-FR"/>
              <a:t>Cours 2 - Module C</a:t>
            </a:r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058CEB67-AFF5-44AB-BAF0-B3399A3986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147D8D4-7D25-455A-9480-EC71D8D59BD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o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74A724D-A9E8-4043-9CE3-9DDC464B71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3276600"/>
            <a:ext cx="7325816" cy="2819400"/>
          </a:xfrm>
        </p:spPr>
        <p:txBody>
          <a:bodyPr/>
          <a:lstStyle/>
          <a:p>
            <a:pPr eaLnBrk="1" hangingPunct="1"/>
            <a:r>
              <a:rPr lang="fr-CA" altLang="fr-FR" b="0" dirty="0"/>
              <a:t>Partie I</a:t>
            </a:r>
            <a:br>
              <a:rPr lang="fr-CA" altLang="fr-FR" b="0" dirty="0"/>
            </a:br>
            <a:r>
              <a:rPr lang="fr-CA" altLang="fr-FR" b="0" dirty="0"/>
              <a:t>Fait générateur de responsabilité </a:t>
            </a:r>
            <a:br>
              <a:rPr lang="fr-CA" altLang="fr-FR" sz="2800" dirty="0"/>
            </a:br>
            <a:br>
              <a:rPr lang="fr-CA" altLang="fr-FR" sz="2800" dirty="0"/>
            </a:br>
            <a:r>
              <a:rPr lang="fr-CA" altLang="fr-FR" sz="3600" dirty="0"/>
              <a:t>Responsabilité extracontractuelle</a:t>
            </a:r>
            <a:br>
              <a:rPr lang="fr-CA" altLang="fr-FR" sz="3600" dirty="0"/>
            </a:br>
            <a:r>
              <a:rPr lang="fr-CA" altLang="fr-FR" sz="3600" dirty="0"/>
              <a:t>Fait personnel</a:t>
            </a:r>
            <a:br>
              <a:rPr lang="fr-CA" altLang="fr-FR" sz="3600" dirty="0"/>
            </a:br>
            <a:r>
              <a:rPr lang="fr-CA" altLang="fr-FR" sz="3600" dirty="0"/>
              <a:t>Faute – 2° Manquement </a:t>
            </a:r>
            <a:br>
              <a:rPr lang="fr-CA" altLang="fr-FR" sz="3600" dirty="0"/>
            </a:br>
            <a:r>
              <a:rPr lang="fr-CA" altLang="fr-FR" sz="3600" dirty="0"/>
              <a:t>au devoir de prudence</a:t>
            </a:r>
            <a:endParaRPr lang="fr-CA" altLang="fr-FR" b="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BB86CB2-1C9F-4FF6-9B11-9218417E16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1143000"/>
            <a:ext cx="6400800" cy="1905000"/>
          </a:xfrm>
        </p:spPr>
        <p:txBody>
          <a:bodyPr/>
          <a:lstStyle/>
          <a:p>
            <a:pPr eaLnBrk="1" hangingPunct="1"/>
            <a:r>
              <a:rPr lang="fr-CA" altLang="fr-FR" sz="2400" b="1" dirty="0"/>
              <a:t>DRT 205 Responsabilité civile</a:t>
            </a:r>
            <a:br>
              <a:rPr lang="fr-CA" altLang="fr-FR" sz="2400" b="1" dirty="0"/>
            </a:br>
            <a:r>
              <a:rPr lang="fr-CA" altLang="fr-FR" sz="2400" b="1" dirty="0"/>
              <a:t>Automne 2023</a:t>
            </a:r>
            <a:br>
              <a:rPr lang="fr-CA" altLang="fr-FR" sz="2400" b="1" dirty="0"/>
            </a:br>
            <a:r>
              <a:rPr lang="fr-CA" altLang="fr-FR" sz="2400" b="1" dirty="0"/>
              <a:t>M</a:t>
            </a:r>
            <a:r>
              <a:rPr lang="fr-CA" altLang="fr-FR" sz="2400" b="1" baseline="30000" dirty="0"/>
              <a:t>e</a:t>
            </a:r>
            <a:r>
              <a:rPr lang="fr-CA" altLang="fr-FR" sz="2400" b="1" dirty="0"/>
              <a:t> Nathalie Vézina</a:t>
            </a:r>
          </a:p>
          <a:p>
            <a:pPr eaLnBrk="1" hangingPunct="1"/>
            <a:r>
              <a:rPr lang="fr-CA" altLang="fr-FR" sz="2000" dirty="0"/>
              <a:t>Cours 2</a:t>
            </a:r>
            <a:r>
              <a:rPr lang="fr-CA" altLang="fr-FR" sz="3200" dirty="0"/>
              <a:t> </a:t>
            </a:r>
            <a:r>
              <a:rPr lang="fr-CA" altLang="fr-FR" sz="3200" dirty="0">
                <a:sym typeface="Webdings" panose="05030102010509060703" pitchFamily="18" charset="2"/>
              </a:rPr>
              <a:t></a:t>
            </a:r>
            <a:r>
              <a:rPr lang="fr-CA" altLang="fr-FR" sz="2000" dirty="0"/>
              <a:t> Module 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Espace réservé du pied de page 4">
            <a:extLst>
              <a:ext uri="{FF2B5EF4-FFF2-40B4-BE49-F238E27FC236}">
                <a16:creationId xmlns:a16="http://schemas.microsoft.com/office/drawing/2014/main" id="{0630F0DA-0821-49D8-9220-59AFCF6B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C</a:t>
            </a: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E3F2AC8A-1502-4DA3-90A4-7AE5AF6A9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 dirty="0"/>
              <a:t>Appréciation </a:t>
            </a:r>
            <a:br>
              <a:rPr lang="fr-CA" altLang="fr-FR" dirty="0"/>
            </a:br>
            <a:r>
              <a:rPr lang="fr-CA" altLang="fr-FR" dirty="0"/>
              <a:t>du devoir général de prudence</a:t>
            </a:r>
            <a:endParaRPr lang="fr-CA" altLang="fr-FR" sz="3600" dirty="0">
              <a:solidFill>
                <a:srgbClr val="000000"/>
              </a:solidFill>
              <a:latin typeface="Times New Roman Régulier" charset="0"/>
            </a:endParaRP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CA3AE90B-03EF-451E-8F18-89760F199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56928"/>
            <a:ext cx="775335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fr-CA" dirty="0"/>
              <a:t>Apport de la loi dans l’appréciation de la norme de conduite – contravention à la loi</a:t>
            </a:r>
            <a:r>
              <a:rPr lang="fr-CA" altLang="fr-FR" dirty="0"/>
              <a:t> (suite)</a:t>
            </a:r>
          </a:p>
          <a:p>
            <a:pPr lvl="1" eaLnBrk="1" hangingPunct="1">
              <a:lnSpc>
                <a:spcPct val="80000"/>
              </a:lnSpc>
            </a:pPr>
            <a:r>
              <a:rPr lang="fr-CA" altLang="fr-FR" dirty="0"/>
              <a:t>D’autres dispositions énoncent plutôt la norme de conduite dans une optique pénale ou administrative</a:t>
            </a:r>
          </a:p>
          <a:p>
            <a:pPr marL="722313" lvl="1" indent="0" eaLnBrk="1" hangingPunct="1">
              <a:lnSpc>
                <a:spcPct val="80000"/>
              </a:lnSpc>
              <a:buNone/>
            </a:pPr>
            <a:r>
              <a:rPr lang="fr-CA" altLang="fr-FR" dirty="0"/>
              <a:t>Quelle est la portée de la contravention à une telle disposition? C’est la question de la faute « statutaire » (</a:t>
            </a:r>
            <a:r>
              <a:rPr lang="fr-CA" altLang="fr-FR" dirty="0">
                <a:sym typeface="Webdings" panose="05030102010509060703" pitchFamily="18" charset="2"/>
              </a:rPr>
              <a:t>module A)</a:t>
            </a:r>
            <a:endParaRPr lang="fr-CA" altLang="fr-FR" dirty="0"/>
          </a:p>
          <a:p>
            <a:pPr lvl="2" eaLnBrk="1" hangingPunct="1">
              <a:lnSpc>
                <a:spcPct val="80000"/>
              </a:lnSpc>
            </a:pPr>
            <a:r>
              <a:rPr lang="fr-CA" altLang="fr-FR" dirty="0"/>
              <a:t>Ancienne position de la jurisprudence: La violation de la norme constitue une faute (et fait présumer l’existence d’un lien de causalité) si la disposition énonce une norme élémentaire de prudence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fr-CA" altLang="fr-FR" dirty="0">
                <a:sym typeface="Wingdings" panose="05000000000000000000" pitchFamily="2" charset="2"/>
              </a:rPr>
              <a:t>	 </a:t>
            </a:r>
            <a:r>
              <a:rPr lang="fr-CA" altLang="fr-FR" i="1" dirty="0">
                <a:sym typeface="Wingdings" panose="05000000000000000000" pitchFamily="2" charset="2"/>
              </a:rPr>
              <a:t>Morin</a:t>
            </a:r>
            <a:r>
              <a:rPr lang="fr-CA" altLang="fr-FR" dirty="0">
                <a:sym typeface="Wingdings" panose="05000000000000000000" pitchFamily="2" charset="2"/>
              </a:rPr>
              <a:t> c. </a:t>
            </a:r>
            <a:r>
              <a:rPr lang="fr-CA" altLang="fr-FR" i="1" dirty="0">
                <a:sym typeface="Wingdings" panose="05000000000000000000" pitchFamily="2" charset="2"/>
              </a:rPr>
              <a:t>Blais</a:t>
            </a:r>
            <a:endParaRPr lang="fr-CA" altLang="fr-FR" dirty="0"/>
          </a:p>
        </p:txBody>
      </p:sp>
      <p:sp>
        <p:nvSpPr>
          <p:cNvPr id="51206" name="Espace réservé du numéro de diapositive 1">
            <a:extLst>
              <a:ext uri="{FF2B5EF4-FFF2-40B4-BE49-F238E27FC236}">
                <a16:creationId xmlns:a16="http://schemas.microsoft.com/office/drawing/2014/main" id="{790150B2-1E21-4B51-9175-8366F0B88E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F7F1EC-BBF4-449E-9E26-02CE6AEF3B21}" type="slidenum">
              <a:rPr lang="fr-FR" altLang="fr-FR"/>
              <a:pPr/>
              <a:t>10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9322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Espace réservé du pied de page 4">
            <a:extLst>
              <a:ext uri="{FF2B5EF4-FFF2-40B4-BE49-F238E27FC236}">
                <a16:creationId xmlns:a16="http://schemas.microsoft.com/office/drawing/2014/main" id="{AFD6CD13-8C5B-43FF-B589-BAFB6F3E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C</a:t>
            </a: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EEB0054B-2E18-4844-B6B8-C665CD86D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 dirty="0"/>
              <a:t>Appréciation </a:t>
            </a:r>
            <a:br>
              <a:rPr lang="fr-CA" altLang="fr-FR" dirty="0"/>
            </a:br>
            <a:r>
              <a:rPr lang="fr-CA" altLang="fr-FR" dirty="0"/>
              <a:t>du devoir général de prudence</a:t>
            </a:r>
            <a:endParaRPr lang="fr-CA" altLang="fr-FR" sz="3600" dirty="0">
              <a:solidFill>
                <a:srgbClr val="000000"/>
              </a:solidFill>
              <a:latin typeface="Times New Roman Régulier" charset="0"/>
            </a:endParaRP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3BE17EBB-0C8F-4ECE-8E4C-44A623232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53350" cy="448471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fr-CA" dirty="0"/>
              <a:t>Apport de la loi dans l’appréciation de la norme de conduite – contravention à la loi</a:t>
            </a:r>
            <a:r>
              <a:rPr lang="fr-CA" altLang="fr-FR" dirty="0"/>
              <a:t> (suite)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fr-CA" altLang="fr-FR" dirty="0"/>
              <a:t>La position énoncée dans </a:t>
            </a:r>
            <a:r>
              <a:rPr lang="fr-CA" altLang="fr-FR" i="1" dirty="0"/>
              <a:t>Morin</a:t>
            </a:r>
            <a:r>
              <a:rPr lang="fr-CA" altLang="fr-FR" dirty="0"/>
              <a:t> c. </a:t>
            </a:r>
            <a:r>
              <a:rPr lang="fr-CA" altLang="fr-FR" i="1" dirty="0"/>
              <a:t>Blais</a:t>
            </a:r>
            <a:r>
              <a:rPr lang="fr-CA" altLang="fr-FR" dirty="0"/>
              <a:t> est-elle toujours valide eu égard à la faute « statutaire »?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fr-CA" altLang="fr-FR" dirty="0">
                <a:sym typeface="Wingdings" panose="05000000000000000000" pitchFamily="2" charset="2"/>
              </a:rPr>
              <a:t> </a:t>
            </a:r>
            <a:r>
              <a:rPr lang="fr-CA" altLang="fr-FR" i="1" dirty="0">
                <a:sym typeface="Wingdings" panose="05000000000000000000" pitchFamily="2" charset="2"/>
              </a:rPr>
              <a:t>Ciment du Saint-Laurent Inc. </a:t>
            </a:r>
            <a:r>
              <a:rPr lang="fr-CA" altLang="fr-FR" dirty="0">
                <a:sym typeface="Wingdings" panose="05000000000000000000" pitchFamily="2" charset="2"/>
              </a:rPr>
              <a:t>c. </a:t>
            </a:r>
            <a:r>
              <a:rPr lang="fr-CA" altLang="fr-FR" i="1" dirty="0">
                <a:sym typeface="Wingdings" panose="05000000000000000000" pitchFamily="2" charset="2"/>
              </a:rPr>
              <a:t>Barrette</a:t>
            </a:r>
            <a:endParaRPr lang="fr-CA" altLang="fr-FR" dirty="0"/>
          </a:p>
          <a:p>
            <a:pPr marL="1169988" lvl="2" eaLnBrk="1" hangingPunct="1">
              <a:lnSpc>
                <a:spcPct val="80000"/>
              </a:lnSpc>
              <a:buNone/>
              <a:defRPr/>
            </a:pPr>
            <a:r>
              <a:rPr lang="fr-CA" altLang="fr-FR" dirty="0"/>
              <a:t>	Position énoncée par la CSC (en </a:t>
            </a:r>
            <a:r>
              <a:rPr lang="fr-CA" altLang="fr-FR" i="1" dirty="0"/>
              <a:t>obiter dictum</a:t>
            </a:r>
            <a:r>
              <a:rPr lang="fr-CA" altLang="fr-FR" dirty="0"/>
              <a:t>): la preuve de contravention à la norme ne permettrait pas de déduire automatiquement qu’il y a eu une faute; il faut démontrer un manquement au devoir général de prudence; pas de faute si on conclut que la personne prudente et diligente aurait pu aussi y contrevenir</a:t>
            </a:r>
          </a:p>
        </p:txBody>
      </p:sp>
      <p:sp>
        <p:nvSpPr>
          <p:cNvPr id="53254" name="Espace réservé du numéro de diapositive 1">
            <a:extLst>
              <a:ext uri="{FF2B5EF4-FFF2-40B4-BE49-F238E27FC236}">
                <a16:creationId xmlns:a16="http://schemas.microsoft.com/office/drawing/2014/main" id="{F5CCD36E-5CEE-472C-BCA4-09FFCDB49B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052D4E-DF54-4833-9B0B-265840C904EB}" type="slidenum">
              <a:rPr lang="fr-FR" altLang="fr-FR"/>
              <a:pPr/>
              <a:t>11</a:t>
            </a:fld>
            <a:endParaRPr lang="fr-FR" alt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Espace réservé du pied de page 4">
            <a:extLst>
              <a:ext uri="{FF2B5EF4-FFF2-40B4-BE49-F238E27FC236}">
                <a16:creationId xmlns:a16="http://schemas.microsoft.com/office/drawing/2014/main" id="{AFD6CD13-8C5B-43FF-B589-BAFB6F3E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C</a:t>
            </a: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EEB0054B-2E18-4844-B6B8-C665CD86D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pPr eaLnBrk="1" hangingPunct="1"/>
            <a:r>
              <a:rPr lang="fr-CA" altLang="fr-FR" dirty="0"/>
              <a:t>Appréciation </a:t>
            </a:r>
            <a:br>
              <a:rPr lang="fr-CA" altLang="fr-FR" dirty="0"/>
            </a:br>
            <a:r>
              <a:rPr lang="fr-CA" altLang="fr-FR" dirty="0"/>
              <a:t>du devoir général de prudence</a:t>
            </a:r>
            <a:endParaRPr lang="fr-CA" altLang="fr-FR" sz="3600" dirty="0">
              <a:solidFill>
                <a:srgbClr val="000000"/>
              </a:solidFill>
              <a:latin typeface="Times New Roman Régulier" charset="0"/>
            </a:endParaRP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3BE17EBB-0C8F-4ECE-8E4C-44A623232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00807"/>
            <a:ext cx="7753350" cy="486350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fr-CA" sz="3000" dirty="0"/>
              <a:t>Apport de la loi dans l’appréciation de la norme de conduite</a:t>
            </a:r>
            <a:r>
              <a:rPr lang="fr-CA" sz="3200" dirty="0"/>
              <a:t> – contravention à la loi</a:t>
            </a:r>
            <a:r>
              <a:rPr lang="fr-CA" altLang="fr-FR" sz="3000" dirty="0"/>
              <a:t> (suite)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fr-CA" altLang="fr-FR" sz="3000" dirty="0"/>
              <a:t>La position énoncée dans </a:t>
            </a:r>
            <a:r>
              <a:rPr lang="fr-CA" altLang="fr-FR" sz="3000" i="1" dirty="0"/>
              <a:t>Morin</a:t>
            </a:r>
            <a:r>
              <a:rPr lang="fr-CA" altLang="fr-FR" sz="3000" dirty="0"/>
              <a:t> c. </a:t>
            </a:r>
            <a:r>
              <a:rPr lang="fr-CA" altLang="fr-FR" sz="3000" i="1" dirty="0"/>
              <a:t>Blais</a:t>
            </a:r>
            <a:r>
              <a:rPr lang="fr-CA" altLang="fr-FR" sz="3000" dirty="0"/>
              <a:t> est-elle toujours valide eu égard à la faute « statutaire »? (suite)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fr-CA" altLang="fr-FR" sz="2600" dirty="0">
                <a:sym typeface="Wingdings" panose="05000000000000000000" pitchFamily="2" charset="2"/>
              </a:rPr>
              <a:t> </a:t>
            </a:r>
            <a:r>
              <a:rPr lang="fr-CA" sz="2600" i="1" dirty="0" err="1"/>
              <a:t>Kosoian</a:t>
            </a:r>
            <a:r>
              <a:rPr lang="fr-CA" sz="2600" i="1" dirty="0"/>
              <a:t> </a:t>
            </a:r>
            <a:r>
              <a:rPr lang="fr-CA" sz="2600" dirty="0"/>
              <a:t>c. </a:t>
            </a:r>
            <a:r>
              <a:rPr lang="fr-CA" sz="2600" i="1" dirty="0"/>
              <a:t>Société de transport de Montréal</a:t>
            </a:r>
            <a:endParaRPr lang="fr-CA" altLang="fr-FR" sz="2600" dirty="0"/>
          </a:p>
          <a:p>
            <a:pPr marL="1169988" lvl="2" eaLnBrk="1" hangingPunct="1">
              <a:lnSpc>
                <a:spcPct val="80000"/>
              </a:lnSpc>
              <a:buNone/>
              <a:defRPr/>
            </a:pPr>
            <a:r>
              <a:rPr lang="fr-CA" altLang="fr-FR" dirty="0"/>
              <a:t>	</a:t>
            </a:r>
            <a:r>
              <a:rPr lang="fr-CA" altLang="fr-FR" sz="2600" dirty="0"/>
              <a:t>« La transgression de telles règles de conduite législatives ou réglementaires pourra souvent, sauf circonstances particulières, être assimilée à une faute civile […]. Ce sera particulièrement le cas lorsqu’une disposition exprime elle-même une norme élémentaire de prudence ou de diligence (</a:t>
            </a:r>
            <a:r>
              <a:rPr lang="fr-CA" altLang="fr-FR" sz="2600" i="1" dirty="0"/>
              <a:t>Morin</a:t>
            </a:r>
            <a:r>
              <a:rPr lang="fr-CA" altLang="fr-FR" sz="2600" dirty="0"/>
              <a:t> c. </a:t>
            </a:r>
            <a:r>
              <a:rPr lang="fr-CA" altLang="fr-FR" sz="2600" i="1" dirty="0"/>
              <a:t>Blais</a:t>
            </a:r>
            <a:r>
              <a:rPr lang="fr-CA" altLang="fr-FR" sz="2600" dirty="0"/>
              <a:t>, […]). Néanmoins, en droit québécois, une conduite illégale n’est pas systématiquement </a:t>
            </a:r>
            <a:r>
              <a:rPr lang="fr-CA" altLang="fr-FR" sz="2600" i="1" dirty="0"/>
              <a:t>fautive</a:t>
            </a:r>
            <a:r>
              <a:rPr lang="fr-CA" altLang="fr-FR" sz="2600" dirty="0"/>
              <a:t> sur le plan civil. » [par. 48]</a:t>
            </a:r>
            <a:endParaRPr lang="fr-CA" altLang="fr-FR" sz="2600" dirty="0">
              <a:highlight>
                <a:srgbClr val="FF0000"/>
              </a:highlight>
            </a:endParaRPr>
          </a:p>
        </p:txBody>
      </p:sp>
      <p:sp>
        <p:nvSpPr>
          <p:cNvPr id="53254" name="Espace réservé du numéro de diapositive 1">
            <a:extLst>
              <a:ext uri="{FF2B5EF4-FFF2-40B4-BE49-F238E27FC236}">
                <a16:creationId xmlns:a16="http://schemas.microsoft.com/office/drawing/2014/main" id="{F5CCD36E-5CEE-472C-BCA4-09FFCDB49B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052D4E-DF54-4833-9B0B-265840C904EB}" type="slidenum">
              <a:rPr lang="fr-FR" altLang="fr-FR"/>
              <a:pPr/>
              <a:t>12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9454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Espace réservé du pied de page 4">
            <a:extLst>
              <a:ext uri="{FF2B5EF4-FFF2-40B4-BE49-F238E27FC236}">
                <a16:creationId xmlns:a16="http://schemas.microsoft.com/office/drawing/2014/main" id="{AFD6CD13-8C5B-43FF-B589-BAFB6F3E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C</a:t>
            </a: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EEB0054B-2E18-4844-B6B8-C665CD86D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 dirty="0"/>
              <a:t>Appréciation </a:t>
            </a:r>
            <a:br>
              <a:rPr lang="fr-CA" altLang="fr-FR" dirty="0"/>
            </a:br>
            <a:r>
              <a:rPr lang="fr-CA" altLang="fr-FR" dirty="0"/>
              <a:t>du devoir général de prudence</a:t>
            </a:r>
            <a:endParaRPr lang="fr-CA" altLang="fr-FR" sz="3600" dirty="0">
              <a:solidFill>
                <a:srgbClr val="000000"/>
              </a:solidFill>
              <a:latin typeface="Times New Roman Régulier" charset="0"/>
            </a:endParaRP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3BE17EBB-0C8F-4ECE-8E4C-44A623232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799" y="1752600"/>
            <a:ext cx="7720013" cy="455672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fr-CA" dirty="0"/>
              <a:t>Apport de la loi dans l’appréciation de la norme de conduite – contravention à la loi</a:t>
            </a:r>
            <a:r>
              <a:rPr lang="fr-CA" altLang="fr-FR" dirty="0"/>
              <a:t> (suite)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fr-CA" altLang="fr-FR" dirty="0"/>
              <a:t>La position énoncée dans </a:t>
            </a:r>
            <a:r>
              <a:rPr lang="fr-CA" altLang="fr-FR" i="1" dirty="0"/>
              <a:t>Morin</a:t>
            </a:r>
            <a:r>
              <a:rPr lang="fr-CA" altLang="fr-FR" dirty="0"/>
              <a:t> c. </a:t>
            </a:r>
            <a:r>
              <a:rPr lang="fr-CA" altLang="fr-FR" i="1" dirty="0"/>
              <a:t>Blais</a:t>
            </a:r>
            <a:r>
              <a:rPr lang="fr-CA" altLang="fr-FR" dirty="0"/>
              <a:t> est-elle toujours valide eu égard à la faute « statutaire »? (suite)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fr-CA" altLang="fr-FR" i="1" dirty="0" err="1"/>
              <a:t>Kosoian</a:t>
            </a:r>
            <a:r>
              <a:rPr lang="fr-CA" altLang="fr-FR" dirty="0"/>
              <a:t> confirme la position de </a:t>
            </a:r>
            <a:r>
              <a:rPr lang="fr-CA" altLang="fr-FR" i="1" dirty="0"/>
              <a:t>Ciment du St-Laurent</a:t>
            </a:r>
            <a:r>
              <a:rPr lang="fr-CA" altLang="fr-FR" dirty="0"/>
              <a:t>: il ne s’agit pas d’une responsabilité objective [par. 49]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fr-CA" altLang="fr-FR" dirty="0"/>
              <a:t>La notion de faute « statutaire » n’existerait donc plus en tant que telle, pas d’effet automatique de la violation de la norme législative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fr-CA" altLang="fr-FR" dirty="0"/>
              <a:t>Le caractère illégal du comportement serait un élément parmi d’autres dans l’appréciation du devoir général de prudence</a:t>
            </a:r>
          </a:p>
        </p:txBody>
      </p:sp>
      <p:sp>
        <p:nvSpPr>
          <p:cNvPr id="53254" name="Espace réservé du numéro de diapositive 1">
            <a:extLst>
              <a:ext uri="{FF2B5EF4-FFF2-40B4-BE49-F238E27FC236}">
                <a16:creationId xmlns:a16="http://schemas.microsoft.com/office/drawing/2014/main" id="{F5CCD36E-5CEE-472C-BCA4-09FFCDB49B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052D4E-DF54-4833-9B0B-265840C904EB}" type="slidenum">
              <a:rPr lang="fr-FR" altLang="fr-FR"/>
              <a:pPr/>
              <a:t>13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8717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Espace réservé du pied de page 4">
            <a:extLst>
              <a:ext uri="{FF2B5EF4-FFF2-40B4-BE49-F238E27FC236}">
                <a16:creationId xmlns:a16="http://schemas.microsoft.com/office/drawing/2014/main" id="{AFD6CD13-8C5B-43FF-B589-BAFB6F3E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C</a:t>
            </a: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EEB0054B-2E18-4844-B6B8-C665CD86D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 dirty="0"/>
              <a:t>Appréciation </a:t>
            </a:r>
            <a:br>
              <a:rPr lang="fr-CA" altLang="fr-FR" dirty="0"/>
            </a:br>
            <a:r>
              <a:rPr lang="fr-CA" altLang="fr-FR" dirty="0"/>
              <a:t>du devoir général de prudence</a:t>
            </a:r>
            <a:endParaRPr lang="fr-CA" altLang="fr-FR" sz="3600" dirty="0">
              <a:solidFill>
                <a:srgbClr val="000000"/>
              </a:solidFill>
              <a:latin typeface="Times New Roman Régulier" charset="0"/>
            </a:endParaRP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3BE17EBB-0C8F-4ECE-8E4C-44A623232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799" y="1752600"/>
            <a:ext cx="7720013" cy="448471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fr-CA" dirty="0"/>
              <a:t>Apport de la loi dans l’appréciation de la norme de conduite – contravention à la loi</a:t>
            </a:r>
            <a:r>
              <a:rPr lang="fr-CA" altLang="fr-FR" dirty="0"/>
              <a:t> (suite)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fr-CA" altLang="fr-FR" dirty="0"/>
              <a:t>La position énoncée dans </a:t>
            </a:r>
            <a:r>
              <a:rPr lang="fr-CA" altLang="fr-FR" i="1" dirty="0"/>
              <a:t>Morin</a:t>
            </a:r>
            <a:r>
              <a:rPr lang="fr-CA" altLang="fr-FR" dirty="0"/>
              <a:t> c. </a:t>
            </a:r>
            <a:r>
              <a:rPr lang="fr-CA" altLang="fr-FR" i="1" dirty="0"/>
              <a:t>Blais</a:t>
            </a:r>
            <a:r>
              <a:rPr lang="fr-CA" altLang="fr-FR" dirty="0"/>
              <a:t> est-elle toujours valide eu égard à la faute « statutaire »? (suite)</a:t>
            </a:r>
          </a:p>
          <a:p>
            <a:pPr marL="1169988" lvl="2" eaLnBrk="1" hangingPunct="1">
              <a:lnSpc>
                <a:spcPct val="80000"/>
              </a:lnSpc>
              <a:buNone/>
              <a:defRPr/>
            </a:pPr>
            <a:r>
              <a:rPr lang="fr-CA" altLang="fr-FR" dirty="0"/>
              <a:t>	NB Cette remise en question ne se limiterait pas au contexte extracontractuel et s’étendrait aussi au régime contractuel (où la faute « statutaire » était aussi invoquée quoique plus rarement) (</a:t>
            </a:r>
            <a:r>
              <a:rPr lang="fr-CA" altLang="fr-FR" dirty="0">
                <a:sym typeface="Webdings" panose="05030102010509060703" pitchFamily="18" charset="2"/>
              </a:rPr>
              <a:t>cours 7</a:t>
            </a:r>
            <a:r>
              <a:rPr lang="fr-CA" altLang="fr-FR" dirty="0"/>
              <a:t>)</a:t>
            </a:r>
          </a:p>
        </p:txBody>
      </p:sp>
      <p:sp>
        <p:nvSpPr>
          <p:cNvPr id="53254" name="Espace réservé du numéro de diapositive 1">
            <a:extLst>
              <a:ext uri="{FF2B5EF4-FFF2-40B4-BE49-F238E27FC236}">
                <a16:creationId xmlns:a16="http://schemas.microsoft.com/office/drawing/2014/main" id="{F5CCD36E-5CEE-472C-BCA4-09FFCDB49B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052D4E-DF54-4833-9B0B-265840C904EB}" type="slidenum">
              <a:rPr lang="fr-FR" altLang="fr-FR"/>
              <a:pPr/>
              <a:t>14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5569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Espace réservé du pied de page 4">
            <a:extLst>
              <a:ext uri="{FF2B5EF4-FFF2-40B4-BE49-F238E27FC236}">
                <a16:creationId xmlns:a16="http://schemas.microsoft.com/office/drawing/2014/main" id="{57B966FF-0E61-4EFD-8ED5-12647EB8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C</a:t>
            </a: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C0C20265-0053-4734-9FB7-A3A245422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 dirty="0"/>
              <a:t>Appréciation </a:t>
            </a:r>
            <a:br>
              <a:rPr lang="fr-CA" altLang="fr-FR" dirty="0"/>
            </a:br>
            <a:r>
              <a:rPr lang="fr-CA" altLang="fr-FR" dirty="0"/>
              <a:t>du devoir général de prudence</a:t>
            </a:r>
            <a:endParaRPr lang="fr-CA" altLang="fr-FR" sz="3600" dirty="0">
              <a:solidFill>
                <a:srgbClr val="000000"/>
              </a:solidFill>
              <a:latin typeface="Times New Roman Régulier" charset="0"/>
            </a:endParaRP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CF55F5A3-CA3E-4E16-A61F-958C8A52A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53350" cy="4484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CA" dirty="0"/>
              <a:t>Apport de la loi dans l’appréciation de la norme de conduite</a:t>
            </a:r>
            <a:r>
              <a:rPr lang="fr-CA" altLang="fr-FR" dirty="0"/>
              <a:t> – respect de la loi</a:t>
            </a:r>
          </a:p>
          <a:p>
            <a:pPr lvl="1" eaLnBrk="1" hangingPunct="1">
              <a:lnSpc>
                <a:spcPct val="80000"/>
              </a:lnSpc>
            </a:pPr>
            <a:r>
              <a:rPr lang="fr-CA" altLang="fr-FR" dirty="0"/>
              <a:t>Principe: Le respect d’une disposition qui énonce une norme de conduite n’est pas en soi exonératoire</a:t>
            </a:r>
            <a:r>
              <a:rPr lang="fr-CA" altLang="fr-FR" dirty="0">
                <a:sym typeface="Wingdings" panose="05000000000000000000" pitchFamily="2" charset="2"/>
              </a:rPr>
              <a:t>	</a:t>
            </a:r>
          </a:p>
          <a:p>
            <a:pPr lvl="1" eaLnBrk="1" hangingPunct="1">
              <a:lnSpc>
                <a:spcPct val="80000"/>
              </a:lnSpc>
            </a:pPr>
            <a:r>
              <a:rPr lang="fr-CA" altLang="fr-FR" dirty="0">
                <a:sym typeface="Wingdings" panose="05000000000000000000" pitchFamily="2" charset="2"/>
              </a:rPr>
              <a:t>Exception: Lorsque le comportement est imposé par une disposition sans possibilité d’y déroger et le respect de cette norme entraîne le préjudice, il s’agit d’un moyen de défense fondé sur le « fait du Prince »</a:t>
            </a:r>
          </a:p>
        </p:txBody>
      </p:sp>
      <p:sp>
        <p:nvSpPr>
          <p:cNvPr id="55302" name="Espace réservé du numéro de diapositive 1">
            <a:extLst>
              <a:ext uri="{FF2B5EF4-FFF2-40B4-BE49-F238E27FC236}">
                <a16:creationId xmlns:a16="http://schemas.microsoft.com/office/drawing/2014/main" id="{C63D1656-3E85-47E6-9B6D-3CE33F0A8C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F65129-8AF8-4BE4-9AEE-0BB1960F0797}" type="slidenum">
              <a:rPr lang="fr-FR" altLang="fr-FR"/>
              <a:pPr/>
              <a:t>15</a:t>
            </a:fld>
            <a:endParaRPr lang="fr-FR" alt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Espace réservé du pied de page 4">
            <a:extLst>
              <a:ext uri="{FF2B5EF4-FFF2-40B4-BE49-F238E27FC236}">
                <a16:creationId xmlns:a16="http://schemas.microsoft.com/office/drawing/2014/main" id="{D63AB245-7879-4F9A-9CC6-EE97D951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C</a:t>
            </a: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D6502585-EF72-4121-A58F-42D534DE1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CA" altLang="fr-FR" dirty="0"/>
              <a:t>Liens entre le devoir général de prudence du tiers ou envers le tiers en matière contractuelle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4E8F8183-500E-40E1-9F4A-D1FAD3B0F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53350" cy="4484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CA" altLang="fr-FR" dirty="0"/>
              <a:t>Le manquement de l’une des parties à ses obligations contractuelles peut constituer un manquement au devoir de prudence de 1457 CCQ envers un tiers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fr-CA" altLang="fr-FR" dirty="0"/>
              <a:t>	NB Exceptionnellement, la responsabilité du contractant envers le tiers peut être contractuelle dans certaines circonstances (</a:t>
            </a:r>
            <a:r>
              <a:rPr lang="fr-CA" altLang="fr-FR" dirty="0">
                <a:sym typeface="Webdings" panose="05030102010509060703" pitchFamily="18" charset="2"/>
              </a:rPr>
              <a:t></a:t>
            </a:r>
            <a:r>
              <a:rPr lang="fr-CA" altLang="fr-FR" dirty="0"/>
              <a:t>cours 7)</a:t>
            </a:r>
          </a:p>
        </p:txBody>
      </p:sp>
      <p:sp>
        <p:nvSpPr>
          <p:cNvPr id="57350" name="Espace réservé du numéro de diapositive 1">
            <a:extLst>
              <a:ext uri="{FF2B5EF4-FFF2-40B4-BE49-F238E27FC236}">
                <a16:creationId xmlns:a16="http://schemas.microsoft.com/office/drawing/2014/main" id="{5C569B57-2B51-43FA-B358-83BD52FD0A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DC5691-D59A-407F-9075-F3A201BDCC51}" type="slidenum">
              <a:rPr lang="fr-FR" altLang="fr-FR"/>
              <a:pPr/>
              <a:t>16</a:t>
            </a:fld>
            <a:endParaRPr lang="fr-FR" alt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Espace réservé du pied de page 4">
            <a:extLst>
              <a:ext uri="{FF2B5EF4-FFF2-40B4-BE49-F238E27FC236}">
                <a16:creationId xmlns:a16="http://schemas.microsoft.com/office/drawing/2014/main" id="{046AB722-7622-4F92-94D0-BF7E5026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C</a:t>
            </a: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A1AA6450-EB36-4975-8A36-288D579F4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CA" altLang="fr-FR" dirty="0"/>
              <a:t>Liens entre le devoir général de prudence du tiers ou envers le tiers en matière contractuelle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D89D47DC-2611-4603-BC43-6C3B603E9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53350" cy="4484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CA" altLang="fr-FR" dirty="0"/>
              <a:t>Le fait pour un tiers d’interférer dans les rapports entre des cocontractants pour inciter l’un d’eux à contrevenir à ses obligations contractuelles peut constituer un manquement au devoir de prudence de 1457 CCQ envers le contractant victime de l’inexécution</a:t>
            </a:r>
          </a:p>
          <a:p>
            <a:pPr marL="360363" lvl="1" indent="0" eaLnBrk="1" hangingPunct="1">
              <a:lnSpc>
                <a:spcPct val="80000"/>
              </a:lnSpc>
              <a:buNone/>
            </a:pPr>
            <a:r>
              <a:rPr lang="fr-CA" altLang="fr-FR" dirty="0">
                <a:sym typeface="Wingdings" panose="05000000000000000000" pitchFamily="2" charset="2"/>
              </a:rPr>
              <a:t>NB Il y a alors responsabilité de deux auteurs du préjudice – le cocontractant (responsabilité contractuelle) et le tiers qui l’a incité à contrevenir à ses obligations contractuelles (responsabilité extracontractuelle)</a:t>
            </a:r>
          </a:p>
        </p:txBody>
      </p:sp>
      <p:sp>
        <p:nvSpPr>
          <p:cNvPr id="59398" name="Espace réservé du numéro de diapositive 1">
            <a:extLst>
              <a:ext uri="{FF2B5EF4-FFF2-40B4-BE49-F238E27FC236}">
                <a16:creationId xmlns:a16="http://schemas.microsoft.com/office/drawing/2014/main" id="{ECD074F0-4848-4013-943D-8026724BE8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7EFDFF-80E4-4717-B0D8-A04ABA84C6B1}" type="slidenum">
              <a:rPr lang="fr-FR" altLang="fr-FR"/>
              <a:pPr/>
              <a:t>17</a:t>
            </a:fld>
            <a:endParaRPr lang="fr-FR" alt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Espace réservé du pied de page 4">
            <a:extLst>
              <a:ext uri="{FF2B5EF4-FFF2-40B4-BE49-F238E27FC236}">
                <a16:creationId xmlns:a16="http://schemas.microsoft.com/office/drawing/2014/main" id="{26DFB62F-67A1-4A0E-954C-E5AFC20D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C</a:t>
            </a: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E28C54A2-FFB9-4640-9EA8-980110320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 dirty="0"/>
              <a:t>Introduction </a:t>
            </a:r>
            <a:br>
              <a:rPr lang="fr-CA" altLang="fr-FR" dirty="0"/>
            </a:br>
            <a:r>
              <a:rPr lang="fr-CA" altLang="fr-FR" dirty="0"/>
              <a:t>au manquement au devoir de prudence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37511947-64A7-4B13-B2CF-E006E6131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53350" cy="44132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fr-CA" altLang="fr-FR" dirty="0"/>
              <a:t>Le manquement au devoir de prudence constitue la seconde composante de la faute extracontractuelle (avec la faculté de discernement </a:t>
            </a:r>
            <a:r>
              <a:rPr lang="fr-CA" altLang="fr-FR" dirty="0">
                <a:sym typeface="Webdings" panose="05030102010509060703" pitchFamily="18" charset="2"/>
              </a:rPr>
              <a:t>module B)</a:t>
            </a:r>
          </a:p>
          <a:p>
            <a:pPr eaLnBrk="1" hangingPunct="1"/>
            <a:r>
              <a:rPr lang="fr-CA" altLang="fr-FR" dirty="0"/>
              <a:t>Définition du devoir général de prudence </a:t>
            </a:r>
          </a:p>
          <a:p>
            <a:pPr lvl="1" eaLnBrk="1" hangingPunct="1"/>
            <a:r>
              <a:rPr lang="fr-CA" altLang="fr-FR" dirty="0"/>
              <a:t>Devoir de toute personne de « respecter les règles de conduite qui, suivant les circonstances, les usages ou la loi, s'imposent à elle, de manière à ne pas causer de préjudice à autrui » (1457 al. 1 CCQ)</a:t>
            </a:r>
          </a:p>
          <a:p>
            <a:pPr eaLnBrk="1" hangingPunct="1"/>
            <a:endParaRPr lang="fr-CA" altLang="fr-FR" dirty="0">
              <a:sym typeface="Webdings" panose="05030102010509060703" pitchFamily="18" charset="2"/>
            </a:endParaRPr>
          </a:p>
        </p:txBody>
      </p:sp>
      <p:sp>
        <p:nvSpPr>
          <p:cNvPr id="36870" name="Espace réservé du numéro de diapositive 1">
            <a:extLst>
              <a:ext uri="{FF2B5EF4-FFF2-40B4-BE49-F238E27FC236}">
                <a16:creationId xmlns:a16="http://schemas.microsoft.com/office/drawing/2014/main" id="{0825B158-3F1A-4784-94A8-6D3EF84431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CE778-1F73-4201-B651-8FFF704D9D5E}" type="slidenum">
              <a:rPr lang="fr-FR" altLang="fr-FR"/>
              <a:pPr/>
              <a:t>2</a:t>
            </a:fld>
            <a:endParaRPr lang="fr-FR" alt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Espace réservé du pied de page 4">
            <a:extLst>
              <a:ext uri="{FF2B5EF4-FFF2-40B4-BE49-F238E27FC236}">
                <a16:creationId xmlns:a16="http://schemas.microsoft.com/office/drawing/2014/main" id="{26DFB62F-67A1-4A0E-954C-E5AFC20D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C</a:t>
            </a: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E28C54A2-FFB9-4640-9EA8-980110320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 dirty="0"/>
              <a:t>Intensité de l’obligation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37511947-64A7-4B13-B2CF-E006E6131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53350" cy="4413250"/>
          </a:xfrm>
        </p:spPr>
        <p:txBody>
          <a:bodyPr/>
          <a:lstStyle/>
          <a:p>
            <a:pPr eaLnBrk="1" hangingPunct="1"/>
            <a:r>
              <a:rPr lang="fr-CA" altLang="fr-FR" dirty="0"/>
              <a:t>En principe, l'obligation de respecter ce devoir de prudence = obligation de moyens / responsabilité subjective</a:t>
            </a:r>
          </a:p>
          <a:p>
            <a:pPr marL="400050" lvl="1" indent="0" eaLnBrk="1" hangingPunct="1">
              <a:buNone/>
            </a:pPr>
            <a:r>
              <a:rPr lang="fr-CA" altLang="fr-FR" dirty="0">
                <a:sym typeface="Wingdings" panose="05000000000000000000" pitchFamily="2" charset="2"/>
              </a:rPr>
              <a:t> </a:t>
            </a:r>
            <a:r>
              <a:rPr lang="fr-CA" i="1" dirty="0" err="1"/>
              <a:t>Kosoian</a:t>
            </a:r>
            <a:r>
              <a:rPr lang="fr-CA" i="1" dirty="0"/>
              <a:t> </a:t>
            </a:r>
            <a:r>
              <a:rPr lang="fr-CA" dirty="0"/>
              <a:t>c. </a:t>
            </a:r>
            <a:r>
              <a:rPr lang="fr-CA" i="1" dirty="0"/>
              <a:t>Société de transport de Montréal</a:t>
            </a:r>
            <a:endParaRPr lang="fr-CA" altLang="fr-FR" dirty="0"/>
          </a:p>
        </p:txBody>
      </p:sp>
      <p:sp>
        <p:nvSpPr>
          <p:cNvPr id="36870" name="Espace réservé du numéro de diapositive 1">
            <a:extLst>
              <a:ext uri="{FF2B5EF4-FFF2-40B4-BE49-F238E27FC236}">
                <a16:creationId xmlns:a16="http://schemas.microsoft.com/office/drawing/2014/main" id="{0825B158-3F1A-4784-94A8-6D3EF84431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CE778-1F73-4201-B651-8FFF704D9D5E}" type="slidenum">
              <a:rPr lang="fr-FR" altLang="fr-FR"/>
              <a:pPr/>
              <a:t>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732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Espace réservé du pied de page 4">
            <a:extLst>
              <a:ext uri="{FF2B5EF4-FFF2-40B4-BE49-F238E27FC236}">
                <a16:creationId xmlns:a16="http://schemas.microsoft.com/office/drawing/2014/main" id="{762B41FA-941A-4678-AB5D-A08D51A4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C</a:t>
            </a: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99CEFA8E-5421-4D55-9298-22998BBD4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 dirty="0"/>
              <a:t>Appréciation </a:t>
            </a:r>
            <a:br>
              <a:rPr lang="fr-CA" altLang="fr-FR" dirty="0"/>
            </a:br>
            <a:r>
              <a:rPr lang="fr-CA" altLang="fr-FR" dirty="0"/>
              <a:t>du devoir général de prudence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6550DC6D-3354-4451-97F0-3958454F0F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48471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fr-CA" altLang="fr-FR" dirty="0"/>
              <a:t>Il faut comparer le comportement de la personne visée en fonction de la norme d’un comportement normalement prudent et diligent</a:t>
            </a:r>
          </a:p>
          <a:p>
            <a:pPr eaLnBrk="1" hangingPunct="1"/>
            <a:r>
              <a:rPr lang="fr-CA" altLang="fr-FR" dirty="0"/>
              <a:t>Terminologie variable: « personne prudente et diligente » / « personne prudente et raisonnable » / « bon père de famille » (ancienne terminologie)</a:t>
            </a:r>
          </a:p>
          <a:p>
            <a:pPr eaLnBrk="1" hangingPunct="1"/>
            <a:r>
              <a:rPr lang="fr-CA" altLang="fr-FR" dirty="0"/>
              <a:t>La difficulté principale réside dans l'identification de ce qui constitue le comportement de référence pour déterminer du caractère fautif (ou non) de la personne visée</a:t>
            </a:r>
          </a:p>
          <a:p>
            <a:pPr eaLnBrk="1" hangingPunct="1"/>
            <a:endParaRPr lang="fr-CA" altLang="fr-FR" dirty="0"/>
          </a:p>
          <a:p>
            <a:pPr eaLnBrk="1" hangingPunct="1"/>
            <a:endParaRPr lang="fr-CA" altLang="fr-FR" dirty="0"/>
          </a:p>
        </p:txBody>
      </p:sp>
      <p:sp>
        <p:nvSpPr>
          <p:cNvPr id="43014" name="Espace réservé du numéro de diapositive 1">
            <a:extLst>
              <a:ext uri="{FF2B5EF4-FFF2-40B4-BE49-F238E27FC236}">
                <a16:creationId xmlns:a16="http://schemas.microsoft.com/office/drawing/2014/main" id="{DE763FD4-85EB-4FD0-B201-0652475CC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7AC1BD-82E3-40E3-8774-B858335D5389}" type="slidenum">
              <a:rPr lang="fr-FR" altLang="fr-FR"/>
              <a:pPr/>
              <a:t>4</a:t>
            </a:fld>
            <a:endParaRPr lang="fr-FR" alt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Espace réservé du pied de page 4">
            <a:extLst>
              <a:ext uri="{FF2B5EF4-FFF2-40B4-BE49-F238E27FC236}">
                <a16:creationId xmlns:a16="http://schemas.microsoft.com/office/drawing/2014/main" id="{E75D8644-3D0C-441C-BA27-2CAF6C32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C</a:t>
            </a: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9CF4C107-2CAB-4BE8-BF28-642E0CD26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 dirty="0"/>
              <a:t>Appréciation </a:t>
            </a:r>
            <a:br>
              <a:rPr lang="fr-CA" altLang="fr-FR" dirty="0"/>
            </a:br>
            <a:r>
              <a:rPr lang="fr-CA" altLang="fr-FR" dirty="0"/>
              <a:t>du devoir général de prudence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3D65A02D-900E-4FA1-B933-172980187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800944"/>
            <a:ext cx="7620000" cy="465239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fr-CA" sz="3000" dirty="0"/>
              <a:t>Appréciation </a:t>
            </a:r>
            <a:r>
              <a:rPr lang="fr-CA" sz="3000" i="1" dirty="0"/>
              <a:t>in abstracto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fr-CA" sz="3000" dirty="0"/>
              <a:t>En principe, l’appréciation du comportement du défendeur se fait </a:t>
            </a:r>
            <a:r>
              <a:rPr lang="fr-CA" sz="3000" i="1" dirty="0"/>
              <a:t>in abstracto</a:t>
            </a:r>
            <a:r>
              <a:rPr lang="fr-CA" sz="3000" dirty="0"/>
              <a:t>, c’est-à-dire par référence à un modèle abstrait – une personne normalement prudente et avisée placée dans les mêmes circonstances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fr-CA" sz="3000" dirty="0"/>
              <a:t>Il peut néanmoins arriver que l’on tienne compte de la situation propre au défendeur pour ajuster les standards applicables; par ex. activité professionnelle comparable; enfant d’âge comparable</a:t>
            </a:r>
          </a:p>
          <a:p>
            <a:pPr marL="722313" lvl="1" indent="0" eaLnBrk="1" hangingPunct="1">
              <a:lnSpc>
                <a:spcPct val="90000"/>
              </a:lnSpc>
              <a:buNone/>
              <a:defRPr/>
            </a:pPr>
            <a:r>
              <a:rPr lang="fr-CA" altLang="fr-FR" sz="3000" dirty="0">
                <a:sym typeface="Wingdings" panose="05000000000000000000" pitchFamily="2" charset="2"/>
              </a:rPr>
              <a:t> </a:t>
            </a:r>
            <a:r>
              <a:rPr lang="fr-CA" sz="3000" i="1" dirty="0" err="1"/>
              <a:t>Kosoian</a:t>
            </a:r>
            <a:r>
              <a:rPr lang="fr-CA" sz="3000" i="1" dirty="0"/>
              <a:t> </a:t>
            </a:r>
            <a:r>
              <a:rPr lang="fr-CA" sz="3000" dirty="0"/>
              <a:t>c. </a:t>
            </a:r>
            <a:r>
              <a:rPr lang="fr-CA" sz="3000" i="1" dirty="0"/>
              <a:t>Société de transport de Montréal</a:t>
            </a:r>
            <a:endParaRPr lang="fr-CA" dirty="0"/>
          </a:p>
        </p:txBody>
      </p:sp>
      <p:sp>
        <p:nvSpPr>
          <p:cNvPr id="45062" name="Espace réservé du numéro de diapositive 1">
            <a:extLst>
              <a:ext uri="{FF2B5EF4-FFF2-40B4-BE49-F238E27FC236}">
                <a16:creationId xmlns:a16="http://schemas.microsoft.com/office/drawing/2014/main" id="{36D402CC-D476-4AFA-97DD-9DEE617272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831AC7-54BA-494D-864E-3C215762B2B3}" type="slidenum">
              <a:rPr lang="fr-FR" altLang="fr-FR"/>
              <a:pPr/>
              <a:t>5</a:t>
            </a:fld>
            <a:endParaRPr lang="fr-FR" alt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Espace réservé du pied de page 4">
            <a:extLst>
              <a:ext uri="{FF2B5EF4-FFF2-40B4-BE49-F238E27FC236}">
                <a16:creationId xmlns:a16="http://schemas.microsoft.com/office/drawing/2014/main" id="{9514BA33-36C1-4A01-98FA-1E532805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C</a:t>
            </a: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9E6DC2F5-A421-453D-B1D1-A49E08797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 dirty="0"/>
              <a:t>Appréciation </a:t>
            </a:r>
            <a:br>
              <a:rPr lang="fr-CA" altLang="fr-FR" dirty="0"/>
            </a:br>
            <a:r>
              <a:rPr lang="fr-CA" altLang="fr-FR" dirty="0"/>
              <a:t>du devoir général de prudence</a:t>
            </a:r>
            <a:endParaRPr lang="fr-CA" altLang="fr-FR" b="0" dirty="0"/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BA6C8E96-F149-47FC-8705-7A61794F9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556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CA" altLang="fr-FR" dirty="0"/>
              <a:t>Importance de reconnaître que la personne prudente et diligente n'est pas infaillible</a:t>
            </a:r>
          </a:p>
          <a:p>
            <a:pPr marL="322263" indent="0" eaLnBrk="1" hangingPunct="1">
              <a:lnSpc>
                <a:spcPct val="90000"/>
              </a:lnSpc>
              <a:buNone/>
            </a:pPr>
            <a:r>
              <a:rPr lang="fr-CA" altLang="fr-FR" dirty="0">
                <a:sym typeface="Wingdings" panose="05000000000000000000" pitchFamily="2" charset="2"/>
              </a:rPr>
              <a:t> </a:t>
            </a:r>
            <a:r>
              <a:rPr lang="fr-CA" i="1" dirty="0" err="1"/>
              <a:t>Kosoian</a:t>
            </a:r>
            <a:r>
              <a:rPr lang="fr-CA" i="1" dirty="0"/>
              <a:t> </a:t>
            </a:r>
            <a:r>
              <a:rPr lang="fr-CA" dirty="0"/>
              <a:t>c. </a:t>
            </a:r>
            <a:r>
              <a:rPr lang="fr-CA" i="1" dirty="0"/>
              <a:t>Société de transport de Montréal</a:t>
            </a:r>
            <a:endParaRPr lang="fr-CA" altLang="fr-FR" dirty="0"/>
          </a:p>
          <a:p>
            <a:pPr eaLnBrk="1" hangingPunct="1">
              <a:lnSpc>
                <a:spcPct val="90000"/>
              </a:lnSpc>
            </a:pPr>
            <a:r>
              <a:rPr lang="fr-CA" altLang="fr-FR" dirty="0"/>
              <a:t>Développement du critère de prévisibilité pour juger du comportement d'une personne</a:t>
            </a:r>
          </a:p>
          <a:p>
            <a:pPr lvl="1" eaLnBrk="1" hangingPunct="1">
              <a:lnSpc>
                <a:spcPct val="90000"/>
              </a:lnSpc>
            </a:pPr>
            <a:r>
              <a:rPr lang="fr-CA" altLang="fr-FR" dirty="0"/>
              <a:t>Prévisibilité </a:t>
            </a:r>
            <a:r>
              <a:rPr lang="fr-CA" altLang="fr-FR" dirty="0">
                <a:sym typeface="Symbol" panose="05050102010706020507" pitchFamily="18" charset="2"/>
              </a:rPr>
              <a:t> </a:t>
            </a:r>
            <a:r>
              <a:rPr lang="fr-CA" altLang="fr-FR" dirty="0"/>
              <a:t>prévoir tout ce qui est possible; = prévoir ce qui est probable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&amp;"/>
            </a:pPr>
            <a:r>
              <a:rPr lang="fr-CA" altLang="fr-FR" i="1" dirty="0"/>
              <a:t> Ouellet</a:t>
            </a:r>
            <a:r>
              <a:rPr lang="fr-CA" altLang="fr-FR" dirty="0"/>
              <a:t> c. </a:t>
            </a:r>
            <a:r>
              <a:rPr lang="fr-CA" altLang="fr-FR" i="1" dirty="0"/>
              <a:t>Cloutier</a:t>
            </a:r>
          </a:p>
        </p:txBody>
      </p:sp>
      <p:sp>
        <p:nvSpPr>
          <p:cNvPr id="47110" name="Espace réservé du numéro de diapositive 1">
            <a:extLst>
              <a:ext uri="{FF2B5EF4-FFF2-40B4-BE49-F238E27FC236}">
                <a16:creationId xmlns:a16="http://schemas.microsoft.com/office/drawing/2014/main" id="{140A5D8A-9CF6-4F03-99FA-F11E2BF036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0E39E0-0E63-411D-9EBF-42ABCE402D32}" type="slidenum">
              <a:rPr lang="fr-FR" altLang="fr-FR"/>
              <a:pPr/>
              <a:t>6</a:t>
            </a:fld>
            <a:endParaRPr lang="fr-FR" alt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Espace réservé du pied de page 4">
            <a:extLst>
              <a:ext uri="{FF2B5EF4-FFF2-40B4-BE49-F238E27FC236}">
                <a16:creationId xmlns:a16="http://schemas.microsoft.com/office/drawing/2014/main" id="{4C9FB04B-7897-45E5-BDE4-097A2F62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C</a:t>
            </a: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D789F38A-351F-42CF-8034-C8D93B7B4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 dirty="0"/>
              <a:t>Appréciation </a:t>
            </a:r>
            <a:br>
              <a:rPr lang="fr-CA" altLang="fr-FR" dirty="0"/>
            </a:br>
            <a:r>
              <a:rPr lang="fr-CA" altLang="fr-FR" dirty="0"/>
              <a:t>du devoir général de prudence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0FC2C48D-2EC0-4C62-BBA7-7AFA56BFF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CA" altLang="fr-FR" dirty="0"/>
              <a:t>Sources</a:t>
            </a:r>
          </a:p>
          <a:p>
            <a:pPr marL="400050" lvl="1" indent="0" eaLnBrk="1" hangingPunct="1">
              <a:buNone/>
            </a:pPr>
            <a:r>
              <a:rPr lang="fr-CA" altLang="fr-FR" dirty="0"/>
              <a:t>Le devoir de se comporter en personne prudente et diligente (ou « devoir général de prudence ») résulte</a:t>
            </a:r>
          </a:p>
          <a:p>
            <a:pPr lvl="1" eaLnBrk="1" hangingPunct="1"/>
            <a:r>
              <a:rPr lang="fr-CA" altLang="fr-FR" dirty="0"/>
              <a:t>des circonstances ou des usages</a:t>
            </a:r>
          </a:p>
          <a:p>
            <a:pPr lvl="1" eaLnBrk="1" hangingPunct="1">
              <a:buNone/>
            </a:pPr>
            <a:r>
              <a:rPr lang="fr-CA" altLang="fr-FR" dirty="0"/>
              <a:t>OU</a:t>
            </a:r>
          </a:p>
          <a:p>
            <a:pPr lvl="1" eaLnBrk="1" hangingPunct="1"/>
            <a:r>
              <a:rPr lang="fr-CA" altLang="fr-FR" dirty="0"/>
              <a:t>de la loi (CCQ, lois particulières ou réglementation)</a:t>
            </a:r>
          </a:p>
          <a:p>
            <a:pPr lvl="2" eaLnBrk="1" hangingPunct="1">
              <a:buFontTx/>
              <a:buNone/>
            </a:pPr>
            <a:endParaRPr lang="fr-CA" altLang="fr-FR" dirty="0"/>
          </a:p>
        </p:txBody>
      </p:sp>
      <p:sp>
        <p:nvSpPr>
          <p:cNvPr id="40966" name="Espace réservé du numéro de diapositive 1">
            <a:extLst>
              <a:ext uri="{FF2B5EF4-FFF2-40B4-BE49-F238E27FC236}">
                <a16:creationId xmlns:a16="http://schemas.microsoft.com/office/drawing/2014/main" id="{406ADE5A-C677-4385-B629-4DEDBFF34C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C4FCB6-0A5D-407C-A1F1-37C6FEE01096}" type="slidenum">
              <a:rPr lang="fr-FR" altLang="fr-FR"/>
              <a:pPr/>
              <a:t>7</a:t>
            </a:fld>
            <a:endParaRPr lang="fr-FR" alt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Espace réservé du pied de page 4">
            <a:extLst>
              <a:ext uri="{FF2B5EF4-FFF2-40B4-BE49-F238E27FC236}">
                <a16:creationId xmlns:a16="http://schemas.microsoft.com/office/drawing/2014/main" id="{9514BA33-36C1-4A01-98FA-1E532805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C</a:t>
            </a: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9E6DC2F5-A421-453D-B1D1-A49E08797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 dirty="0"/>
              <a:t>Appréciation </a:t>
            </a:r>
            <a:br>
              <a:rPr lang="fr-CA" altLang="fr-FR" dirty="0"/>
            </a:br>
            <a:r>
              <a:rPr lang="fr-CA" altLang="fr-FR" dirty="0"/>
              <a:t>du devoir général de prudence</a:t>
            </a:r>
            <a:endParaRPr lang="fr-CA" altLang="fr-FR" b="0" dirty="0"/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BA6C8E96-F149-47FC-8705-7A61794F9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799" y="1772816"/>
            <a:ext cx="7720013" cy="458038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fr-CA" altLang="fr-FR" dirty="0"/>
              <a:t>Apport des circonstances dans l’appréciation de la norme de conduite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fr-CA" altLang="fr-FR" dirty="0"/>
              <a:t>Par ex. attentes moins élevées en situation d’urgence, connaissance préalable du risque qui incite à une prudence accrue, etc.</a:t>
            </a:r>
          </a:p>
          <a:p>
            <a:pPr eaLnBrk="1" hangingPunct="1">
              <a:lnSpc>
                <a:spcPct val="90000"/>
              </a:lnSpc>
            </a:pPr>
            <a:r>
              <a:rPr lang="fr-CA" altLang="fr-FR" dirty="0"/>
              <a:t>Apport des usages dans l’appréciation de la norme de conduite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fr-CA" altLang="fr-FR" dirty="0"/>
              <a:t>Par ex. usages établis dans la profession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fr-CA" altLang="fr-FR" dirty="0"/>
              <a:t>IMPORTANT: Une pratique courante n’est pas nécessairement un usage permettant d’attester du respect de la norme de prudence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fr-CA" altLang="fr-FR" dirty="0"/>
          </a:p>
        </p:txBody>
      </p:sp>
      <p:sp>
        <p:nvSpPr>
          <p:cNvPr id="47110" name="Espace réservé du numéro de diapositive 1">
            <a:extLst>
              <a:ext uri="{FF2B5EF4-FFF2-40B4-BE49-F238E27FC236}">
                <a16:creationId xmlns:a16="http://schemas.microsoft.com/office/drawing/2014/main" id="{140A5D8A-9CF6-4F03-99FA-F11E2BF036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0E39E0-0E63-411D-9EBF-42ABCE402D32}" type="slidenum">
              <a:rPr lang="fr-FR" altLang="fr-FR"/>
              <a:pPr/>
              <a:t>8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25800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Espace réservé du pied de page 4">
            <a:extLst>
              <a:ext uri="{FF2B5EF4-FFF2-40B4-BE49-F238E27FC236}">
                <a16:creationId xmlns:a16="http://schemas.microsoft.com/office/drawing/2014/main" id="{866D7683-D8B4-485C-9FC7-4F619D76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C</a:t>
            </a: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BE0E67EC-28AC-4539-BD15-4844D4512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 dirty="0"/>
              <a:t>Appréciation </a:t>
            </a:r>
            <a:br>
              <a:rPr lang="fr-CA" altLang="fr-FR" dirty="0"/>
            </a:br>
            <a:r>
              <a:rPr lang="fr-CA" altLang="fr-FR" dirty="0"/>
              <a:t>du devoir général de prudence</a:t>
            </a:r>
            <a:endParaRPr lang="fr-CA" altLang="fr-FR" sz="3600" dirty="0">
              <a:solidFill>
                <a:srgbClr val="000000"/>
              </a:solidFill>
              <a:latin typeface="Times New Roman Régulier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514060C-1845-4AB2-810C-D1382960F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00808"/>
            <a:ext cx="7753350" cy="481171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fr-CA" sz="3600" dirty="0"/>
              <a:t>Apport de la loi dans l’appréciation de la norme de conduite – contravention à la loi</a:t>
            </a:r>
          </a:p>
          <a:p>
            <a:pPr lvl="1" eaLnBrk="1" hangingPunct="1">
              <a:defRPr/>
            </a:pPr>
            <a:r>
              <a:rPr lang="fr-CA" sz="3600" dirty="0"/>
              <a:t>RAPPEL: Une faute ne requiert pas nécessairement la transgression d’une disposition spécifique</a:t>
            </a:r>
          </a:p>
          <a:p>
            <a:pPr lvl="1" eaLnBrk="1" hangingPunct="1">
              <a:defRPr/>
            </a:pPr>
            <a:r>
              <a:rPr lang="fr-CA" sz="3600" dirty="0"/>
              <a:t>Certaines dispositions énoncent une norme de conduite dans l’optique d’une sanction civile</a:t>
            </a:r>
          </a:p>
          <a:p>
            <a:pPr lvl="2" eaLnBrk="1" hangingPunct="1">
              <a:defRPr/>
            </a:pPr>
            <a:r>
              <a:rPr lang="fr-CA" sz="3000" dirty="0"/>
              <a:t>Par ex. dispositions consacrées aux droits et libertés garantis et aux conséquences civiles de leur violation; par ex. 1 à 10.1 et 49 CDLP</a:t>
            </a:r>
          </a:p>
          <a:p>
            <a:pPr lvl="2" eaLnBrk="1" hangingPunct="1">
              <a:defRPr/>
            </a:pPr>
            <a:r>
              <a:rPr lang="fr-CA" sz="3000" dirty="0"/>
              <a:t>L’existence d’une faute se déduit alors plus facilement du manquement à une telle disposition (comparer avec la faute dite « statutaire » </a:t>
            </a:r>
            <a:r>
              <a:rPr lang="fr-CA" sz="3000" dirty="0">
                <a:sym typeface="Webdings"/>
              </a:rPr>
              <a:t></a:t>
            </a:r>
            <a:r>
              <a:rPr lang="fr-CA" sz="3000" i="1" dirty="0">
                <a:sym typeface="Webdings"/>
              </a:rPr>
              <a:t>infra</a:t>
            </a:r>
            <a:r>
              <a:rPr lang="fr-CA" sz="3000" dirty="0">
                <a:sym typeface="Webdings"/>
              </a:rPr>
              <a:t>)</a:t>
            </a:r>
            <a:endParaRPr lang="fr-CA" sz="3000" dirty="0"/>
          </a:p>
        </p:txBody>
      </p:sp>
      <p:sp>
        <p:nvSpPr>
          <p:cNvPr id="49158" name="Espace réservé du numéro de diapositive 1">
            <a:extLst>
              <a:ext uri="{FF2B5EF4-FFF2-40B4-BE49-F238E27FC236}">
                <a16:creationId xmlns:a16="http://schemas.microsoft.com/office/drawing/2014/main" id="{1D1669E6-E473-49C6-AF1E-7F93DA05B2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5AB63B-A279-43CD-9DB3-F9727E114A01}" type="slidenum">
              <a:rPr lang="fr-FR" altLang="fr-FR"/>
              <a:pPr/>
              <a:t>9</a:t>
            </a:fld>
            <a:endParaRPr lang="fr-FR" alt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hier à spirale">
  <a:themeElements>
    <a:clrScheme name="Cahier à spirale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Cahier à spira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hier à spirale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hier à spirale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hier à spiral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Designs\Cahier à spirale.pot</Template>
  <TotalTime>2050</TotalTime>
  <Words>1532</Words>
  <Application>Microsoft Office PowerPoint</Application>
  <PresentationFormat>Affichage à l'écran (4:3)</PresentationFormat>
  <Paragraphs>145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Symbol</vt:lpstr>
      <vt:lpstr>Times New Roman</vt:lpstr>
      <vt:lpstr>Times New Roman Régulier</vt:lpstr>
      <vt:lpstr>Webdings</vt:lpstr>
      <vt:lpstr>Wingdings</vt:lpstr>
      <vt:lpstr>Cahier à spirale</vt:lpstr>
      <vt:lpstr>Partie I Fait générateur de responsabilité   Responsabilité extracontractuelle Fait personnel Faute – 2° Manquement  au devoir de prudence</vt:lpstr>
      <vt:lpstr>Introduction  au manquement au devoir de prudence</vt:lpstr>
      <vt:lpstr>Intensité de l’obligation</vt:lpstr>
      <vt:lpstr>Appréciation  du devoir général de prudence</vt:lpstr>
      <vt:lpstr>Appréciation  du devoir général de prudence</vt:lpstr>
      <vt:lpstr>Appréciation  du devoir général de prudence</vt:lpstr>
      <vt:lpstr>Appréciation  du devoir général de prudence</vt:lpstr>
      <vt:lpstr>Appréciation  du devoir général de prudence</vt:lpstr>
      <vt:lpstr>Appréciation  du devoir général de prudence</vt:lpstr>
      <vt:lpstr>Appréciation  du devoir général de prudence</vt:lpstr>
      <vt:lpstr>Appréciation  du devoir général de prudence</vt:lpstr>
      <vt:lpstr>Appréciation  du devoir général de prudence</vt:lpstr>
      <vt:lpstr>Appréciation  du devoir général de prudence</vt:lpstr>
      <vt:lpstr>Appréciation  du devoir général de prudence</vt:lpstr>
      <vt:lpstr>Appréciation  du devoir général de prudence</vt:lpstr>
      <vt:lpstr>Liens entre le devoir général de prudence du tiers ou envers le tiers en matière contractuelle</vt:lpstr>
      <vt:lpstr>Liens entre le devoir général de prudence du tiers ou envers le tiers en matière contractuelle</vt:lpstr>
    </vt:vector>
  </TitlesOfParts>
  <Company>Université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nvézina</dc:creator>
  <cp:lastModifiedBy>Nathalie Vézina</cp:lastModifiedBy>
  <cp:revision>231</cp:revision>
  <cp:lastPrinted>2021-08-03T18:20:45Z</cp:lastPrinted>
  <dcterms:created xsi:type="dcterms:W3CDTF">2003-01-02T21:46:23Z</dcterms:created>
  <dcterms:modified xsi:type="dcterms:W3CDTF">2023-07-22T19:01:09Z</dcterms:modified>
</cp:coreProperties>
</file>