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84" r:id="rId9"/>
    <p:sldId id="264" r:id="rId10"/>
    <p:sldId id="265" r:id="rId11"/>
    <p:sldId id="285" r:id="rId12"/>
    <p:sldId id="282" r:id="rId13"/>
    <p:sldId id="266" r:id="rId14"/>
    <p:sldId id="286" r:id="rId15"/>
    <p:sldId id="268" r:id="rId16"/>
    <p:sldId id="281" r:id="rId17"/>
    <p:sldId id="270" r:id="rId18"/>
    <p:sldId id="287" r:id="rId19"/>
    <p:sldId id="283" r:id="rId20"/>
  </p:sldIdLst>
  <p:sldSz cx="9144000" cy="6858000" type="screen4x3"/>
  <p:notesSz cx="7010400" cy="9296400"/>
  <p:defaultTextStyle>
    <a:defPPr>
      <a:defRPr lang="fr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1859" autoAdjust="0"/>
  </p:normalViewPr>
  <p:slideViewPr>
    <p:cSldViewPr>
      <p:cViewPr varScale="1">
        <p:scale>
          <a:sx n="46" d="100"/>
          <a:sy n="46" d="100"/>
        </p:scale>
        <p:origin x="11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644" y="4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A032BA-072E-4E53-AC82-1FFD744BB6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735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468C55-5C43-4E7D-91CB-A8E0122DAF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667" y="0"/>
            <a:ext cx="3037734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D38CE3-EFFD-4A8D-9950-241DF371C6B7}" type="datetime1">
              <a:rPr lang="fr-CA"/>
              <a:pPr>
                <a:defRPr/>
              </a:pPr>
              <a:t>2023-10-17</a:t>
            </a:fld>
            <a:endParaRPr lang="fr-CA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C57C29A-D1F8-4329-8386-41EAB4644F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898"/>
            <a:ext cx="3037735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DF956EA-74E1-45D3-9F4E-C7C3205C39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667" y="8831898"/>
            <a:ext cx="3037734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2FC8A2-2C71-4D5F-A358-8DB4EA489BEE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399D712-502D-4FA2-AA24-9286C4FE86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735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A6D4FA2-E529-408F-9439-4BD71B3534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2667" y="0"/>
            <a:ext cx="3037734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A5C939-FC71-415C-8C9B-21155ED7B455}" type="datetime1">
              <a:rPr lang="fr-CA"/>
              <a:pPr>
                <a:defRPr/>
              </a:pPr>
              <a:t>2023-10-17</a:t>
            </a:fld>
            <a:endParaRPr lang="fr-CA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01A5FDB-ECDC-4EFA-B576-D98C0EF82F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7CC162C-3A43-4511-9DFF-604EAFF642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932" y="4415156"/>
            <a:ext cx="5140537" cy="4183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dirty="0"/>
              <a:t>Cliquez pour modifier les styles du texte du masque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A6915062-F812-4CAF-952A-E0E14BEAEA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898"/>
            <a:ext cx="3037735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EC57265-94AE-4426-9982-CF12651E0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667" y="8831898"/>
            <a:ext cx="3037734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92B470D-26F8-4038-85BF-23D0077880AF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>
            <a:extLst>
              <a:ext uri="{FF2B5EF4-FFF2-40B4-BE49-F238E27FC236}">
                <a16:creationId xmlns:a16="http://schemas.microsoft.com/office/drawing/2014/main" id="{D0F69894-B25B-4E3D-A1FA-6AAF0D142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Espace réservé des notes 2">
            <a:extLst>
              <a:ext uri="{FF2B5EF4-FFF2-40B4-BE49-F238E27FC236}">
                <a16:creationId xmlns:a16="http://schemas.microsoft.com/office/drawing/2014/main" id="{E682341F-4C5A-4A75-956F-FECD3662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fr-CA" altLang="fr-FR" dirty="0"/>
          </a:p>
        </p:txBody>
      </p:sp>
      <p:sp>
        <p:nvSpPr>
          <p:cNvPr id="7172" name="Espace réservé de la date 3">
            <a:extLst>
              <a:ext uri="{FF2B5EF4-FFF2-40B4-BE49-F238E27FC236}">
                <a16:creationId xmlns:a16="http://schemas.microsoft.com/office/drawing/2014/main" id="{3956C301-5FE1-4601-BA3C-F2BE0FBE36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8D5CA9-156B-4911-BFB8-3ED75BA40C7E}" type="datetime1">
              <a:rPr lang="fr-CA" altLang="fr-FR" sz="1200"/>
              <a:pPr/>
              <a:t>2023-10-17</a:t>
            </a:fld>
            <a:endParaRPr lang="fr-CA" altLang="fr-FR" sz="1200"/>
          </a:p>
        </p:txBody>
      </p:sp>
      <p:sp>
        <p:nvSpPr>
          <p:cNvPr id="7173" name="Espace réservé du numéro de diapositive 4">
            <a:extLst>
              <a:ext uri="{FF2B5EF4-FFF2-40B4-BE49-F238E27FC236}">
                <a16:creationId xmlns:a16="http://schemas.microsoft.com/office/drawing/2014/main" id="{32D131CB-89F4-49F4-8ADB-569F5F49A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FCF86F-0DE6-4FF2-9D5C-9D002C755A53}" type="slidenum">
              <a:rPr lang="fr-CA" altLang="fr-FR" sz="1200"/>
              <a:pPr/>
              <a:t>1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A5C939-FC71-415C-8C9B-21155ED7B455}" type="datetime1">
              <a:rPr lang="fr-CA" smtClean="0"/>
              <a:pPr>
                <a:defRPr/>
              </a:pPr>
              <a:t>2023-10-17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2B470D-26F8-4038-85BF-23D0077880AF}" type="slidenum">
              <a:rPr lang="fr-CA" altLang="fr-FR" smtClean="0"/>
              <a:pPr>
                <a:defRPr/>
              </a:pPr>
              <a:t>10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64828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>
            <a:extLst>
              <a:ext uri="{FF2B5EF4-FFF2-40B4-BE49-F238E27FC236}">
                <a16:creationId xmlns:a16="http://schemas.microsoft.com/office/drawing/2014/main" id="{22C75E63-DF8C-4145-BDC4-D25216D6D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Espace réservé des commentaires 2">
            <a:extLst>
              <a:ext uri="{FF2B5EF4-FFF2-40B4-BE49-F238E27FC236}">
                <a16:creationId xmlns:a16="http://schemas.microsoft.com/office/drawing/2014/main" id="{0B9D9022-AC04-4634-AAD6-E0E69EA0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b="0" dirty="0"/>
          </a:p>
        </p:txBody>
      </p:sp>
      <p:sp>
        <p:nvSpPr>
          <p:cNvPr id="24580" name="Espace réservé de la date 3">
            <a:extLst>
              <a:ext uri="{FF2B5EF4-FFF2-40B4-BE49-F238E27FC236}">
                <a16:creationId xmlns:a16="http://schemas.microsoft.com/office/drawing/2014/main" id="{9912FB7E-0ECA-42FF-B157-094B2D69C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500537-8D76-429F-A3F4-8F3E50454BA9}" type="datetime1">
              <a:rPr lang="fr-CA" altLang="fr-FR" sz="1200"/>
              <a:pPr/>
              <a:t>2023-10-17</a:t>
            </a:fld>
            <a:endParaRPr lang="fr-CA" altLang="fr-FR" sz="1200"/>
          </a:p>
        </p:txBody>
      </p:sp>
      <p:sp>
        <p:nvSpPr>
          <p:cNvPr id="24581" name="Espace réservé du numéro de diapositive 4">
            <a:extLst>
              <a:ext uri="{FF2B5EF4-FFF2-40B4-BE49-F238E27FC236}">
                <a16:creationId xmlns:a16="http://schemas.microsoft.com/office/drawing/2014/main" id="{CA9A5FCD-A360-4F96-8C10-FCB78C21E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CA7C83-A63E-40BD-B11E-118B014D478A}" type="slidenum">
              <a:rPr lang="fr-CA" altLang="fr-FR" sz="1200"/>
              <a:pPr/>
              <a:t>11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>
            <a:extLst>
              <a:ext uri="{FF2B5EF4-FFF2-40B4-BE49-F238E27FC236}">
                <a16:creationId xmlns:a16="http://schemas.microsoft.com/office/drawing/2014/main" id="{D6CBA566-CF9D-4CF5-894D-AA00659E0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>
            <a:extLst>
              <a:ext uri="{FF2B5EF4-FFF2-40B4-BE49-F238E27FC236}">
                <a16:creationId xmlns:a16="http://schemas.microsoft.com/office/drawing/2014/main" id="{2777EB07-E857-4919-BD81-C6141EF6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/>
          </a:p>
        </p:txBody>
      </p:sp>
      <p:sp>
        <p:nvSpPr>
          <p:cNvPr id="26628" name="Espace réservé de la date 3">
            <a:extLst>
              <a:ext uri="{FF2B5EF4-FFF2-40B4-BE49-F238E27FC236}">
                <a16:creationId xmlns:a16="http://schemas.microsoft.com/office/drawing/2014/main" id="{3619B592-F8EB-416F-8A94-B614DB5D72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44FDFC-9515-4FD5-A03B-00A7516EA916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26629" name="Espace réservé du numéro de diapositive 4">
            <a:extLst>
              <a:ext uri="{FF2B5EF4-FFF2-40B4-BE49-F238E27FC236}">
                <a16:creationId xmlns:a16="http://schemas.microsoft.com/office/drawing/2014/main" id="{0484272B-5183-4351-889B-195B8C83B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C06E2C-BA35-439E-9987-32A90B5FF25A}" type="slidenum">
              <a:rPr lang="fr-CA" altLang="fr-FR" sz="1200"/>
              <a:pPr>
                <a:spcBef>
                  <a:spcPct val="0"/>
                </a:spcBef>
              </a:pPr>
              <a:t>12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A5C939-FC71-415C-8C9B-21155ED7B455}" type="datetime1">
              <a:rPr lang="fr-CA" smtClean="0"/>
              <a:pPr>
                <a:defRPr/>
              </a:pPr>
              <a:t>2023-10-17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2B470D-26F8-4038-85BF-23D0077880AF}" type="slidenum">
              <a:rPr lang="fr-CA" altLang="fr-FR" smtClean="0"/>
              <a:pPr>
                <a:defRPr/>
              </a:pPr>
              <a:t>13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00221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>
            <a:extLst>
              <a:ext uri="{FF2B5EF4-FFF2-40B4-BE49-F238E27FC236}">
                <a16:creationId xmlns:a16="http://schemas.microsoft.com/office/drawing/2014/main" id="{9C0BEB91-9772-4182-A65D-6FBD39CB21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Espace réservé des commentaires 2">
            <a:extLst>
              <a:ext uri="{FF2B5EF4-FFF2-40B4-BE49-F238E27FC236}">
                <a16:creationId xmlns:a16="http://schemas.microsoft.com/office/drawing/2014/main" id="{850B1A0A-DC56-4975-BD04-7F39FB66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  <p:sp>
        <p:nvSpPr>
          <p:cNvPr id="29700" name="Espace réservé de la date 3">
            <a:extLst>
              <a:ext uri="{FF2B5EF4-FFF2-40B4-BE49-F238E27FC236}">
                <a16:creationId xmlns:a16="http://schemas.microsoft.com/office/drawing/2014/main" id="{E56FFA55-FA59-498C-8637-AABD2C7F2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CEE2A8-8A1B-4447-A7BB-B97AC1AABBC7}" type="datetime1">
              <a:rPr lang="fr-CA" altLang="fr-FR" sz="1200"/>
              <a:pPr/>
              <a:t>2023-10-17</a:t>
            </a:fld>
            <a:endParaRPr lang="fr-CA" altLang="fr-FR" sz="1200"/>
          </a:p>
        </p:txBody>
      </p:sp>
      <p:sp>
        <p:nvSpPr>
          <p:cNvPr id="29701" name="Espace réservé du numéro de diapositive 4">
            <a:extLst>
              <a:ext uri="{FF2B5EF4-FFF2-40B4-BE49-F238E27FC236}">
                <a16:creationId xmlns:a16="http://schemas.microsoft.com/office/drawing/2014/main" id="{647B1FB5-3941-4E6F-AA53-6903DC8A6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89F449-23BE-45E3-AF34-8418C7EC4BF2}" type="slidenum">
              <a:rPr lang="fr-CA" altLang="fr-FR" sz="1200"/>
              <a:pPr/>
              <a:t>14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026D02FD-2D5A-4AAE-9BE3-D5180B5839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BD22AA-0F2D-4DB4-BD7C-9B2AB836BE8D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F5FEB416-235D-499B-8823-A00975B25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89DE10-4C14-40FB-9112-D7401418C9B7}" type="slidenum">
              <a:rPr lang="fr-CA" altLang="fr-FR" sz="1200"/>
              <a:pPr>
                <a:spcBef>
                  <a:spcPct val="0"/>
                </a:spcBef>
              </a:pPr>
              <a:t>15</a:t>
            </a:fld>
            <a:endParaRPr lang="fr-CA" altLang="fr-FR" sz="12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712F38C-C37F-4EF8-85BF-7FF40A386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2D0C8E23-CFC3-4C26-AC2B-7DDD0B065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fr-FR" alt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>
            <a:extLst>
              <a:ext uri="{FF2B5EF4-FFF2-40B4-BE49-F238E27FC236}">
                <a16:creationId xmlns:a16="http://schemas.microsoft.com/office/drawing/2014/main" id="{1C94E000-F0C7-448A-9D88-CF25493C3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Espace réservé des commentaires 2">
            <a:extLst>
              <a:ext uri="{FF2B5EF4-FFF2-40B4-BE49-F238E27FC236}">
                <a16:creationId xmlns:a16="http://schemas.microsoft.com/office/drawing/2014/main" id="{495DA5A1-AF4C-4320-9F5F-46E540F3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fr-CA" altLang="fr-FR" dirty="0"/>
          </a:p>
        </p:txBody>
      </p:sp>
      <p:sp>
        <p:nvSpPr>
          <p:cNvPr id="33796" name="Espace réservé de la date 3">
            <a:extLst>
              <a:ext uri="{FF2B5EF4-FFF2-40B4-BE49-F238E27FC236}">
                <a16:creationId xmlns:a16="http://schemas.microsoft.com/office/drawing/2014/main" id="{5F435565-8385-41AA-AB94-9D8C5C62B3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AABFED-B3F0-4956-B105-F3CF83AFA387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33797" name="Espace réservé du numéro de diapositive 4">
            <a:extLst>
              <a:ext uri="{FF2B5EF4-FFF2-40B4-BE49-F238E27FC236}">
                <a16:creationId xmlns:a16="http://schemas.microsoft.com/office/drawing/2014/main" id="{5355E18A-097E-4D18-BD53-4D8B9EAA7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B5C711-5C2F-4A60-945D-7AB5809228BD}" type="slidenum">
              <a:rPr lang="fr-CA" altLang="fr-FR" sz="1200"/>
              <a:pPr>
                <a:spcBef>
                  <a:spcPct val="0"/>
                </a:spcBef>
              </a:pPr>
              <a:t>16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A5C939-FC71-415C-8C9B-21155ED7B455}" type="datetime1">
              <a:rPr lang="fr-CA" smtClean="0"/>
              <a:pPr>
                <a:defRPr/>
              </a:pPr>
              <a:t>2023-10-17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2B470D-26F8-4038-85BF-23D0077880AF}" type="slidenum">
              <a:rPr lang="fr-CA" altLang="fr-FR" smtClean="0"/>
              <a:pPr>
                <a:defRPr/>
              </a:pPr>
              <a:t>17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825627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A5C939-FC71-415C-8C9B-21155ED7B455}" type="datetime1">
              <a:rPr lang="fr-CA" smtClean="0"/>
              <a:pPr>
                <a:defRPr/>
              </a:pPr>
              <a:t>2023-10-17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2B470D-26F8-4038-85BF-23D0077880AF}" type="slidenum">
              <a:rPr lang="fr-CA" altLang="fr-FR" smtClean="0"/>
              <a:pPr>
                <a:defRPr/>
              </a:pPr>
              <a:t>18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611821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>
            <a:extLst>
              <a:ext uri="{FF2B5EF4-FFF2-40B4-BE49-F238E27FC236}">
                <a16:creationId xmlns:a16="http://schemas.microsoft.com/office/drawing/2014/main" id="{C61E370D-A4AF-45AB-973B-646B729D5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Espace réservé des commentaires 2">
            <a:extLst>
              <a:ext uri="{FF2B5EF4-FFF2-40B4-BE49-F238E27FC236}">
                <a16:creationId xmlns:a16="http://schemas.microsoft.com/office/drawing/2014/main" id="{3BBE8ECC-DF2B-4433-8335-45B084A1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  <p:sp>
        <p:nvSpPr>
          <p:cNvPr id="37892" name="Espace réservé de la date 3">
            <a:extLst>
              <a:ext uri="{FF2B5EF4-FFF2-40B4-BE49-F238E27FC236}">
                <a16:creationId xmlns:a16="http://schemas.microsoft.com/office/drawing/2014/main" id="{4090A5A2-FC38-4D63-812C-865F775AA3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259FC8-1662-4C7F-B629-5190EE9823EC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37893" name="Espace réservé du numéro de diapositive 4">
            <a:extLst>
              <a:ext uri="{FF2B5EF4-FFF2-40B4-BE49-F238E27FC236}">
                <a16:creationId xmlns:a16="http://schemas.microsoft.com/office/drawing/2014/main" id="{E3224F51-7C04-482B-B594-318388756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64155F-E2D1-4214-A99B-DCBAF6766F2A}" type="slidenum">
              <a:rPr lang="fr-CA" altLang="fr-FR" sz="1200"/>
              <a:pPr>
                <a:spcBef>
                  <a:spcPct val="0"/>
                </a:spcBef>
              </a:pPr>
              <a:t>19</a:t>
            </a:fld>
            <a:endParaRPr lang="fr-CA" altLang="fr-F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A5C939-FC71-415C-8C9B-21155ED7B455}" type="datetime1">
              <a:rPr lang="fr-CA" smtClean="0"/>
              <a:pPr>
                <a:defRPr/>
              </a:pPr>
              <a:t>2023-10-17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2B470D-26F8-4038-85BF-23D0077880AF}" type="slidenum">
              <a:rPr lang="fr-CA" altLang="fr-FR" smtClean="0"/>
              <a:pPr>
                <a:defRPr/>
              </a:pPr>
              <a:t>2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37942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81139E3E-AEF7-4393-8ECA-C3999156C6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8B75EC-980A-45E6-A1A9-13E41EC53E0E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5922B21D-9872-459E-8D6B-6D3DB5CB1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6AA5EB-5D58-473B-83AB-6CC067CA1371}" type="slidenum">
              <a:rPr lang="fr-CA" altLang="fr-FR" sz="1200"/>
              <a:pPr>
                <a:spcBef>
                  <a:spcPct val="0"/>
                </a:spcBef>
              </a:pPr>
              <a:t>3</a:t>
            </a:fld>
            <a:endParaRPr lang="fr-CA" altLang="fr-FR" sz="12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66F4B9BD-E65E-420E-9A5E-E6C6ADA46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309477C-B835-4C9A-9CBF-0CE52A448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 dirty="0">
              <a:sym typeface="Webdings" panose="05030102010509060703" pitchFamily="18" charset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8A5C939-FC71-415C-8C9B-21155ED7B455}" type="datetime1">
              <a:rPr lang="fr-CA" smtClean="0"/>
              <a:pPr>
                <a:defRPr/>
              </a:pPr>
              <a:t>2023-10-17</a:t>
            </a:fld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2B470D-26F8-4038-85BF-23D0077880AF}" type="slidenum">
              <a:rPr lang="fr-CA" altLang="fr-FR" smtClean="0"/>
              <a:pPr>
                <a:defRPr/>
              </a:pPr>
              <a:t>4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9837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36537A23-369E-4663-AC05-73CE0031BD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ACB112-943C-4E19-BB89-CD32A72FFCB1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D9AFD42A-09D0-4EDD-B84E-A2E7382B7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8F14EC-3EF8-4B1C-BBE8-C91155732A95}" type="slidenum">
              <a:rPr lang="fr-CA" altLang="fr-FR" sz="1200"/>
              <a:pPr>
                <a:spcBef>
                  <a:spcPct val="0"/>
                </a:spcBef>
              </a:pPr>
              <a:t>5</a:t>
            </a:fld>
            <a:endParaRPr lang="fr-CA" altLang="fr-FR" sz="12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AD71A5B5-24FD-46DF-ABCC-3F562014E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24A292E3-ED15-4B42-9A9B-A52741007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071824C3-3A3E-48CF-8730-6CA6EBEBDE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8ABEF1-8DD2-40D5-A9D4-AF95C2D3F6A7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7D4A3783-1C88-4BC3-A345-780A45166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DE6A4E-FE81-4B79-AF26-CC7FF9CB7DC3}" type="slidenum">
              <a:rPr lang="fr-CA" altLang="fr-FR" sz="1200"/>
              <a:pPr>
                <a:spcBef>
                  <a:spcPct val="0"/>
                </a:spcBef>
              </a:pPr>
              <a:t>6</a:t>
            </a:fld>
            <a:endParaRPr lang="fr-CA" altLang="fr-FR" sz="12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4A7DB543-A021-4FCC-AA24-EF88D3E97B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299A2ABF-E4A5-459B-9007-A7D1C3F54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 i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99C39F6A-81BF-4D13-B0D3-E34BEDD75E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392806-465E-4568-BF7D-B57CC77F5188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DA6CBD30-4DFC-4283-9AF8-8A4EF9AE60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6C0579-8D80-4CB2-A61D-045F50B72A04}" type="slidenum">
              <a:rPr lang="fr-CA" altLang="fr-FR" sz="1200"/>
              <a:pPr>
                <a:spcBef>
                  <a:spcPct val="0"/>
                </a:spcBef>
              </a:pPr>
              <a:t>7</a:t>
            </a:fld>
            <a:endParaRPr lang="fr-CA" altLang="fr-FR" sz="12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1697733-CC97-4BA3-8F35-2F4C5E1BE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7196DB71-610A-4839-B2FD-8C245D1F8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BFAFFE4B-370A-483D-815D-D9FAC47734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8198DF-B0E3-492E-9B65-6460396362DC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73752567-8F84-40F2-996F-10BDBFF0A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7C4180-C657-4655-B83D-A68FF675B685}" type="slidenum">
              <a:rPr lang="fr-CA" altLang="fr-FR" sz="1200"/>
              <a:pPr>
                <a:spcBef>
                  <a:spcPct val="0"/>
                </a:spcBef>
              </a:pPr>
              <a:t>8</a:t>
            </a:fld>
            <a:endParaRPr lang="fr-CA" altLang="fr-FR" sz="12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BB62AC7-AC9B-4F6A-9C8B-726E96FAC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3372A05-9155-4EEA-B0EC-A621B0B14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9B1E4CC3-C4BE-4983-884C-6E0020230A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15348D-51B4-4918-9883-90CA8DE395FC}" type="datetime1">
              <a:rPr lang="fr-CA" altLang="fr-FR" sz="1200"/>
              <a:pPr>
                <a:spcBef>
                  <a:spcPct val="0"/>
                </a:spcBef>
              </a:pPr>
              <a:t>2023-10-17</a:t>
            </a:fld>
            <a:endParaRPr lang="fr-CA" altLang="fr-FR" sz="1200"/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CD899288-E01E-4AF0-BBB5-6533FC2E0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761" indent="-285293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1171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7640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4108" indent="-228234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44EC58-8DDB-4E6D-9B29-EE431F9B7CA0}" type="slidenum">
              <a:rPr lang="fr-CA" altLang="fr-FR" sz="1200"/>
              <a:pPr>
                <a:spcBef>
                  <a:spcPct val="0"/>
                </a:spcBef>
              </a:pPr>
              <a:t>9</a:t>
            </a:fld>
            <a:endParaRPr lang="fr-CA" altLang="fr-FR" sz="12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D6140BA5-3984-4FFA-AE68-A4957C8CB4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F20A4BE-E594-48D1-8CBF-C63596A27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>
            <a:extLst>
              <a:ext uri="{FF2B5EF4-FFF2-40B4-BE49-F238E27FC236}">
                <a16:creationId xmlns:a16="http://schemas.microsoft.com/office/drawing/2014/main" id="{6668D304-3267-4ED4-A115-629B6E5E9D2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3400" y="228600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/>
          </a:p>
        </p:txBody>
      </p:sp>
      <p:pic>
        <p:nvPicPr>
          <p:cNvPr id="5" name="Picture 1027" descr="A:\minispir.GIF">
            <a:extLst>
              <a:ext uri="{FF2B5EF4-FFF2-40B4-BE49-F238E27FC236}">
                <a16:creationId xmlns:a16="http://schemas.microsoft.com/office/drawing/2014/main" id="{66986728-EA0E-4915-8C32-7CB5FA50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8" descr="Canvas">
            <a:extLst>
              <a:ext uri="{FF2B5EF4-FFF2-40B4-BE49-F238E27FC236}">
                <a16:creationId xmlns:a16="http://schemas.microsoft.com/office/drawing/2014/main" id="{C2EA38FC-1D3D-431E-9C0A-27027B39714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/>
          </a:p>
        </p:txBody>
      </p:sp>
      <p:pic>
        <p:nvPicPr>
          <p:cNvPr id="7" name="Picture 1029" descr="A:\minispir.GIF">
            <a:extLst>
              <a:ext uri="{FF2B5EF4-FFF2-40B4-BE49-F238E27FC236}">
                <a16:creationId xmlns:a16="http://schemas.microsoft.com/office/drawing/2014/main" id="{3E13A66D-F4DF-491D-8584-897280AA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990600" y="2819400"/>
            <a:ext cx="7721600" cy="28956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685800"/>
            <a:ext cx="6400800" cy="17716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8" name="Rectangle 1032">
            <a:extLst>
              <a:ext uri="{FF2B5EF4-FFF2-40B4-BE49-F238E27FC236}">
                <a16:creationId xmlns:a16="http://schemas.microsoft.com/office/drawing/2014/main" id="{0A087761-AF25-4070-8244-F364D8586B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175A8-3576-4C0C-B1EB-6E4DEDFE5A6A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1BB0420C-67A3-4260-9196-E47296851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10" name="Rectangle 1034">
            <a:extLst>
              <a:ext uri="{FF2B5EF4-FFF2-40B4-BE49-F238E27FC236}">
                <a16:creationId xmlns:a16="http://schemas.microsoft.com/office/drawing/2014/main" id="{1D1CA7E2-390D-4046-9615-189917E83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B7D21-AAF9-4B22-BF9E-1FFEE980937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1475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D92E1E7-2375-47BC-83F9-BED284D4F1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6CA78-85C3-4CD3-87A1-852803C82CBB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BAA8020-B38E-4B5C-A00C-D5CEE1C67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201CAE8-995F-456E-B1C0-73450F3C1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DA62-A46E-42B1-AF8B-6349E0C5C4E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9796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FD97860-46AB-45D8-A6B1-D5F6A48EB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9B27D-6586-44B2-BB54-BE1DA801FE2F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9BB62FA-E370-434C-B2CB-844555EC9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A685FD4-068E-4894-862A-AB822586A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E4DE0-BE09-4934-8D46-F0D525B90F5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6117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B92444E-6BB4-4F89-8F8E-4199E3801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E1B7-CE2C-49E5-AB46-36A9F1D007AC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3D2F98A-AE52-4821-99C2-3E4CFFCCA8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7C520E-833B-4F26-9CAF-CB6F21852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81813" y="6021388"/>
            <a:ext cx="1905000" cy="4572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4CF333C4-57A8-4D93-AB66-0D7714CF7E35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664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11C7F37-D0F3-4723-B614-6B6C4EB70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90D36-5246-4B4D-A7A6-D8FDC66E8218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C1D73F7-3CD9-4FED-817C-B93C8743E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9A22004-C059-4E0F-ACB0-547DD56D48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F993E-B148-44B0-9503-9629CD89B05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3547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61D2F42-2971-4155-B287-7FA76B051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04188-C4AB-4710-9A5A-D187934C2B43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2A0414A-3353-467B-9F93-7527F5E4E5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84A297C-EB1A-48C9-8164-2A3489928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60241-A0E2-4B47-A231-F3E4D567F1A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221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7E6296E-36B1-4F2B-8EA5-7480883DB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E076E-FB00-4549-8433-9F9F627B17F0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4152F91-9E58-4E05-BEC1-2F5D2E588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7E307A5-2229-4E07-9EB2-DEB3D2CB3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55CF9-6126-4B56-B0C9-BE0DB1E1C83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7105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0C6C690-B618-40E9-BD7C-82CA62BB69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ACFCE-0F3D-4A4F-B481-8ACA52B8677F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CE85A32-AF94-44AC-B948-B5FC892B1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848B6EA-E8C2-47B2-8563-A99205DA5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8ABC4-7CF8-4CC8-B97E-B584DDF86C1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514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0FE684A-B9DF-4286-BA7F-331F45258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322E6-2580-4468-BAF8-45E0E851DD72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2EE36F2-9882-4CDB-9339-1F8DF4C827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6385EC7-7907-46EE-B792-06BFC3B665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DDEB9-3174-42D2-986D-54F8E848C9E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5732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F32C60D-6EE7-43B8-9F22-0FB2B5FF39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1374F-C562-4BE7-8ADB-D345125E093E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958F6AE-068E-44BB-9EE6-53061F80AF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A04135A-AD5E-470F-A859-EA1CEE0BB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C31AC-3206-4D0B-B301-13AAA77F857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769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837B269-53C4-433D-AD8F-A2071DC563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4BF46-E048-4023-9F3F-3CDF7A469513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4744A11-E2E9-4D24-83DF-71450F27DD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0753C4-BA3F-40D7-87D7-C98D5BF92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0ACD-47DB-41D9-8B5F-DCB70215D7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5876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8A93794-765D-4BC1-8D46-5DF14A3994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fr-FR" altLang="fr-FR"/>
          </a:p>
        </p:txBody>
      </p:sp>
      <p:sp>
        <p:nvSpPr>
          <p:cNvPr id="1027" name="Line 3">
            <a:extLst>
              <a:ext uri="{FF2B5EF4-FFF2-40B4-BE49-F238E27FC236}">
                <a16:creationId xmlns:a16="http://schemas.microsoft.com/office/drawing/2014/main" id="{9614DBE7-29F3-4120-BEE9-9569D214B02E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CA"/>
          </a:p>
        </p:txBody>
      </p:sp>
      <p:pic>
        <p:nvPicPr>
          <p:cNvPr id="1028" name="Picture 4" descr="A:\minispir.GIF">
            <a:extLst>
              <a:ext uri="{FF2B5EF4-FFF2-40B4-BE49-F238E27FC236}">
                <a16:creationId xmlns:a16="http://schemas.microsoft.com/office/drawing/2014/main" id="{0398DAE9-4510-41CE-9F1C-4EBDFF07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A:\minispir.GIF">
            <a:extLst>
              <a:ext uri="{FF2B5EF4-FFF2-40B4-BE49-F238E27FC236}">
                <a16:creationId xmlns:a16="http://schemas.microsoft.com/office/drawing/2014/main" id="{127EC44E-A112-4609-B841-B71B903E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1FF87542-42F1-47CD-811F-61B351722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B24875E-C467-4D86-820F-4BF224BC9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0FEDBB39-6929-414B-824F-30497E904C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CA9506D-224B-4CEE-A9DB-6A189F25B6F3}" type="datetime1">
              <a:rPr lang="fr-CA"/>
              <a:pPr>
                <a:defRPr/>
              </a:pPr>
              <a:t>2023-10-17</a:t>
            </a:fld>
            <a:endParaRPr lang="fr-FR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A5C26429-15CC-45AB-A392-AD87552816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fr-FR"/>
              <a:t>Cours 8 - Module A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026F3B01-3A2D-4675-ABDE-DE2027773F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504A113-0A12-4877-84A0-011ABA3D2B6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o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8113498-0BC7-4C8C-8BB1-C398BE71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3276600"/>
            <a:ext cx="7721600" cy="2960688"/>
          </a:xfrm>
        </p:spPr>
        <p:txBody>
          <a:bodyPr/>
          <a:lstStyle/>
          <a:p>
            <a:pPr eaLnBrk="1" hangingPunct="1"/>
            <a:r>
              <a:rPr lang="fr-CA" altLang="fr-FR" b="0"/>
              <a:t>Partie II</a:t>
            </a:r>
            <a:br>
              <a:rPr lang="fr-CA" altLang="fr-FR" b="0"/>
            </a:br>
            <a:r>
              <a:rPr lang="fr-CA" altLang="fr-FR" b="0"/>
              <a:t>Préjudice et indemnisation </a:t>
            </a:r>
            <a:br>
              <a:rPr lang="fr-CA" altLang="fr-FR" sz="2000" b="0"/>
            </a:br>
            <a:br>
              <a:rPr lang="fr-CA" altLang="fr-FR" sz="2000" b="0"/>
            </a:br>
            <a:r>
              <a:rPr lang="fr-CA" altLang="fr-FR" sz="3600"/>
              <a:t>Caractères et classification </a:t>
            </a:r>
            <a:br>
              <a:rPr lang="fr-CA" altLang="fr-FR" sz="3600"/>
            </a:br>
            <a:r>
              <a:rPr lang="fr-CA" altLang="fr-FR" sz="3600"/>
              <a:t>du préjudice indemnisable</a:t>
            </a:r>
            <a:endParaRPr lang="fr-FR" altLang="fr-F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5E7E39-1ECB-42B3-9D36-14435FFD6A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0728"/>
            <a:ext cx="6400800" cy="1905000"/>
          </a:xfrm>
        </p:spPr>
        <p:txBody>
          <a:bodyPr/>
          <a:lstStyle/>
          <a:p>
            <a:pPr eaLnBrk="1" hangingPunct="1"/>
            <a:r>
              <a:rPr lang="fr-CA" altLang="fr-FR" sz="2800" b="1" dirty="0"/>
              <a:t>DRT 205 Responsabilité civile</a:t>
            </a:r>
            <a:br>
              <a:rPr lang="fr-CA" altLang="fr-FR" sz="2800" b="1" dirty="0"/>
            </a:br>
            <a:r>
              <a:rPr lang="fr-CA" altLang="fr-FR" sz="2800" b="1" dirty="0"/>
              <a:t>Automne 2023</a:t>
            </a:r>
            <a:br>
              <a:rPr lang="fr-CA" altLang="fr-FR" sz="2800" b="1" dirty="0"/>
            </a:br>
            <a:r>
              <a:rPr lang="fr-CA" altLang="fr-FR" sz="2800" b="1" dirty="0"/>
              <a:t>M</a:t>
            </a:r>
            <a:r>
              <a:rPr lang="fr-CA" altLang="fr-FR" sz="2800" b="1" baseline="30000" dirty="0"/>
              <a:t>e</a:t>
            </a:r>
            <a:r>
              <a:rPr lang="fr-CA" altLang="fr-FR" sz="2800" b="1" dirty="0"/>
              <a:t> Nathalie Vézina</a:t>
            </a:r>
          </a:p>
          <a:p>
            <a:pPr eaLnBrk="1" hangingPunct="1"/>
            <a:r>
              <a:rPr lang="fr-CA" altLang="fr-FR" sz="2400" dirty="0"/>
              <a:t>Cours 8</a:t>
            </a:r>
            <a:r>
              <a:rPr lang="fr-CA" altLang="fr-FR" sz="3600" dirty="0"/>
              <a:t> </a:t>
            </a:r>
            <a:r>
              <a:rPr lang="fr-CA" altLang="fr-FR" sz="3600" dirty="0">
                <a:sym typeface="Webdings" panose="05030102010509060703" pitchFamily="18" charset="2"/>
              </a:rPr>
              <a:t></a:t>
            </a:r>
            <a:r>
              <a:rPr lang="fr-CA" altLang="fr-FR" sz="2400" dirty="0"/>
              <a:t> Module A</a:t>
            </a:r>
          </a:p>
          <a:p>
            <a:pPr eaLnBrk="1" hangingPunct="1"/>
            <a:endParaRPr lang="fr-CA" altLang="fr-FR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pied de page 4">
            <a:extLst>
              <a:ext uri="{FF2B5EF4-FFF2-40B4-BE49-F238E27FC236}">
                <a16:creationId xmlns:a16="http://schemas.microsoft.com/office/drawing/2014/main" id="{5E1D2E16-C4D5-4583-9E4D-EEFEF688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EF5DA13-0306-4654-9147-700C332F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Caractères du préjudice réparable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C57327D-7506-4B8C-A27A-8212E5DF7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00808"/>
            <a:ext cx="7620000" cy="434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CA" altLang="fr-FR" dirty="0"/>
              <a:t>4° Caractère prévisible du préjudice</a:t>
            </a:r>
            <a:r>
              <a:rPr lang="fr-CA" dirty="0"/>
              <a:t> – en responsabilité contractuelle</a:t>
            </a:r>
            <a:r>
              <a:rPr lang="fr-CA" altLang="fr-FR" dirty="0"/>
              <a:t> (suite)</a:t>
            </a:r>
            <a:endParaRPr lang="fr-CA" altLang="fr-FR" i="1" dirty="0">
              <a:sym typeface="Webdings" panose="05030102010509060703" pitchFamily="18" charset="2"/>
            </a:endParaRPr>
          </a:p>
          <a:p>
            <a:pPr lvl="1">
              <a:defRPr/>
            </a:pPr>
            <a:r>
              <a:rPr lang="fr-CA" altLang="fr-FR" sz="2800" dirty="0"/>
              <a:t>Interprétation large de la notion de prévisibilité (qui rejoint souvent la notion de préjudice direct)</a:t>
            </a:r>
          </a:p>
          <a:p>
            <a:pPr marL="717550" lvl="1" indent="0">
              <a:buFont typeface="Wingdings" panose="05000000000000000000" pitchFamily="2" charset="2"/>
              <a:buNone/>
              <a:defRPr/>
            </a:pPr>
            <a:r>
              <a:rPr lang="fr-CA" altLang="fr-FR" sz="2800" dirty="0"/>
              <a:t>DONC </a:t>
            </a:r>
          </a:p>
          <a:p>
            <a:pPr marL="717550" lvl="1" indent="0">
              <a:buFont typeface="Wingdings" panose="05000000000000000000" pitchFamily="2" charset="2"/>
              <a:buNone/>
              <a:defRPr/>
            </a:pPr>
            <a:r>
              <a:rPr lang="fr-CA" altLang="fr-FR" sz="2800" dirty="0"/>
              <a:t>Portée limitée de la règle – entraîne rarement une différence de traitement entre les régimes contractuel et extracontractuel</a:t>
            </a:r>
          </a:p>
        </p:txBody>
      </p:sp>
      <p:sp>
        <p:nvSpPr>
          <p:cNvPr id="22533" name="Espace réservé du numéro de diapositive 1">
            <a:extLst>
              <a:ext uri="{FF2B5EF4-FFF2-40B4-BE49-F238E27FC236}">
                <a16:creationId xmlns:a16="http://schemas.microsoft.com/office/drawing/2014/main" id="{A8471A12-9868-4E0D-B385-5A7F47C8E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515872-0672-4E70-BFDC-42AE20333D07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FR" altLang="fr-FR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u pied de page 4">
            <a:extLst>
              <a:ext uri="{FF2B5EF4-FFF2-40B4-BE49-F238E27FC236}">
                <a16:creationId xmlns:a16="http://schemas.microsoft.com/office/drawing/2014/main" id="{A9BFB221-6B43-41D1-86C5-563BC57C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02D3181-0F88-40E5-BB08-3FD83A579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Caractères du préjudice réparable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1AD579B-3C18-4420-8929-36A6C2CB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343400"/>
          </a:xfrm>
        </p:spPr>
        <p:txBody>
          <a:bodyPr/>
          <a:lstStyle/>
          <a:p>
            <a:pPr>
              <a:defRPr/>
            </a:pPr>
            <a:r>
              <a:rPr lang="fr-CA" altLang="fr-FR" dirty="0"/>
              <a:t>4° Caractère prévisible du préjudice</a:t>
            </a:r>
            <a:r>
              <a:rPr lang="fr-CA" dirty="0"/>
              <a:t> – en responsabilité contractuelle</a:t>
            </a:r>
            <a:r>
              <a:rPr lang="fr-CA" altLang="fr-FR" dirty="0"/>
              <a:t> (suite)</a:t>
            </a:r>
            <a:endParaRPr lang="fr-CA" altLang="fr-FR" i="1" dirty="0">
              <a:sym typeface="Webdings" panose="05030102010509060703" pitchFamily="18" charset="2"/>
            </a:endParaRPr>
          </a:p>
          <a:p>
            <a:pPr lvl="1">
              <a:defRPr/>
            </a:pPr>
            <a:r>
              <a:rPr lang="fr-CA" altLang="fr-FR" sz="2800" dirty="0"/>
              <a:t>Application</a:t>
            </a:r>
          </a:p>
          <a:p>
            <a:pPr marL="717550" lvl="1" indent="0">
              <a:buNone/>
              <a:defRPr/>
            </a:pPr>
            <a:r>
              <a:rPr lang="fr-CA" sz="2800" dirty="0">
                <a:sym typeface="Wingdings" pitchFamily="2" charset="2"/>
              </a:rPr>
              <a:t> </a:t>
            </a:r>
            <a:r>
              <a:rPr lang="fr-CA" sz="2800" i="1" dirty="0"/>
              <a:t>Ciment Québec </a:t>
            </a:r>
            <a:r>
              <a:rPr lang="fr-CA" sz="2800" i="1" dirty="0" err="1"/>
              <a:t>inc.</a:t>
            </a:r>
            <a:r>
              <a:rPr lang="fr-CA" sz="2800" i="1" dirty="0"/>
              <a:t> </a:t>
            </a:r>
            <a:r>
              <a:rPr lang="fr-CA" sz="2800" dirty="0"/>
              <a:t>c. </a:t>
            </a:r>
            <a:r>
              <a:rPr lang="fr-CA" sz="2800" i="1" dirty="0"/>
              <a:t>Stellaire Construction </a:t>
            </a:r>
            <a:r>
              <a:rPr lang="fr-CA" sz="2800" i="1" dirty="0" err="1"/>
              <a:t>inc.</a:t>
            </a:r>
            <a:endParaRPr lang="fr-CA" sz="2800" i="1" dirty="0">
              <a:sym typeface="Wingdings" pitchFamily="2" charset="2"/>
            </a:endParaRPr>
          </a:p>
          <a:p>
            <a:pPr marL="717550" lvl="1" indent="0">
              <a:buFont typeface="Wingdings" panose="05000000000000000000" pitchFamily="2" charset="2"/>
              <a:buNone/>
              <a:defRPr/>
            </a:pPr>
            <a:endParaRPr lang="fr-CA" altLang="fr-FR" sz="2800" dirty="0"/>
          </a:p>
        </p:txBody>
      </p:sp>
      <p:sp>
        <p:nvSpPr>
          <p:cNvPr id="23557" name="Espace réservé du numéro de diapositive 1">
            <a:extLst>
              <a:ext uri="{FF2B5EF4-FFF2-40B4-BE49-F238E27FC236}">
                <a16:creationId xmlns:a16="http://schemas.microsoft.com/office/drawing/2014/main" id="{690331CA-245F-4813-B2A0-087157110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BDA71-5FFE-4A56-9A0C-0293D7C856CB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FR" altLang="fr-FR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pied de page 4">
            <a:extLst>
              <a:ext uri="{FF2B5EF4-FFF2-40B4-BE49-F238E27FC236}">
                <a16:creationId xmlns:a16="http://schemas.microsoft.com/office/drawing/2014/main" id="{7F281A94-C517-4D29-A3B3-1F97578E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D3924BB-F44D-45EE-8588-68CEAE8B8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Caractères du préjudice réparable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43A2DBA-48DF-4232-9F7C-1595DEBFF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343400"/>
          </a:xfrm>
        </p:spPr>
        <p:txBody>
          <a:bodyPr/>
          <a:lstStyle/>
          <a:p>
            <a:r>
              <a:rPr lang="fr-CA" altLang="fr-FR" dirty="0"/>
              <a:t>4° Caractère prévisible du préjudice </a:t>
            </a:r>
            <a:r>
              <a:rPr lang="fr-CA" dirty="0"/>
              <a:t> – en responsabilité contractuelle</a:t>
            </a:r>
            <a:r>
              <a:rPr lang="fr-CA" altLang="fr-FR" dirty="0"/>
              <a:t> (suite)</a:t>
            </a:r>
          </a:p>
          <a:p>
            <a:pPr lvl="1"/>
            <a:r>
              <a:rPr lang="fr-CA" altLang="fr-FR" sz="2800" dirty="0"/>
              <a:t>Exception à la nécessité de démontrer le caractère prévisible</a:t>
            </a:r>
          </a:p>
          <a:p>
            <a:pPr lvl="2"/>
            <a:r>
              <a:rPr lang="fr-CA" altLang="fr-FR" dirty="0"/>
              <a:t>faute lourde ou intentionnelle (1613 </a:t>
            </a:r>
            <a:r>
              <a:rPr lang="fr-CA" altLang="fr-FR" i="1" dirty="0"/>
              <a:t>in fine</a:t>
            </a:r>
            <a:r>
              <a:rPr lang="fr-CA" altLang="fr-FR" dirty="0"/>
              <a:t> CCQ) </a:t>
            </a:r>
          </a:p>
          <a:p>
            <a:pPr lvl="2"/>
            <a:r>
              <a:rPr lang="fr-CA" altLang="fr-FR" dirty="0"/>
              <a:t>définition de faute lourde (</a:t>
            </a:r>
            <a:r>
              <a:rPr lang="fr-CA" altLang="fr-FR" dirty="0">
                <a:sym typeface="Webdings" panose="05030102010509060703" pitchFamily="18" charset="2"/>
              </a:rPr>
              <a:t>1474 al. 1 </a:t>
            </a:r>
            <a:r>
              <a:rPr lang="fr-CA" altLang="fr-FR" i="1" dirty="0">
                <a:sym typeface="Webdings" panose="05030102010509060703" pitchFamily="18" charset="2"/>
              </a:rPr>
              <a:t>in fine</a:t>
            </a:r>
            <a:r>
              <a:rPr lang="fr-CA" altLang="fr-FR" dirty="0">
                <a:sym typeface="Webdings" panose="05030102010509060703" pitchFamily="18" charset="2"/>
              </a:rPr>
              <a:t> CCQ</a:t>
            </a:r>
            <a:r>
              <a:rPr lang="fr-CA" altLang="fr-FR" dirty="0"/>
              <a:t>) – ancienne notion de faute « dolosive »</a:t>
            </a:r>
          </a:p>
          <a:p>
            <a:pPr lvl="2"/>
            <a:r>
              <a:rPr lang="fr-CA" altLang="fr-FR" dirty="0"/>
              <a:t>doctrine qui a avancé l’idée que la règle ne serait pas applicable en matière corporelle</a:t>
            </a:r>
          </a:p>
        </p:txBody>
      </p:sp>
      <p:sp>
        <p:nvSpPr>
          <p:cNvPr id="25605" name="Espace réservé du numéro de diapositive 1">
            <a:extLst>
              <a:ext uri="{FF2B5EF4-FFF2-40B4-BE49-F238E27FC236}">
                <a16:creationId xmlns:a16="http://schemas.microsoft.com/office/drawing/2014/main" id="{7844AA79-647D-4300-9764-0A9E4839F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A65FB9-6FFF-46C0-9133-9F0198FF8BA8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fr-FR" altLang="fr-FR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u pied de page 4">
            <a:extLst>
              <a:ext uri="{FF2B5EF4-FFF2-40B4-BE49-F238E27FC236}">
                <a16:creationId xmlns:a16="http://schemas.microsoft.com/office/drawing/2014/main" id="{9BE78363-53FB-4631-AC5F-F2DA99F2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27651" name="Rectangle 1026">
            <a:extLst>
              <a:ext uri="{FF2B5EF4-FFF2-40B4-BE49-F238E27FC236}">
                <a16:creationId xmlns:a16="http://schemas.microsoft.com/office/drawing/2014/main" id="{D5E1199E-46BA-424D-959D-B2288E84A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Classification du préjudice</a:t>
            </a:r>
          </a:p>
        </p:txBody>
      </p:sp>
      <p:sp>
        <p:nvSpPr>
          <p:cNvPr id="12294" name="Rectangle 1027">
            <a:extLst>
              <a:ext uri="{FF2B5EF4-FFF2-40B4-BE49-F238E27FC236}">
                <a16:creationId xmlns:a16="http://schemas.microsoft.com/office/drawing/2014/main" id="{F73CFE09-E662-47AA-A564-CFB9F7320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28774"/>
            <a:ext cx="7720013" cy="484822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CA" dirty="0"/>
              <a:t>Introduction</a:t>
            </a:r>
          </a:p>
          <a:p>
            <a:pPr lvl="1">
              <a:lnSpc>
                <a:spcPct val="90000"/>
              </a:lnSpc>
              <a:defRPr/>
            </a:pPr>
            <a:r>
              <a:rPr lang="fr-CA" sz="2800" dirty="0"/>
              <a:t>Les règles sont habituellement identiques quelle que soit la nature du préjudice réparable</a:t>
            </a:r>
          </a:p>
          <a:p>
            <a:pPr lvl="1">
              <a:lnSpc>
                <a:spcPct val="90000"/>
              </a:lnSpc>
              <a:defRPr/>
            </a:pPr>
            <a:r>
              <a:rPr lang="fr-CA" sz="2800" dirty="0"/>
              <a:t>Certaines règles varient toutefois selon qu’il est question de préjudice matériel, corporel ou moral</a:t>
            </a:r>
          </a:p>
          <a:p>
            <a:pPr lvl="1">
              <a:lnSpc>
                <a:spcPct val="90000"/>
              </a:lnSpc>
              <a:defRPr/>
            </a:pPr>
            <a:r>
              <a:rPr lang="fr-CA" sz="2800" dirty="0"/>
              <a:t>L’ancienne classification bipartite (matériel/ moral) a été remplacée par la classification tripartite</a:t>
            </a:r>
          </a:p>
          <a:p>
            <a:pPr lvl="2">
              <a:lnSpc>
                <a:spcPct val="90000"/>
              </a:lnSpc>
              <a:defRPr/>
            </a:pPr>
            <a:r>
              <a:rPr lang="fr-CA" dirty="0"/>
              <a:t>Évolution annoncée par la Cour suprême en 1978 dans la trilogie sur le préjudice corporel</a:t>
            </a:r>
          </a:p>
          <a:p>
            <a:pPr lvl="2">
              <a:lnSpc>
                <a:spcPct val="90000"/>
              </a:lnSpc>
              <a:defRPr/>
            </a:pPr>
            <a:r>
              <a:rPr lang="fr-CA" dirty="0"/>
              <a:t>Classification tripartite consacrée dans le Code civil du Québec</a:t>
            </a:r>
          </a:p>
        </p:txBody>
      </p:sp>
      <p:sp>
        <p:nvSpPr>
          <p:cNvPr id="27653" name="Espace réservé du numéro de diapositive 1">
            <a:extLst>
              <a:ext uri="{FF2B5EF4-FFF2-40B4-BE49-F238E27FC236}">
                <a16:creationId xmlns:a16="http://schemas.microsoft.com/office/drawing/2014/main" id="{02789017-F82C-487C-82D1-EB9204800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46481B-66DB-47EE-AA3B-BFAFD37E4FDB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fr-FR" altLang="fr-FR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pied de page 4">
            <a:extLst>
              <a:ext uri="{FF2B5EF4-FFF2-40B4-BE49-F238E27FC236}">
                <a16:creationId xmlns:a16="http://schemas.microsoft.com/office/drawing/2014/main" id="{166138FD-619A-4948-A9E4-E201B864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E2CCAA7-7330-43D3-9C29-42089A452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Classification du préjudice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D9ECE51-EA71-47FB-8415-58306E3CF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688" y="1752600"/>
            <a:ext cx="7620000" cy="4354513"/>
          </a:xfrm>
        </p:spPr>
        <p:txBody>
          <a:bodyPr/>
          <a:lstStyle/>
          <a:p>
            <a:pPr>
              <a:defRPr/>
            </a:pPr>
            <a:r>
              <a:rPr lang="fr-CA" altLang="fr-FR" dirty="0"/>
              <a:t>Classification tripartite</a:t>
            </a:r>
          </a:p>
          <a:p>
            <a:pPr indent="12700">
              <a:buFont typeface="Wingdings" panose="05000000000000000000" pitchFamily="2" charset="2"/>
              <a:buNone/>
              <a:defRPr/>
            </a:pPr>
            <a:r>
              <a:rPr lang="fr-CA" altLang="fr-FR" dirty="0">
                <a:sym typeface="Wingdings" panose="05000000000000000000" pitchFamily="2" charset="2"/>
              </a:rPr>
              <a:t> </a:t>
            </a:r>
            <a:r>
              <a:rPr lang="fr-CA" i="1" dirty="0"/>
              <a:t>Cinar Corporation </a:t>
            </a:r>
            <a:r>
              <a:rPr lang="fr-CA" dirty="0"/>
              <a:t>c. </a:t>
            </a:r>
            <a:r>
              <a:rPr lang="fr-CA" i="1" dirty="0"/>
              <a:t>Robinson</a:t>
            </a:r>
            <a:endParaRPr lang="fr-CA" altLang="fr-FR" dirty="0"/>
          </a:p>
          <a:p>
            <a:pPr>
              <a:buFont typeface="Wingdings" panose="05000000000000000000" pitchFamily="2" charset="2"/>
              <a:buNone/>
              <a:defRPr/>
            </a:pPr>
            <a:endParaRPr lang="fr-CA" alt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2602D1E-9D0F-4C43-8B36-8DBDB0C07D96}"/>
              </a:ext>
            </a:extLst>
          </p:cNvPr>
          <p:cNvGraphicFramePr>
            <a:graphicFrameLocks noGrp="1"/>
          </p:cNvGraphicFramePr>
          <p:nvPr/>
        </p:nvGraphicFramePr>
        <p:xfrm>
          <a:off x="2051050" y="2805113"/>
          <a:ext cx="4176713" cy="33162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31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Préjudice matériel</a:t>
                      </a:r>
                      <a:endParaRPr lang="fr-CA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pécuniaire</a:t>
                      </a:r>
                      <a:endParaRPr lang="fr-CA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9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non pécuniaire</a:t>
                      </a:r>
                      <a:endParaRPr lang="fr-CA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31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Préjudice corporel</a:t>
                      </a:r>
                      <a:endParaRPr lang="fr-CA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pécuniaire</a:t>
                      </a:r>
                      <a:endParaRPr lang="fr-CA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9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non pécuniaire</a:t>
                      </a:r>
                      <a:endParaRPr lang="fr-CA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31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Préjudice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moral</a:t>
                      </a:r>
                      <a:endParaRPr lang="fr-CA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pécuniaire</a:t>
                      </a:r>
                      <a:endParaRPr lang="fr-CA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317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2400" b="0" dirty="0">
                          <a:solidFill>
                            <a:schemeClr val="tx1"/>
                          </a:solidFill>
                          <a:effectLst/>
                        </a:rPr>
                        <a:t>non pécuniaire</a:t>
                      </a:r>
                      <a:endParaRPr lang="fr-CA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697" name="Espace réservé du numéro de diapositive 1">
            <a:extLst>
              <a:ext uri="{FF2B5EF4-FFF2-40B4-BE49-F238E27FC236}">
                <a16:creationId xmlns:a16="http://schemas.microsoft.com/office/drawing/2014/main" id="{5F17D14B-37DA-4CA6-A29A-89B08E20E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099BE3-F9D6-47F2-9B7A-A7B32CE7A532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fr-FR" altLang="fr-FR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pied de page 4">
            <a:extLst>
              <a:ext uri="{FF2B5EF4-FFF2-40B4-BE49-F238E27FC236}">
                <a16:creationId xmlns:a16="http://schemas.microsoft.com/office/drawing/2014/main" id="{380AC18E-3E4D-4AC3-B9FF-89B866EC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1252030-5E3A-41AD-9AA8-132D76B5F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Classification du préjudice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CCF4545-D6C7-4FD5-AF67-1BD472EB8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343400"/>
          </a:xfrm>
        </p:spPr>
        <p:txBody>
          <a:bodyPr/>
          <a:lstStyle/>
          <a:p>
            <a:pPr>
              <a:defRPr/>
            </a:pPr>
            <a:r>
              <a:rPr lang="fr-CA" altLang="fr-FR" dirty="0"/>
              <a:t>Notion de préjudice matériel</a:t>
            </a:r>
          </a:p>
          <a:p>
            <a:pPr lvl="1">
              <a:defRPr/>
            </a:pPr>
            <a:r>
              <a:rPr lang="fr-CA" altLang="fr-FR" sz="2800" dirty="0"/>
              <a:t>Atteinte aux biens</a:t>
            </a:r>
          </a:p>
          <a:p>
            <a:pPr marL="808038" lvl="1" indent="0">
              <a:buFont typeface="Wingdings" panose="05000000000000000000" pitchFamily="2" charset="2"/>
              <a:buNone/>
              <a:defRPr/>
            </a:pPr>
            <a:r>
              <a:rPr lang="fr-CA" altLang="fr-FR" sz="2800" dirty="0">
                <a:sym typeface="Wingdings" panose="05000000000000000000" pitchFamily="2" charset="2"/>
              </a:rPr>
              <a:t> </a:t>
            </a:r>
            <a:r>
              <a:rPr lang="fr-CA" sz="2800" i="1" dirty="0"/>
              <a:t>Cinar Corporation </a:t>
            </a:r>
            <a:r>
              <a:rPr lang="fr-CA" sz="2800" dirty="0"/>
              <a:t>c.</a:t>
            </a:r>
            <a:r>
              <a:rPr lang="fr-CA" sz="2800" i="1" dirty="0"/>
              <a:t> Robinson</a:t>
            </a:r>
            <a:endParaRPr lang="fr-CA" altLang="fr-FR" sz="2800" dirty="0"/>
          </a:p>
          <a:p>
            <a:pPr lvl="1">
              <a:defRPr/>
            </a:pPr>
            <a:r>
              <a:rPr lang="fr-CA" altLang="fr-FR" sz="2800" dirty="0"/>
              <a:t>Comporte deux dimensions</a:t>
            </a:r>
          </a:p>
          <a:p>
            <a:pPr lvl="2">
              <a:defRPr/>
            </a:pPr>
            <a:r>
              <a:rPr lang="fr-CA" altLang="fr-FR" dirty="0"/>
              <a:t>Conséquences patrimoniales (préjudice « matériel pécuniaire »); ET</a:t>
            </a:r>
          </a:p>
          <a:p>
            <a:pPr lvl="2">
              <a:defRPr/>
            </a:pPr>
            <a:r>
              <a:rPr lang="fr-CA" altLang="fr-FR" dirty="0"/>
              <a:t>Conséquences extrapatrimoniales (préjudice « matériel non pécuniaire »)</a:t>
            </a:r>
            <a:endParaRPr lang="fr-CA" altLang="fr-FR" sz="2800" dirty="0"/>
          </a:p>
        </p:txBody>
      </p:sp>
      <p:sp>
        <p:nvSpPr>
          <p:cNvPr id="30725" name="Espace réservé du numéro de diapositive 1">
            <a:extLst>
              <a:ext uri="{FF2B5EF4-FFF2-40B4-BE49-F238E27FC236}">
                <a16:creationId xmlns:a16="http://schemas.microsoft.com/office/drawing/2014/main" id="{88C7DE52-F95B-4F43-8D18-A5B6F2D64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0B2AAC-9A82-4627-B066-CB098029008E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fr-FR" altLang="fr-FR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pied de page 4">
            <a:extLst>
              <a:ext uri="{FF2B5EF4-FFF2-40B4-BE49-F238E27FC236}">
                <a16:creationId xmlns:a16="http://schemas.microsoft.com/office/drawing/2014/main" id="{437ACBFA-E049-48ED-B507-03C17B00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0623FD6-4CFD-4D53-8B08-860CDB3B2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Classification du préjudice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C373309-3487-4F98-A58C-E01F7CF46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91450" cy="44624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CA" altLang="fr-FR" dirty="0"/>
              <a:t>Notion de préjudice moral</a:t>
            </a:r>
          </a:p>
          <a:p>
            <a:pPr lvl="1">
              <a:lnSpc>
                <a:spcPct val="90000"/>
              </a:lnSpc>
              <a:defRPr/>
            </a:pPr>
            <a:r>
              <a:rPr lang="fr-CA" altLang="fr-FR" sz="2800" dirty="0"/>
              <a:t>Atteinte aux sentiments</a:t>
            </a:r>
          </a:p>
          <a:p>
            <a:pPr marL="801688" lvl="1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722313" algn="l"/>
              </a:tabLst>
              <a:defRPr/>
            </a:pPr>
            <a:r>
              <a:rPr lang="fr-CA" altLang="fr-FR" sz="2800" dirty="0"/>
              <a:t>NB Souvent lié à des atteintes à un droit de la personnalité ou un doit fondamental (par ex. réputation, vie privée, etc.) SAUF le droit à la vie, l’inviolabilité ou l’intégrité de la personne</a:t>
            </a:r>
          </a:p>
          <a:p>
            <a:pPr lvl="1">
              <a:defRPr/>
            </a:pPr>
            <a:r>
              <a:rPr lang="fr-CA" altLang="fr-FR" sz="2800" dirty="0"/>
              <a:t>Comporte deux dimensions</a:t>
            </a:r>
          </a:p>
          <a:p>
            <a:pPr lvl="2">
              <a:defRPr/>
            </a:pPr>
            <a:r>
              <a:rPr lang="fr-CA" altLang="fr-FR" dirty="0"/>
              <a:t>Conséquences patrimoniales (préjudice « moral pécuniaire »); ET</a:t>
            </a:r>
          </a:p>
          <a:p>
            <a:pPr lvl="2">
              <a:defRPr/>
            </a:pPr>
            <a:r>
              <a:rPr lang="fr-CA" altLang="fr-FR" dirty="0"/>
              <a:t>Conséquences extrapatrimoniales (préjudice « moral non pécuniaire »)</a:t>
            </a:r>
            <a:endParaRPr lang="fr-CA" altLang="fr-FR" sz="2800" dirty="0"/>
          </a:p>
        </p:txBody>
      </p:sp>
      <p:sp>
        <p:nvSpPr>
          <p:cNvPr id="32773" name="Espace réservé du numéro de diapositive 1">
            <a:extLst>
              <a:ext uri="{FF2B5EF4-FFF2-40B4-BE49-F238E27FC236}">
                <a16:creationId xmlns:a16="http://schemas.microsoft.com/office/drawing/2014/main" id="{3982FE94-087C-4E4C-B24F-DD02F97288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B450F8-A546-498A-B882-D6D2DAAC4FE4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fr-FR" altLang="fr-FR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pied de page 4">
            <a:extLst>
              <a:ext uri="{FF2B5EF4-FFF2-40B4-BE49-F238E27FC236}">
                <a16:creationId xmlns:a16="http://schemas.microsoft.com/office/drawing/2014/main" id="{3CA40B36-FBA7-4536-8496-A818A733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E017FF3-D010-44AA-A2E3-901594A98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Classification du préjudice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343C122-F111-499B-A203-5F2BE3D16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343400"/>
          </a:xfrm>
        </p:spPr>
        <p:txBody>
          <a:bodyPr/>
          <a:lstStyle/>
          <a:p>
            <a:r>
              <a:rPr lang="fr-CA" altLang="fr-FR" dirty="0"/>
              <a:t>Notion de préjudice corporel</a:t>
            </a:r>
          </a:p>
          <a:p>
            <a:pPr lvl="1"/>
            <a:r>
              <a:rPr lang="fr-CA" altLang="fr-FR" sz="2800" dirty="0"/>
              <a:t>Atteinte à l’intégrité physique (blessures ou décès)</a:t>
            </a:r>
          </a:p>
          <a:p>
            <a:pPr lvl="1"/>
            <a:r>
              <a:rPr lang="fr-CA" altLang="fr-FR" sz="2800" dirty="0"/>
              <a:t>Comporte deux dimensions</a:t>
            </a:r>
          </a:p>
          <a:p>
            <a:pPr lvl="2"/>
            <a:r>
              <a:rPr lang="fr-CA" altLang="fr-FR" dirty="0"/>
              <a:t>Conséquences patrimoniales (préjudice « corporel pécuniaire »); ET</a:t>
            </a:r>
          </a:p>
          <a:p>
            <a:pPr lvl="2"/>
            <a:r>
              <a:rPr lang="fr-CA" altLang="fr-FR" dirty="0"/>
              <a:t>Conséquences extrapatrimoniales (préjudice « corporel non pécuniaire »)</a:t>
            </a:r>
          </a:p>
        </p:txBody>
      </p:sp>
      <p:sp>
        <p:nvSpPr>
          <p:cNvPr id="34821" name="Espace réservé du numéro de diapositive 1">
            <a:extLst>
              <a:ext uri="{FF2B5EF4-FFF2-40B4-BE49-F238E27FC236}">
                <a16:creationId xmlns:a16="http://schemas.microsoft.com/office/drawing/2014/main" id="{07057D23-885E-4C50-965C-EB28DA940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28225A-6430-48BD-90F9-A67E777B709E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fr-FR" altLang="fr-FR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pied de page 4">
            <a:extLst>
              <a:ext uri="{FF2B5EF4-FFF2-40B4-BE49-F238E27FC236}">
                <a16:creationId xmlns:a16="http://schemas.microsoft.com/office/drawing/2014/main" id="{315CC9C6-7A6C-4A7E-B098-7E81EBE1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68EFC3B-6B53-4AF8-A61D-CCF927E07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Classification du préjudice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AF18548-1EF1-4870-B6FD-667014340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28775"/>
            <a:ext cx="7720013" cy="4724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fr-CA" altLang="fr-FR" dirty="0"/>
              <a:t>Hiérarchie dans la protection de la victime en fonction de la nature du préjudice </a:t>
            </a:r>
          </a:p>
          <a:p>
            <a:pPr lvl="1">
              <a:defRPr/>
            </a:pPr>
            <a:r>
              <a:rPr lang="fr-CA" altLang="fr-FR" sz="2800" dirty="0">
                <a:sym typeface="Webdings" panose="05030102010509060703" pitchFamily="18" charset="2"/>
              </a:rPr>
              <a:t>La victime de préjudice corporel bénéficie de certaines règles plus favorables (1474, 1609, 1614 à 1616, 2926.1</a:t>
            </a:r>
            <a:r>
              <a:rPr lang="fr-CA" altLang="fr-FR" sz="2800">
                <a:sym typeface="Webdings" panose="05030102010509060703" pitchFamily="18" charset="2"/>
              </a:rPr>
              <a:t>, 2930 CCQ)</a:t>
            </a:r>
            <a:endParaRPr lang="fr-CA" altLang="fr-FR" sz="2800" dirty="0"/>
          </a:p>
          <a:p>
            <a:pPr lvl="1">
              <a:defRPr/>
            </a:pPr>
            <a:r>
              <a:rPr lang="fr-CA" altLang="fr-FR" sz="2800" dirty="0">
                <a:sym typeface="Webdings" panose="05030102010509060703" pitchFamily="18" charset="2"/>
              </a:rPr>
              <a:t>Faveurs plus limitées en cas de préjudice moral (1474, 1609 CCQ)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fr-CA" altLang="fr-FR" sz="2800" dirty="0">
                <a:sym typeface="Webdings" panose="05030102010509060703" pitchFamily="18" charset="2"/>
              </a:rPr>
              <a:t>NB Plus rarement, l’indemnisation du préjudice corporel est assujettie à une règle moins favorable que pour les autres catégories (plafond applicable au préjudice corporel non pécuniaire)</a:t>
            </a:r>
            <a:endParaRPr lang="fr-CA" altLang="fr-FR" sz="2800" dirty="0"/>
          </a:p>
        </p:txBody>
      </p:sp>
      <p:sp>
        <p:nvSpPr>
          <p:cNvPr id="35845" name="Espace réservé du numéro de diapositive 1">
            <a:extLst>
              <a:ext uri="{FF2B5EF4-FFF2-40B4-BE49-F238E27FC236}">
                <a16:creationId xmlns:a16="http://schemas.microsoft.com/office/drawing/2014/main" id="{182E6C34-CA69-4A6F-895C-2CA1CE7E45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79243-1308-4D91-8579-7978C99AB2F7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fr-FR" altLang="fr-FR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u pied de page 4">
            <a:extLst>
              <a:ext uri="{FF2B5EF4-FFF2-40B4-BE49-F238E27FC236}">
                <a16:creationId xmlns:a16="http://schemas.microsoft.com/office/drawing/2014/main" id="{FD83AFBE-01FA-459B-BA78-F16EC910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811665A-BC94-4CAC-864E-FD0C3BDC6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Classification du préjudice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0F940DD-CAE0-4756-A1A2-1F369C6D5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91450" cy="46291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CA" altLang="fr-FR" dirty="0">
                <a:sym typeface="Webdings" panose="05030102010509060703" pitchFamily="18" charset="2"/>
              </a:rPr>
              <a:t>Atteinte initiale qui prend la forme d’une atteinte aux biens ou d’une atteinte aux sentiments MAIS dégénère pour entraîner des problèmes de santé</a:t>
            </a:r>
          </a:p>
          <a:p>
            <a:pPr lvl="1">
              <a:lnSpc>
                <a:spcPct val="90000"/>
              </a:lnSpc>
              <a:defRPr/>
            </a:pPr>
            <a:r>
              <a:rPr lang="fr-CA" altLang="fr-FR" sz="2800" dirty="0">
                <a:sym typeface="Webdings" panose="05030102010509060703" pitchFamily="18" charset="2"/>
              </a:rPr>
              <a:t>ne se transforme pas en préjudice corporel</a:t>
            </a:r>
          </a:p>
          <a:p>
            <a:pPr lvl="1">
              <a:lnSpc>
                <a:spcPct val="90000"/>
              </a:lnSpc>
              <a:defRPr/>
            </a:pPr>
            <a:r>
              <a:rPr lang="fr-CA" altLang="fr-FR" sz="2800" dirty="0">
                <a:sym typeface="Webdings" panose="05030102010509060703" pitchFamily="18" charset="2"/>
              </a:rPr>
              <a:t>conserve sa qualification initiale</a:t>
            </a:r>
          </a:p>
          <a:p>
            <a:pPr marL="355600" lvl="1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fr-CA" altLang="fr-FR" sz="2800" dirty="0">
                <a:sym typeface="Wingdings" panose="05000000000000000000" pitchFamily="2" charset="2"/>
              </a:rPr>
              <a:t> </a:t>
            </a:r>
            <a:r>
              <a:rPr lang="fr-CA" sz="2800" i="1" dirty="0"/>
              <a:t>Cinar Corporation c. Robinson</a:t>
            </a:r>
            <a:endParaRPr lang="fr-CA" altLang="fr-FR" sz="2800" i="1" dirty="0"/>
          </a:p>
          <a:p>
            <a:pPr>
              <a:lnSpc>
                <a:spcPct val="90000"/>
              </a:lnSpc>
              <a:defRPr/>
            </a:pPr>
            <a:r>
              <a:rPr lang="fr-CA" altLang="fr-FR" dirty="0">
                <a:sym typeface="Webdings" panose="05030102010509060703" pitchFamily="18" charset="2"/>
              </a:rPr>
              <a:t>Règle relative à l’atteinte initiale qui s’étend également à la victime médiate (« par ricochet ») même si elle n’a pas elle-même subi d’atteinte à son intégrité corporelle</a:t>
            </a:r>
          </a:p>
          <a:p>
            <a:pPr marL="355600" indent="0">
              <a:lnSpc>
                <a:spcPct val="90000"/>
              </a:lnSpc>
              <a:buNone/>
              <a:defRPr/>
            </a:pPr>
            <a:r>
              <a:rPr lang="fr-CA" altLang="fr-FR" dirty="0">
                <a:sym typeface="Wingdings" panose="05000000000000000000" pitchFamily="2" charset="2"/>
              </a:rPr>
              <a:t> </a:t>
            </a:r>
            <a:r>
              <a:rPr lang="fr-CA" i="1" dirty="0"/>
              <a:t>Montréal (Ville) </a:t>
            </a:r>
            <a:r>
              <a:rPr lang="fr-CA" dirty="0"/>
              <a:t>c.</a:t>
            </a:r>
            <a:r>
              <a:rPr lang="fr-CA" i="1" dirty="0"/>
              <a:t> Dorval</a:t>
            </a:r>
            <a:endParaRPr lang="fr-CA" altLang="fr-FR" dirty="0">
              <a:sym typeface="Webdings" panose="05030102010509060703" pitchFamily="18" charset="2"/>
            </a:endParaRPr>
          </a:p>
          <a:p>
            <a:pPr>
              <a:lnSpc>
                <a:spcPct val="90000"/>
              </a:lnSpc>
              <a:defRPr/>
            </a:pPr>
            <a:endParaRPr lang="fr-CA" altLang="fr-FR" sz="3200" dirty="0">
              <a:sym typeface="Webdings" panose="05030102010509060703" pitchFamily="18" charset="2"/>
            </a:endParaRPr>
          </a:p>
        </p:txBody>
      </p:sp>
      <p:sp>
        <p:nvSpPr>
          <p:cNvPr id="36869" name="Espace réservé du numéro de diapositive 1">
            <a:extLst>
              <a:ext uri="{FF2B5EF4-FFF2-40B4-BE49-F238E27FC236}">
                <a16:creationId xmlns:a16="http://schemas.microsoft.com/office/drawing/2014/main" id="{CC81D3B0-390E-4C11-92BB-2ABBF8E0CC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3E859E-D1E1-49F3-9D4C-DE7BE9DA1267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fr-FR" altLang="fr-FR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pied de page 4">
            <a:extLst>
              <a:ext uri="{FF2B5EF4-FFF2-40B4-BE49-F238E27FC236}">
                <a16:creationId xmlns:a16="http://schemas.microsoft.com/office/drawing/2014/main" id="{C2D57C4A-FCEA-483F-9052-10F463D2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9928699-3D92-4591-A637-A0B4525B7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Introduction au préjudice </a:t>
            </a:r>
            <a:br>
              <a:rPr lang="fr-CA" altLang="fr-FR"/>
            </a:br>
            <a:r>
              <a:rPr lang="fr-CA" altLang="fr-FR"/>
              <a:t>et à son indemnisation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5E84038-5420-43D5-8D2D-5A2191136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77144"/>
            <a:ext cx="7720013" cy="477619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fr-CA" altLang="fr-FR" dirty="0"/>
              <a:t>Le préjudice constitue la deuxième condition essentielle de la responsabilité civile</a:t>
            </a:r>
          </a:p>
          <a:p>
            <a:pPr>
              <a:lnSpc>
                <a:spcPct val="80000"/>
              </a:lnSpc>
              <a:defRPr/>
            </a:pPr>
            <a:r>
              <a:rPr lang="fr-CA" altLang="fr-FR" dirty="0"/>
              <a:t>Condition applicable dans les deux régimes de responsabilité (sous réserve de certaines exceptions) (1457, 1458 et 1607 CCQ)</a:t>
            </a:r>
          </a:p>
          <a:p>
            <a:pPr>
              <a:lnSpc>
                <a:spcPct val="80000"/>
              </a:lnSpc>
              <a:defRPr/>
            </a:pPr>
            <a:r>
              <a:rPr lang="fr-CA" altLang="fr-FR" dirty="0"/>
              <a:t>Rapport entre les mots « préjudice » et « dommage »</a:t>
            </a:r>
          </a:p>
          <a:p>
            <a:pPr lvl="1">
              <a:lnSpc>
                <a:spcPct val="80000"/>
              </a:lnSpc>
              <a:defRPr/>
            </a:pPr>
            <a:r>
              <a:rPr lang="fr-CA" altLang="fr-FR" sz="2800" dirty="0"/>
              <a:t>Longtemps considérés comme synonymes</a:t>
            </a:r>
          </a:p>
          <a:p>
            <a:pPr lvl="1">
              <a:lnSpc>
                <a:spcPct val="80000"/>
              </a:lnSpc>
              <a:defRPr/>
            </a:pPr>
            <a:r>
              <a:rPr lang="fr-CA" altLang="fr-FR" sz="2800" dirty="0"/>
              <a:t>Notions complémentaires – atteinte (préjudice) / perte (dommage)</a:t>
            </a:r>
          </a:p>
          <a:p>
            <a:pPr lvl="1">
              <a:lnSpc>
                <a:spcPct val="80000"/>
              </a:lnSpc>
              <a:defRPr/>
            </a:pPr>
            <a:r>
              <a:rPr lang="fr-CA" altLang="fr-FR" sz="2800" dirty="0"/>
              <a:t>Le terme « dommages » (au pluriel) est parfois confondu avec les « dommages-intérêts », qui sont un effet et non une condition de la responsabilité</a:t>
            </a:r>
          </a:p>
        </p:txBody>
      </p:sp>
      <p:sp>
        <p:nvSpPr>
          <p:cNvPr id="8197" name="Espace réservé du numéro de diapositive 1">
            <a:extLst>
              <a:ext uri="{FF2B5EF4-FFF2-40B4-BE49-F238E27FC236}">
                <a16:creationId xmlns:a16="http://schemas.microsoft.com/office/drawing/2014/main" id="{FC471566-D255-4CE5-AA8D-4BB24F3541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AA3A8-3658-4783-AF46-296FB2E45F73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FR" altLang="fr-FR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pied de page 4">
            <a:extLst>
              <a:ext uri="{FF2B5EF4-FFF2-40B4-BE49-F238E27FC236}">
                <a16:creationId xmlns:a16="http://schemas.microsoft.com/office/drawing/2014/main" id="{069852D0-6E7D-419B-9584-E2F3DEF9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B7B35BE-3EA9-4434-952A-397C5C835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Introduction au préjudice </a:t>
            </a:r>
            <a:br>
              <a:rPr lang="fr-CA" altLang="fr-FR"/>
            </a:br>
            <a:r>
              <a:rPr lang="fr-CA" altLang="fr-FR"/>
              <a:t>et à son indemnisation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DA84237-FA44-4063-9B4D-BEC375BC8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fr-FR" dirty="0"/>
              <a:t>Fondement de la nécessité de démontrer un préjudice réparable: fonction réparatrice (ou « compensatoire ») de la responsabilité civile (</a:t>
            </a:r>
            <a:r>
              <a:rPr lang="fr-CA" altLang="fr-FR" dirty="0">
                <a:sym typeface="Webdings" panose="05030102010509060703" pitchFamily="18" charset="2"/>
              </a:rPr>
              <a:t>m</a:t>
            </a:r>
            <a:r>
              <a:rPr lang="fr-CA" altLang="fr-FR" dirty="0"/>
              <a:t>odule B)</a:t>
            </a:r>
          </a:p>
        </p:txBody>
      </p:sp>
      <p:sp>
        <p:nvSpPr>
          <p:cNvPr id="9221" name="Espace réservé du numéro de diapositive 1">
            <a:extLst>
              <a:ext uri="{FF2B5EF4-FFF2-40B4-BE49-F238E27FC236}">
                <a16:creationId xmlns:a16="http://schemas.microsoft.com/office/drawing/2014/main" id="{B06A4398-174E-4368-A2E6-E41179109B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8A7FBA-6E2B-4F5E-BDE5-440E1055706F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FR" altLang="fr-FR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E9D1B2CE-F047-42F9-9CF1-B45FD0605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fr-FR"/>
              <a:t>Caractères du préjudice réparable</a:t>
            </a:r>
          </a:p>
        </p:txBody>
      </p:sp>
      <p:sp>
        <p:nvSpPr>
          <p:cNvPr id="11267" name="Espace réservé du contenu 2">
            <a:extLst>
              <a:ext uri="{FF2B5EF4-FFF2-40B4-BE49-F238E27FC236}">
                <a16:creationId xmlns:a16="http://schemas.microsoft.com/office/drawing/2014/main" id="{6DBA3090-EAEB-4825-B314-56DC90CA7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altLang="fr-FR" dirty="0"/>
              <a:t>Le préjudice doit répondre à certaines caractéristiques pour être indemnisable</a:t>
            </a:r>
          </a:p>
          <a:p>
            <a:pPr marL="457200" lvl="1" indent="0">
              <a:buNone/>
            </a:pPr>
            <a:r>
              <a:rPr lang="fr-CA" altLang="fr-FR" sz="2800" dirty="0"/>
              <a:t>1° Légitime</a:t>
            </a:r>
          </a:p>
          <a:p>
            <a:pPr marL="457200" lvl="1" indent="0">
              <a:buNone/>
            </a:pPr>
            <a:r>
              <a:rPr lang="fr-CA" altLang="fr-FR" sz="2800" dirty="0"/>
              <a:t>2° Certain</a:t>
            </a:r>
          </a:p>
          <a:p>
            <a:pPr marL="457200" lvl="1" indent="0">
              <a:buNone/>
            </a:pPr>
            <a:r>
              <a:rPr lang="fr-CA" altLang="fr-FR" sz="2800" dirty="0"/>
              <a:t>3° Direct</a:t>
            </a:r>
          </a:p>
          <a:p>
            <a:pPr marL="457200" lvl="1" indent="0">
              <a:buNone/>
            </a:pPr>
            <a:r>
              <a:rPr lang="fr-CA" altLang="fr-FR" sz="2800" dirty="0"/>
              <a:t>4° Prévisible (en matière contractuelle)</a:t>
            </a:r>
          </a:p>
        </p:txBody>
      </p:sp>
      <p:sp>
        <p:nvSpPr>
          <p:cNvPr id="11268" name="Espace réservé du pied de page 5">
            <a:extLst>
              <a:ext uri="{FF2B5EF4-FFF2-40B4-BE49-F238E27FC236}">
                <a16:creationId xmlns:a16="http://schemas.microsoft.com/office/drawing/2014/main" id="{C0D137BF-0AF6-4AF5-8590-772F301F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11269" name="Espace réservé du numéro de diapositive 1">
            <a:extLst>
              <a:ext uri="{FF2B5EF4-FFF2-40B4-BE49-F238E27FC236}">
                <a16:creationId xmlns:a16="http://schemas.microsoft.com/office/drawing/2014/main" id="{26585474-39C7-4971-9E8E-E6B30D1079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B7C77-771C-4486-8804-B879AA8EEDFA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FR" altLang="fr-FR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4">
            <a:extLst>
              <a:ext uri="{FF2B5EF4-FFF2-40B4-BE49-F238E27FC236}">
                <a16:creationId xmlns:a16="http://schemas.microsoft.com/office/drawing/2014/main" id="{0C2A8022-DD69-48A5-8219-09BBD6DE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49CBE21-3A05-4287-842E-C7564A77B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Caractères du préjudice réparable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D3432C5-8ADD-42D1-BE9B-BDE52434E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599"/>
            <a:ext cx="7620000" cy="4556721"/>
          </a:xfrm>
        </p:spPr>
        <p:txBody>
          <a:bodyPr>
            <a:normAutofit lnSpcReduction="10000"/>
          </a:bodyPr>
          <a:lstStyle/>
          <a:p>
            <a:r>
              <a:rPr lang="fr-CA" altLang="fr-FR" dirty="0"/>
              <a:t>1° Caractère légitime du préjudice</a:t>
            </a:r>
          </a:p>
          <a:p>
            <a:pPr lvl="1"/>
            <a:r>
              <a:rPr lang="fr-CA" altLang="fr-FR" sz="2800" dirty="0"/>
              <a:t>Nécessité d’un préjudice légitime (condition non codifiée)</a:t>
            </a:r>
          </a:p>
          <a:p>
            <a:pPr lvl="1"/>
            <a:r>
              <a:rPr lang="fr-CA" altLang="fr-FR" sz="2800" dirty="0"/>
              <a:t>Notion de préjudice légitime</a:t>
            </a:r>
          </a:p>
          <a:p>
            <a:pPr lvl="1"/>
            <a:r>
              <a:rPr lang="fr-CA" altLang="fr-FR" sz="2800" dirty="0"/>
              <a:t>Évolution de la notion</a:t>
            </a:r>
          </a:p>
          <a:p>
            <a:pPr lvl="1"/>
            <a:r>
              <a:rPr lang="fr-CA" altLang="fr-FR" sz="2800" dirty="0"/>
              <a:t>Application – Atteinte à un bien résultant d’une activité criminelle</a:t>
            </a:r>
          </a:p>
          <a:p>
            <a:pPr marL="720725" lvl="1" indent="0">
              <a:buNone/>
            </a:pPr>
            <a:r>
              <a:rPr lang="fr-CA" altLang="fr-FR" sz="2800" dirty="0"/>
              <a:t>NB Évolution qui rend légitimes des formes de préjudice auparavant considérées comme illégitimes</a:t>
            </a:r>
          </a:p>
        </p:txBody>
      </p:sp>
      <p:sp>
        <p:nvSpPr>
          <p:cNvPr id="12293" name="Espace réservé du numéro de diapositive 1">
            <a:extLst>
              <a:ext uri="{FF2B5EF4-FFF2-40B4-BE49-F238E27FC236}">
                <a16:creationId xmlns:a16="http://schemas.microsoft.com/office/drawing/2014/main" id="{1F76C1F6-42E7-4CF9-B660-D1C819C49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A72BE6-3669-4D02-A082-C1AD3AAFDCC3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FR" altLang="fr-FR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pied de page 4">
            <a:extLst>
              <a:ext uri="{FF2B5EF4-FFF2-40B4-BE49-F238E27FC236}">
                <a16:creationId xmlns:a16="http://schemas.microsoft.com/office/drawing/2014/main" id="{4273E45E-6576-4A63-A114-1F375571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E9C3D0EC-993B-4942-AACE-EE34F10FF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Caractères du préjudice réparable</a:t>
            </a:r>
          </a:p>
        </p:txBody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223C23AA-8A52-4BC1-8973-A2EE2D986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6291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CA" altLang="fr-FR" dirty="0"/>
              <a:t>2° Caractère certain du préjudice</a:t>
            </a:r>
          </a:p>
          <a:p>
            <a:pPr lvl="1">
              <a:lnSpc>
                <a:spcPct val="90000"/>
              </a:lnSpc>
              <a:defRPr/>
            </a:pPr>
            <a:r>
              <a:rPr lang="fr-CA" altLang="fr-FR" sz="2800" dirty="0"/>
              <a:t>Nécessité du caractère certain du préjudice</a:t>
            </a:r>
          </a:p>
          <a:p>
            <a:pPr lvl="1">
              <a:lnSpc>
                <a:spcPct val="90000"/>
              </a:lnSpc>
              <a:defRPr/>
            </a:pPr>
            <a:r>
              <a:rPr lang="fr-CA" altLang="fr-FR" sz="2800" dirty="0"/>
              <a:t>Notion de préjudice certain: pas aléatoire</a:t>
            </a:r>
          </a:p>
          <a:p>
            <a:pPr lvl="1">
              <a:lnSpc>
                <a:spcPct val="90000"/>
              </a:lnSpc>
              <a:defRPr/>
            </a:pPr>
            <a:r>
              <a:rPr lang="fr-CA" altLang="fr-FR" sz="2800" dirty="0"/>
              <a:t>Application – Préjudice futur: doit répondre à deux conditions pour être indemnisé (1611 al. 2 CCQ)</a:t>
            </a:r>
          </a:p>
          <a:p>
            <a:pPr lvl="2">
              <a:lnSpc>
                <a:spcPct val="90000"/>
              </a:lnSpc>
              <a:defRPr/>
            </a:pPr>
            <a:r>
              <a:rPr lang="fr-CA" altLang="fr-FR" dirty="0"/>
              <a:t>Être certain</a:t>
            </a:r>
          </a:p>
          <a:p>
            <a:pPr lvl="2">
              <a:lnSpc>
                <a:spcPct val="90000"/>
              </a:lnSpc>
              <a:defRPr/>
            </a:pPr>
            <a:r>
              <a:rPr lang="fr-CA" altLang="fr-FR" dirty="0"/>
              <a:t>Être susceptible d’évaluation</a:t>
            </a:r>
          </a:p>
          <a:p>
            <a:pPr lvl="1">
              <a:lnSpc>
                <a:spcPct val="90000"/>
              </a:lnSpc>
              <a:defRPr/>
            </a:pPr>
            <a:r>
              <a:rPr lang="fr-CA" altLang="fr-FR" sz="2800" dirty="0">
                <a:sym typeface="Webdings" panose="05030102010509060703" pitchFamily="18" charset="2"/>
              </a:rPr>
              <a:t>Application – Perte de succession future</a:t>
            </a:r>
            <a:endParaRPr lang="fr-CA" altLang="fr-FR" sz="2800" dirty="0"/>
          </a:p>
          <a:p>
            <a:pPr lvl="1">
              <a:lnSpc>
                <a:spcPct val="90000"/>
              </a:lnSpc>
              <a:defRPr/>
            </a:pPr>
            <a:r>
              <a:rPr lang="fr-CA" altLang="fr-FR" sz="2800" dirty="0"/>
              <a:t>Application – Perte de chance </a:t>
            </a:r>
            <a:r>
              <a:rPr lang="fr-CA" altLang="fr-FR" sz="2800" dirty="0">
                <a:sym typeface="Webdings" panose="05030102010509060703" pitchFamily="18" charset="2"/>
              </a:rPr>
              <a:t>cours 11 (causalité)</a:t>
            </a:r>
          </a:p>
        </p:txBody>
      </p:sp>
      <p:sp>
        <p:nvSpPr>
          <p:cNvPr id="14341" name="Espace réservé du numéro de diapositive 1">
            <a:extLst>
              <a:ext uri="{FF2B5EF4-FFF2-40B4-BE49-F238E27FC236}">
                <a16:creationId xmlns:a16="http://schemas.microsoft.com/office/drawing/2014/main" id="{0C41018C-4057-4077-8BB9-F8A3CDE20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34C06-6C34-4992-809E-42FF0E2A1761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FR" altLang="fr-FR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pied de page 4">
            <a:extLst>
              <a:ext uri="{FF2B5EF4-FFF2-40B4-BE49-F238E27FC236}">
                <a16:creationId xmlns:a16="http://schemas.microsoft.com/office/drawing/2014/main" id="{0B907664-F1EB-4686-9156-FC39CEF9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BE1BE83-C28E-4B6A-9927-0F5A9B905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Caractères du préjudice réparable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53AEECD-5AEC-49DB-8CA7-02EA1824B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4624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dirty="0"/>
              <a:t>3° Caractère direct du préjudice</a:t>
            </a:r>
          </a:p>
          <a:p>
            <a:pPr lvl="1">
              <a:lnSpc>
                <a:spcPct val="90000"/>
              </a:lnSpc>
            </a:pPr>
            <a:r>
              <a:rPr lang="fr-CA" altLang="fr-FR" sz="2800" dirty="0"/>
              <a:t>Nécessité du caractère direct du préjudice (1607 CCQ)</a:t>
            </a:r>
          </a:p>
          <a:p>
            <a:pPr lvl="1"/>
            <a:r>
              <a:rPr lang="fr-CA" altLang="fr-FR" sz="2800" dirty="0"/>
              <a:t>Notion de préjudice direct et immédiat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fr-CA" altLang="fr-FR" sz="2800" dirty="0"/>
              <a:t>	NB Se rapporte aussi à la problématique du lien de causalité</a:t>
            </a:r>
          </a:p>
        </p:txBody>
      </p:sp>
      <p:sp>
        <p:nvSpPr>
          <p:cNvPr id="16389" name="Espace réservé du numéro de diapositive 1">
            <a:extLst>
              <a:ext uri="{FF2B5EF4-FFF2-40B4-BE49-F238E27FC236}">
                <a16:creationId xmlns:a16="http://schemas.microsoft.com/office/drawing/2014/main" id="{2CA75C15-0EE4-4098-ABCD-A0E015AF9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07728C-D950-45A4-A15E-BFB75E9087FB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FR" altLang="fr-FR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pied de page 4">
            <a:extLst>
              <a:ext uri="{FF2B5EF4-FFF2-40B4-BE49-F238E27FC236}">
                <a16:creationId xmlns:a16="http://schemas.microsoft.com/office/drawing/2014/main" id="{400EE09F-A9C6-4370-9122-D0F61C3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725DA29-C408-446D-8523-3FDD1EDEA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Caractères du préjudice réparable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3D4F174-F77B-4DF6-B2EA-FCC665466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824608"/>
            <a:ext cx="7720013" cy="46287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fr-CA" altLang="fr-FR" sz="3000" dirty="0"/>
              <a:t>3° Caractère direct du préjudice (suite)</a:t>
            </a:r>
          </a:p>
          <a:p>
            <a:pPr lvl="1">
              <a:lnSpc>
                <a:spcPct val="90000"/>
              </a:lnSpc>
              <a:defRPr/>
            </a:pPr>
            <a:r>
              <a:rPr lang="fr-CA" altLang="fr-FR" sz="3000" dirty="0"/>
              <a:t>Application – Préjudice subi par la victime médiate (aussi appelée « victime par ricochet »)</a:t>
            </a:r>
          </a:p>
          <a:p>
            <a:pPr marL="457200" lvl="1" indent="25558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fr-CA" altLang="fr-FR" sz="3000" dirty="0">
                <a:sym typeface="Wingdings" panose="05000000000000000000" pitchFamily="2" charset="2"/>
              </a:rPr>
              <a:t> </a:t>
            </a:r>
            <a:r>
              <a:rPr lang="fr-CA" altLang="fr-FR" sz="3000" i="1" dirty="0">
                <a:sym typeface="Wingdings" panose="05000000000000000000" pitchFamily="2" charset="2"/>
              </a:rPr>
              <a:t>de Montigny</a:t>
            </a:r>
            <a:r>
              <a:rPr lang="fr-CA" altLang="fr-FR" sz="3000" dirty="0">
                <a:sym typeface="Wingdings" panose="05000000000000000000" pitchFamily="2" charset="2"/>
              </a:rPr>
              <a:t> c. </a:t>
            </a:r>
            <a:r>
              <a:rPr lang="fr-CA" altLang="fr-FR" sz="3000" i="1" dirty="0">
                <a:sym typeface="Wingdings" panose="05000000000000000000" pitchFamily="2" charset="2"/>
              </a:rPr>
              <a:t>Brossard </a:t>
            </a:r>
            <a:r>
              <a:rPr lang="fr-CA" altLang="fr-FR" sz="3000" dirty="0">
                <a:sym typeface="Webdings" panose="05030102010509060703" pitchFamily="18" charset="2"/>
              </a:rPr>
              <a:t>cours 9</a:t>
            </a:r>
            <a:endParaRPr lang="fr-CA" altLang="fr-FR" sz="3000" dirty="0"/>
          </a:p>
          <a:p>
            <a:pPr lvl="1">
              <a:lnSpc>
                <a:spcPct val="90000"/>
              </a:lnSpc>
              <a:defRPr/>
            </a:pPr>
            <a:r>
              <a:rPr lang="fr-CA" altLang="fr-FR" sz="3000" dirty="0"/>
              <a:t>Application – Minimisation du préjudice par la victime (1479 CCQ) </a:t>
            </a:r>
            <a:r>
              <a:rPr lang="fr-CA" altLang="fr-FR" sz="3000" dirty="0">
                <a:sym typeface="Webdings" panose="05030102010509060703" pitchFamily="18" charset="2"/>
              </a:rPr>
              <a:t>Cours 11 (exonération)</a:t>
            </a:r>
            <a:r>
              <a:rPr lang="fr-CA" altLang="fr-FR" sz="3000" dirty="0"/>
              <a:t> </a:t>
            </a:r>
          </a:p>
          <a:p>
            <a:pPr marL="712788" lvl="1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fr-CA" altLang="fr-FR" sz="3000" dirty="0">
                <a:sym typeface="Wingdings" panose="05000000000000000000" pitchFamily="2" charset="2"/>
              </a:rPr>
              <a:t> </a:t>
            </a:r>
            <a:r>
              <a:rPr lang="fr-CA" altLang="fr-FR" sz="3000" i="1" dirty="0"/>
              <a:t>Site touristique Chute à l'ours de Normandin </a:t>
            </a:r>
            <a:r>
              <a:rPr lang="fr-CA" altLang="fr-FR" sz="3000" i="1" dirty="0" err="1"/>
              <a:t>inc.</a:t>
            </a:r>
            <a:r>
              <a:rPr lang="fr-CA" altLang="fr-FR" sz="3000" i="1" dirty="0"/>
              <a:t> </a:t>
            </a:r>
            <a:r>
              <a:rPr lang="fr-CA" altLang="fr-FR" sz="3000" dirty="0"/>
              <a:t>c. </a:t>
            </a:r>
            <a:r>
              <a:rPr lang="fr-CA" altLang="fr-FR" sz="3000" i="1" dirty="0"/>
              <a:t>Nguyen </a:t>
            </a:r>
            <a:r>
              <a:rPr lang="fr-CA" altLang="fr-FR" sz="3000" dirty="0">
                <a:sym typeface="Webdings" panose="05030102010509060703" pitchFamily="18" charset="2"/>
              </a:rPr>
              <a:t>cours 9</a:t>
            </a:r>
            <a:endParaRPr lang="fr-CA" altLang="fr-FR" sz="3000" dirty="0"/>
          </a:p>
          <a:p>
            <a:pPr lvl="1">
              <a:lnSpc>
                <a:spcPct val="90000"/>
              </a:lnSpc>
              <a:defRPr/>
            </a:pPr>
            <a:r>
              <a:rPr lang="fr-CA" altLang="fr-FR" sz="3000" dirty="0"/>
              <a:t>Application – Cascade des malheurs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CA" altLang="fr-FR" sz="3000" dirty="0"/>
              <a:t>	</a:t>
            </a:r>
            <a:r>
              <a:rPr lang="fr-CA" altLang="fr-FR" sz="3000" dirty="0">
                <a:sym typeface="Wingdings" panose="05000000000000000000" pitchFamily="2" charset="2"/>
              </a:rPr>
              <a:t>  </a:t>
            </a:r>
            <a:r>
              <a:rPr lang="fr-CA" sz="3000" i="1" dirty="0"/>
              <a:t>Ciment Québec </a:t>
            </a:r>
            <a:r>
              <a:rPr lang="fr-CA" sz="3000" i="1" dirty="0" err="1"/>
              <a:t>inc.</a:t>
            </a:r>
            <a:r>
              <a:rPr lang="fr-CA" sz="3000" i="1" dirty="0"/>
              <a:t> </a:t>
            </a:r>
            <a:r>
              <a:rPr lang="fr-CA" sz="3000" dirty="0"/>
              <a:t>c. </a:t>
            </a:r>
            <a:r>
              <a:rPr lang="fr-CA" sz="3000" i="1" dirty="0"/>
              <a:t>Stellaire Construction </a:t>
            </a:r>
            <a:r>
              <a:rPr lang="fr-CA" sz="3000" i="1" dirty="0" err="1"/>
              <a:t>inc.</a:t>
            </a:r>
            <a:r>
              <a:rPr lang="fr-CA" sz="3000" i="1" dirty="0"/>
              <a:t> </a:t>
            </a:r>
            <a:r>
              <a:rPr lang="fr-CA" altLang="fr-FR" sz="3000" dirty="0">
                <a:sym typeface="Webdings" panose="05030102010509060703" pitchFamily="18" charset="2"/>
              </a:rPr>
              <a:t></a:t>
            </a:r>
            <a:r>
              <a:rPr lang="fr-CA" altLang="fr-FR" sz="3000" i="1" dirty="0">
                <a:sym typeface="Webdings" panose="05030102010509060703" pitchFamily="18" charset="2"/>
              </a:rPr>
              <a:t>infra</a:t>
            </a:r>
          </a:p>
          <a:p>
            <a:pPr marL="808038" lvl="1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fr-CA" altLang="fr-FR" sz="3000" dirty="0">
                <a:sym typeface="Wingdings" panose="05000000000000000000" pitchFamily="2" charset="2"/>
              </a:rPr>
              <a:t> </a:t>
            </a:r>
            <a:r>
              <a:rPr lang="fr-CA" altLang="fr-FR" sz="3000" i="1" dirty="0">
                <a:sym typeface="Wingdings" panose="05000000000000000000" pitchFamily="2" charset="2"/>
              </a:rPr>
              <a:t>de Montigny  </a:t>
            </a:r>
            <a:r>
              <a:rPr lang="fr-CA" altLang="fr-FR" sz="3000" dirty="0">
                <a:sym typeface="Wingdings" panose="05000000000000000000" pitchFamily="2" charset="2"/>
              </a:rPr>
              <a:t>c. </a:t>
            </a:r>
            <a:r>
              <a:rPr lang="fr-CA" altLang="fr-FR" sz="3000" i="1" dirty="0">
                <a:sym typeface="Wingdings" panose="05000000000000000000" pitchFamily="2" charset="2"/>
              </a:rPr>
              <a:t>Brossard </a:t>
            </a:r>
            <a:r>
              <a:rPr lang="fr-CA" altLang="fr-FR" sz="3000" dirty="0">
                <a:sym typeface="Webdings" panose="05030102010509060703" pitchFamily="18" charset="2"/>
              </a:rPr>
              <a:t>cours 9</a:t>
            </a:r>
            <a:endParaRPr lang="fr-CA" altLang="fr-FR" sz="3000" dirty="0"/>
          </a:p>
          <a:p>
            <a:pPr lvl="2">
              <a:lnSpc>
                <a:spcPct val="90000"/>
              </a:lnSpc>
              <a:defRPr/>
            </a:pPr>
            <a:endParaRPr lang="fr-CA" altLang="fr-FR" dirty="0">
              <a:sym typeface="Webdings" panose="05030102010509060703" pitchFamily="18" charset="2"/>
            </a:endParaRPr>
          </a:p>
        </p:txBody>
      </p:sp>
      <p:sp>
        <p:nvSpPr>
          <p:cNvPr id="18437" name="Espace réservé du numéro de diapositive 1">
            <a:extLst>
              <a:ext uri="{FF2B5EF4-FFF2-40B4-BE49-F238E27FC236}">
                <a16:creationId xmlns:a16="http://schemas.microsoft.com/office/drawing/2014/main" id="{0E49DF54-E7C3-4548-8867-9D6BF5A5DC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B2B6EB-DF32-4A13-BF84-E4737073DF09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pied de page 4">
            <a:extLst>
              <a:ext uri="{FF2B5EF4-FFF2-40B4-BE49-F238E27FC236}">
                <a16:creationId xmlns:a16="http://schemas.microsoft.com/office/drawing/2014/main" id="{3C5D1250-DDED-416B-9037-76EB2C96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400"/>
              <a:t>Cours 8 - Module A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AFB5B36-1C2B-49C0-8B05-EF2E5C7AE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/>
              <a:t>Caractères du préjudice réparable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A6DB3A7A-639F-4A92-BB9A-EC44F9987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00808"/>
            <a:ext cx="7696200" cy="4629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CA" dirty="0"/>
              <a:t>4° Caractère prévisible du préjudice – en responsabilité contractuelle</a:t>
            </a:r>
          </a:p>
          <a:p>
            <a:pPr lvl="1">
              <a:defRPr/>
            </a:pPr>
            <a:r>
              <a:rPr lang="fr-CA" sz="2800" dirty="0"/>
              <a:t>Nécessité du caractère prévisible du préjudice (1613 CCQ) </a:t>
            </a:r>
          </a:p>
          <a:p>
            <a:pPr lvl="1">
              <a:defRPr/>
            </a:pPr>
            <a:r>
              <a:rPr lang="fr-CA" sz="2800" dirty="0"/>
              <a:t>Notion de prévisibilité du préjudice et moment pertinent pour apprécier le caractère prévisible </a:t>
            </a:r>
          </a:p>
          <a:p>
            <a:pPr marL="717550" lvl="1" indent="0">
              <a:buFont typeface="Wingdings" panose="05000000000000000000" pitchFamily="2" charset="2"/>
              <a:buNone/>
              <a:defRPr/>
            </a:pPr>
            <a:r>
              <a:rPr lang="fr-CA" sz="2800" dirty="0"/>
              <a:t>NB Distinguer de la prévisibilité en matière d’appréciation de la faute</a:t>
            </a:r>
          </a:p>
          <a:p>
            <a:pPr lvl="1">
              <a:defRPr/>
            </a:pPr>
            <a:endParaRPr lang="fr-CA" sz="2800" dirty="0"/>
          </a:p>
        </p:txBody>
      </p:sp>
      <p:sp>
        <p:nvSpPr>
          <p:cNvPr id="20485" name="Espace réservé du numéro de diapositive 1">
            <a:extLst>
              <a:ext uri="{FF2B5EF4-FFF2-40B4-BE49-F238E27FC236}">
                <a16:creationId xmlns:a16="http://schemas.microsoft.com/office/drawing/2014/main" id="{278FA208-5903-4693-B040-142BFC461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0B832B-EF6C-40E8-824E-522CA81DD768}" type="slidenum">
              <a:rPr lang="fr-FR" altLang="fr-FR" sz="2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FR" altLang="fr-FR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hier à spirale">
  <a:themeElements>
    <a:clrScheme name="Cahier à spirale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Cahier à spira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hier à spirale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hier à spira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Designs\Cahier à spirale.pot</Template>
  <TotalTime>598</TotalTime>
  <Words>1229</Words>
  <Application>Microsoft Office PowerPoint</Application>
  <PresentationFormat>Affichage à l'écran (4:3)</PresentationFormat>
  <Paragraphs>194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Calibri</vt:lpstr>
      <vt:lpstr>Times New Roman</vt:lpstr>
      <vt:lpstr>Webdings</vt:lpstr>
      <vt:lpstr>Wingdings</vt:lpstr>
      <vt:lpstr>Cahier à spirale</vt:lpstr>
      <vt:lpstr>Partie II Préjudice et indemnisation   Caractères et classification  du préjudice indemnisable</vt:lpstr>
      <vt:lpstr>Introduction au préjudice  et à son indemnisation</vt:lpstr>
      <vt:lpstr>Introduction au préjudice  et à son indemnisation</vt:lpstr>
      <vt:lpstr>Caractères du préjudice réparable</vt:lpstr>
      <vt:lpstr>Caractères du préjudice réparable</vt:lpstr>
      <vt:lpstr>Caractères du préjudice réparable</vt:lpstr>
      <vt:lpstr>Caractères du préjudice réparable</vt:lpstr>
      <vt:lpstr>Caractères du préjudice réparable</vt:lpstr>
      <vt:lpstr>Caractères du préjudice réparable</vt:lpstr>
      <vt:lpstr>Caractères du préjudice réparable</vt:lpstr>
      <vt:lpstr>Caractères du préjudice réparable</vt:lpstr>
      <vt:lpstr>Caractères du préjudice réparable</vt:lpstr>
      <vt:lpstr>Classification du préjudice</vt:lpstr>
      <vt:lpstr>Classification du préjudice</vt:lpstr>
      <vt:lpstr>Classification du préjudice</vt:lpstr>
      <vt:lpstr>Classification du préjudice</vt:lpstr>
      <vt:lpstr>Classification du préjudice</vt:lpstr>
      <vt:lpstr>Classification du préjudice</vt:lpstr>
      <vt:lpstr>Classification du préjudice</vt:lpstr>
    </vt:vector>
  </TitlesOfParts>
  <Company>Université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nvézina</dc:creator>
  <cp:lastModifiedBy>Nathalie Vézina</cp:lastModifiedBy>
  <cp:revision>117</cp:revision>
  <cp:lastPrinted>2021-10-02T14:37:17Z</cp:lastPrinted>
  <dcterms:created xsi:type="dcterms:W3CDTF">2003-01-02T21:46:23Z</dcterms:created>
  <dcterms:modified xsi:type="dcterms:W3CDTF">2023-10-17T18:01:26Z</dcterms:modified>
</cp:coreProperties>
</file>