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83" r:id="rId2"/>
    <p:sldId id="489" r:id="rId3"/>
    <p:sldId id="456" r:id="rId4"/>
    <p:sldId id="481" r:id="rId5"/>
    <p:sldId id="482" r:id="rId6"/>
    <p:sldId id="483" r:id="rId7"/>
    <p:sldId id="485" r:id="rId8"/>
    <p:sldId id="486" r:id="rId9"/>
    <p:sldId id="487" r:id="rId10"/>
    <p:sldId id="488" r:id="rId11"/>
    <p:sldId id="492" r:id="rId12"/>
    <p:sldId id="490" r:id="rId13"/>
    <p:sldId id="494" r:id="rId14"/>
    <p:sldId id="493" r:id="rId15"/>
    <p:sldId id="498" r:id="rId16"/>
    <p:sldId id="495" r:id="rId17"/>
    <p:sldId id="496" r:id="rId18"/>
    <p:sldId id="49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BFF"/>
    <a:srgbClr val="FFB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3" autoAdjust="0"/>
    <p:restoredTop sz="88384" autoAdjust="0"/>
  </p:normalViewPr>
  <p:slideViewPr>
    <p:cSldViewPr snapToGrid="0" snapToObjects="1">
      <p:cViewPr varScale="1">
        <p:scale>
          <a:sx n="137" d="100"/>
          <a:sy n="137" d="100"/>
        </p:scale>
        <p:origin x="-2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8" d="100"/>
        <a:sy n="258" d="100"/>
      </p:scale>
      <p:origin x="0" y="13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C9BA-C25D-BD49-A2D5-F48A245092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4213-3CBF-0B48-B962-415CD86C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97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Button: Simple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4213-3CBF-0B48-B962-415CD86CAB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1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D6B0-B438-5F4F-B59C-ED44712EDE9F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8AA6-7A9C-C74D-8D61-B4621CE787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t="25103" b="22767"/>
          <a:stretch/>
        </p:blipFill>
        <p:spPr>
          <a:xfrm>
            <a:off x="7150684" y="0"/>
            <a:ext cx="1993316" cy="5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8471" y="636079"/>
            <a:ext cx="66087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iOS </a:t>
            </a:r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development using </a:t>
            </a:r>
            <a:r>
              <a:rPr lang="en-US" sz="66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Swift</a:t>
            </a:r>
          </a:p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/>
            </a:r>
            <a:b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Class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15</a:t>
            </a:r>
            <a:endParaRPr lang="en-US" sz="4400" dirty="0" smtClean="0">
              <a:solidFill>
                <a:schemeClr val="bg1">
                  <a:lumMod val="50000"/>
                </a:schemeClr>
              </a:solidFill>
              <a:latin typeface="Helvetica Neue UltraLight"/>
              <a:cs typeface="Helvetica Neue UltraLight"/>
            </a:endParaRPr>
          </a:p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UltraLight"/>
                <a:cs typeface="Helvetica Neue UltraLight"/>
              </a:rPr>
              <a:t>Animation, Gravity, Collision, Integrating Parse cloud services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UltraLight"/>
              <a:cs typeface="Helvetica Neue UltraLight"/>
            </a:endParaRPr>
          </a:p>
        </p:txBody>
      </p:sp>
      <p:pic>
        <p:nvPicPr>
          <p:cNvPr id="2" name="Picture 1" descr="Apple_Swif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04" y="5339571"/>
            <a:ext cx="1327050" cy="13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8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556032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6. Loops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824" y="1936422"/>
            <a:ext cx="768929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Print numbers from 1 to 100</a:t>
            </a:r>
            <a:b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endParaRPr lang="en-US" sz="36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Print odd numbers from 1 to 10</a:t>
            </a:r>
            <a:b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endParaRPr lang="en-US" sz="36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Calculate s where</a:t>
            </a:r>
            <a:b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/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s</a:t>
            </a:r>
            <a:r>
              <a:rPr lang="en-US" sz="2400" baseline="30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=  6*(1+1/2</a:t>
            </a:r>
            <a:r>
              <a:rPr lang="en-US" sz="2400" baseline="30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+ 1/3</a:t>
            </a:r>
            <a:r>
              <a:rPr lang="en-US" sz="2400" baseline="30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+ …+1/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1000</a:t>
            </a:r>
            <a:r>
              <a:rPr lang="en-US" sz="2400" baseline="30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)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Font typeface="+mj-lt"/>
              <a:buAutoNum type="arabicPeriod"/>
            </a:pPr>
            <a:endParaRPr lang="en-US" sz="32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9436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550257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Optional loops assignment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224" y="2629087"/>
            <a:ext cx="7689297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Calculate n, the number of terms to add in the following series so that value of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sqrt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(s) equals PI to 6 decimals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/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s</a:t>
            </a:r>
            <a:r>
              <a:rPr lang="en-US" sz="2800" baseline="30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=  6*(1+1/2</a:t>
            </a:r>
            <a:r>
              <a:rPr lang="en-US" sz="2800" baseline="30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+ 1/3</a:t>
            </a:r>
            <a:r>
              <a:rPr lang="en-US" sz="2800" baseline="300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+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…+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1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/n</a:t>
            </a:r>
            <a:r>
              <a:rPr lang="en-US" sz="2800" baseline="30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)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19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556032"/>
            <a:ext cx="76892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7. Object oriented programming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1815181"/>
            <a:ext cx="7689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224" y="2629087"/>
            <a:ext cx="7689297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Create a Person class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Add the following properties to the class</a:t>
            </a:r>
          </a:p>
          <a:p>
            <a:pPr lvl="2"/>
            <a:r>
              <a:rPr lang="en-US" sz="3200" i="1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name</a:t>
            </a:r>
          </a:p>
          <a:p>
            <a:pPr lvl="2"/>
            <a:r>
              <a:rPr lang="en-US" sz="3200" i="1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address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58458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1815181"/>
            <a:ext cx="7689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224" y="815320"/>
            <a:ext cx="7689297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Create two objects to represent the following people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Name: “John Masefield”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Address: “Queens, New York”</a:t>
            </a:r>
          </a:p>
          <a:p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Name: “Tim”</a:t>
            </a: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Address: “LA, California”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9065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1815181"/>
            <a:ext cx="7689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224" y="1284836"/>
            <a:ext cx="7689297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Create an Employee class by extending the Person class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Add the following properties to the class</a:t>
            </a:r>
          </a:p>
          <a:p>
            <a:pPr lvl="2"/>
            <a:r>
              <a:rPr lang="en-US" sz="3200" i="1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companyName</a:t>
            </a:r>
            <a:endParaRPr lang="en-US" sz="3200" i="1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lvl="2"/>
            <a:r>
              <a:rPr lang="en-US" sz="3200" i="1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joinDate</a:t>
            </a:r>
            <a:endParaRPr lang="en-US" sz="3200" i="1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0878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1815181"/>
            <a:ext cx="7689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224" y="1284836"/>
            <a:ext cx="76892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Create a function ‘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getName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’ that returns the name of the person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Q: In which class would you create this?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942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1815181"/>
            <a:ext cx="7689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224" y="1284836"/>
            <a:ext cx="768929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5224" y="602094"/>
            <a:ext cx="7689297" cy="665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8. Arrays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Add the three objects just created to an Array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Loop through the array and print the names of people inside those objects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Print whether the object represents an Employee or not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3435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1815181"/>
            <a:ext cx="7689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224" y="1284836"/>
            <a:ext cx="768929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5224" y="249807"/>
            <a:ext cx="7689297" cy="727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9. Dictionaries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Add the three objects just created to a Dictionary using their names as keys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Check if a specific person exists in the dictionary using their name as the search term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Remove people from the dictionary who are employees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04845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1815181"/>
            <a:ext cx="7689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5224" y="1284836"/>
            <a:ext cx="768929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5224" y="898756"/>
            <a:ext cx="7689297" cy="653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10. Understanding Memory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</a:br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The ARC concept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Deleting objects from memory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String and weak references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Assignment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Create a deadlock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Resolve the deadlock using ‘weak’</a:t>
            </a:r>
          </a:p>
          <a:p>
            <a:pPr marL="1200150" lvl="1" indent="-742950">
              <a:buAutoNum type="romanLcPeriod"/>
            </a:pP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endParaRPr lang="en-US" sz="4000" baseline="300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009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1125041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1. Variables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196" y="2605128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let </a:t>
            </a:r>
            <a:r>
              <a:rPr lang="en-US" sz="54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vs</a:t>
            </a:r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</a:t>
            </a:r>
            <a:r>
              <a:rPr lang="en-US" sz="54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var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29322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1125041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2. Data types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224" y="2605128"/>
            <a:ext cx="76892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Int</a:t>
            </a:r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, Float, Double, String, Boolean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87843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1125041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Numbers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224" y="2605128"/>
            <a:ext cx="7689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Convert Double to Float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Convert Float to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Int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Calculate average of 10 numbers</a:t>
            </a:r>
          </a:p>
        </p:txBody>
      </p:sp>
    </p:spTree>
    <p:extLst>
      <p:ext uri="{BB962C8B-B14F-4D97-AF65-F5344CB8AC3E}">
        <p14:creationId xmlns:p14="http://schemas.microsoft.com/office/powerpoint/2010/main" val="37762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811674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3. Strings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2209296"/>
            <a:ext cx="76892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Concatenate strings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Length of string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Search for a substring inside a string</a:t>
            </a: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Replace a substring with another string</a:t>
            </a:r>
          </a:p>
        </p:txBody>
      </p:sp>
    </p:spTree>
    <p:extLst>
      <p:ext uri="{BB962C8B-B14F-4D97-AF65-F5344CB8AC3E}">
        <p14:creationId xmlns:p14="http://schemas.microsoft.com/office/powerpoint/2010/main" val="33676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745702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Strings assignment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2093844"/>
            <a:ext cx="76892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2800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s = “This </a:t>
            </a:r>
            <a:r>
              <a:rPr lang="en-US" sz="28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is</a:t>
            </a:r>
            <a:r>
              <a:rPr lang="en-US" sz="2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a test</a:t>
            </a:r>
            <a:r>
              <a:rPr lang="en-US" sz="28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”</a:t>
            </a:r>
            <a:br>
              <a:rPr lang="en-US" sz="28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</a:br>
            <a:endParaRPr lang="en-US" sz="28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1. Print length of s</a:t>
            </a: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2. Replace </a:t>
            </a:r>
            <a:r>
              <a:rPr lang="en-US" sz="4000" i="1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	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above with </a:t>
            </a:r>
            <a:r>
              <a:rPr lang="en-US" sz="4000" i="1" dirty="0" err="1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gho</a:t>
            </a:r>
            <a:r>
              <a:rPr lang="en-US" sz="4000" i="1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and print s</a:t>
            </a:r>
            <a:endParaRPr lang="en-US" sz="4000" i="1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3. Print s</a:t>
            </a:r>
          </a:p>
        </p:txBody>
      </p:sp>
    </p:spTree>
    <p:extLst>
      <p:ext uri="{BB962C8B-B14F-4D97-AF65-F5344CB8AC3E}">
        <p14:creationId xmlns:p14="http://schemas.microsoft.com/office/powerpoint/2010/main" val="407307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490060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Booleans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2824" y="1945408"/>
            <a:ext cx="768929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	</a:t>
            </a:r>
            <a:r>
              <a:rPr lang="en-US" sz="1400" dirty="0" err="1" smtClean="0">
                <a:solidFill>
                  <a:srgbClr val="0432FF"/>
                </a:solidFill>
                <a:latin typeface="Menlo"/>
                <a:ea typeface="Menlo"/>
                <a:cs typeface="Menlo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10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400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checkEven:</a:t>
            </a:r>
            <a:r>
              <a:rPr lang="en-US" sz="1400" dirty="0" err="1">
                <a:solidFill>
                  <a:srgbClr val="3495AF"/>
                </a:solidFill>
                <a:latin typeface="Menlo"/>
                <a:ea typeface="Menlo"/>
                <a:cs typeface="Menlo"/>
              </a:rPr>
              <a:t>Bool</a:t>
            </a: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100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//check if number is even and print even if it is, else print odd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4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% 2 == 0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checkEven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 sz="1400" dirty="0">
                <a:solidFill>
                  <a:srgbClr val="3495AF"/>
                </a:solidFill>
                <a:latin typeface="Menlo"/>
                <a:ea typeface="Menlo"/>
                <a:cs typeface="Menlo"/>
              </a:rPr>
              <a:t>true</a:t>
            </a: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4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checkEven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 sz="1400" dirty="0">
                <a:solidFill>
                  <a:srgbClr val="3495AF"/>
                </a:solidFill>
                <a:latin typeface="Menlo"/>
                <a:ea typeface="Menlo"/>
                <a:cs typeface="Menlo"/>
              </a:rPr>
              <a:t>false</a:t>
            </a:r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4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checkEven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400" dirty="0" err="1">
                <a:solidFill>
                  <a:srgbClr val="3495AF"/>
                </a:solidFill>
                <a:latin typeface="Menlo"/>
                <a:ea typeface="Menlo"/>
                <a:cs typeface="Menlo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dirty="0">
                <a:solidFill>
                  <a:srgbClr val="B4261A"/>
                </a:solidFill>
                <a:latin typeface="Menlo"/>
                <a:ea typeface="Menlo"/>
                <a:cs typeface="Menlo"/>
              </a:rPr>
              <a:t>"even"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4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400" dirty="0" err="1">
                <a:solidFill>
                  <a:srgbClr val="3495AF"/>
                </a:solidFill>
                <a:latin typeface="Menlo"/>
                <a:ea typeface="Menlo"/>
                <a:cs typeface="Menlo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dirty="0">
                <a:solidFill>
                  <a:srgbClr val="B4261A"/>
                </a:solidFill>
                <a:latin typeface="Menlo"/>
                <a:ea typeface="Menlo"/>
                <a:cs typeface="Menlo"/>
              </a:rPr>
              <a:t>"odd"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}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73945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556032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Optional assignment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24" y="1815181"/>
            <a:ext cx="76892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Write a program that searches a string to see if the word “Objective-C” appears in it. If so, it prints it’s index or location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Replace all occurrences of the word “Objective-C” with “Swift”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Make sure it works with strings that do not contain the word “Objective-C”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20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824" y="556032"/>
            <a:ext cx="768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5. Functions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Helvetica Neue UltraLight"/>
              <a:cs typeface="Helvetica Neue Ultra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021" y="4985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224" y="1815181"/>
            <a:ext cx="7689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Helvetica Neue UltraLight"/>
                <a:cs typeface="Helvetica Neue UltraLight"/>
              </a:rPr>
              <a:t>Write a function that takes two String arguments and returns true if the two strings are equal if case is ignored</a:t>
            </a:r>
          </a:p>
        </p:txBody>
      </p:sp>
    </p:spTree>
    <p:extLst>
      <p:ext uri="{BB962C8B-B14F-4D97-AF65-F5344CB8AC3E}">
        <p14:creationId xmlns:p14="http://schemas.microsoft.com/office/powerpoint/2010/main" val="245506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21810</TotalTime>
  <Words>367</Words>
  <Application>Microsoft Macintosh PowerPoint</Application>
  <PresentationFormat>On-screen Show (4:3)</PresentationFormat>
  <Paragraphs>127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QCD Systems LLC.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Narayan</dc:creator>
  <cp:lastModifiedBy>Oren Goldberg</cp:lastModifiedBy>
  <cp:revision>226</cp:revision>
  <dcterms:created xsi:type="dcterms:W3CDTF">2014-05-03T16:23:01Z</dcterms:created>
  <dcterms:modified xsi:type="dcterms:W3CDTF">2014-09-03T19:11:53Z</dcterms:modified>
</cp:coreProperties>
</file>