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3" r:id="rId2"/>
    <p:sldId id="489" r:id="rId3"/>
    <p:sldId id="456" r:id="rId4"/>
    <p:sldId id="481" r:id="rId5"/>
    <p:sldId id="482" r:id="rId6"/>
    <p:sldId id="483" r:id="rId7"/>
    <p:sldId id="499" r:id="rId8"/>
    <p:sldId id="486" r:id="rId9"/>
    <p:sldId id="488" r:id="rId10"/>
    <p:sldId id="4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BFF"/>
    <a:srgbClr val="FFB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3" autoAdjust="0"/>
    <p:restoredTop sz="88384" autoAdjust="0"/>
  </p:normalViewPr>
  <p:slideViewPr>
    <p:cSldViewPr snapToGrid="0" snapToObjects="1">
      <p:cViewPr varScale="1">
        <p:scale>
          <a:sx n="99" d="100"/>
          <a:sy n="99" d="100"/>
        </p:scale>
        <p:origin x="-17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8" d="100"/>
        <a:sy n="258" d="100"/>
      </p:scale>
      <p:origin x="0" y="13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C9BA-C25D-BD49-A2D5-F48A245092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4213-3CBF-0B48-B962-415CD86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97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t="25103" b="22767"/>
          <a:stretch/>
        </p:blipFill>
        <p:spPr>
          <a:xfrm>
            <a:off x="7150684" y="0"/>
            <a:ext cx="1993316" cy="5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8471" y="636079"/>
            <a:ext cx="66087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iOS 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development using </a:t>
            </a:r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Swift</a:t>
            </a:r>
          </a:p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/>
            </a:r>
            <a:b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Class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15</a:t>
            </a:r>
            <a:endParaRPr lang="en-US" sz="4400" dirty="0" smtClean="0">
              <a:solidFill>
                <a:schemeClr val="bg1">
                  <a:lumMod val="50000"/>
                </a:schemeClr>
              </a:solidFill>
              <a:latin typeface="Helvetica Neue UltraLight"/>
              <a:cs typeface="Helvetica Neue UltraLight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Animation, Gravity, Collision, Integrating Parse cloud services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UltraLight"/>
              <a:cs typeface="Helvetica Neue UltraLight"/>
            </a:endParaRPr>
          </a:p>
        </p:txBody>
      </p:sp>
      <p:pic>
        <p:nvPicPr>
          <p:cNvPr id="2" name="Picture 1" descr="Apple_Swif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04" y="5339571"/>
            <a:ext cx="1327050" cy="13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8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Retrieving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224" y="1815181"/>
            <a:ext cx="76892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var 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query = </a:t>
            </a:r>
            <a:r>
              <a:rPr lang="en-US" sz="2400" b="1" dirty="0">
                <a:solidFill>
                  <a:srgbClr val="FF0000"/>
                </a:solidFill>
                <a:latin typeface="Helvetica Neue UltraLight"/>
                <a:cs typeface="Helvetica Neue UltraLight"/>
              </a:rPr>
              <a:t>PFQuery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className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:"</a:t>
            </a:r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")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query.</a:t>
            </a:r>
            <a:r>
              <a:rPr lang="en-US" sz="2400" b="1" dirty="0" err="1">
                <a:solidFill>
                  <a:srgbClr val="FF0000"/>
                </a:solidFill>
                <a:latin typeface="Helvetica Neue UltraLight"/>
                <a:cs typeface="Helvetica Neue UltraLight"/>
              </a:rPr>
              <a:t>getObjectInBackgroundWithId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("</a:t>
            </a:r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xWMyZEGZ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") { 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  (</a:t>
            </a:r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PFObject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!, error: </a:t>
            </a:r>
            <a:r>
              <a:rPr lang="en-US" sz="2400" dirty="0" err="1">
                <a:solidFill>
                  <a:srgbClr val="000000"/>
                </a:solidFill>
                <a:latin typeface="Helvetica Neue UltraLight"/>
                <a:cs typeface="Helvetica Neue UltraLight"/>
              </a:rPr>
              <a:t>NSError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!) -&gt; Void in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  if !error {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  } else {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Helvetica Neue UltraLight"/>
                <a:cs typeface="Helvetica Neue UltraLight"/>
              </a:rPr>
              <a:t>(error</a:t>
            </a:r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UltraLight"/>
                <a:cs typeface="Helvetica Neue UltraLight"/>
              </a:rPr>
              <a:t>}</a:t>
            </a:r>
            <a:endParaRPr lang="en-US" sz="2400" dirty="0" smtClean="0">
              <a:solidFill>
                <a:srgbClr val="000000"/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5506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1125041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1. </a:t>
            </a:r>
            <a:r>
              <a:rPr lang="en-US" sz="54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UIDynamicAnimator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196" y="2299195"/>
            <a:ext cx="7689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provides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physics-related capabilities and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animations for its dynamic items</a:t>
            </a:r>
          </a:p>
          <a:p>
            <a:pPr marL="685800" indent="-685800">
              <a:buFontTx/>
              <a:buChar char="-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685800" indent="-685800">
              <a:buFontTx/>
              <a:buChar char="-"/>
            </a:pP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rovides the context for those animations</a:t>
            </a:r>
          </a:p>
        </p:txBody>
      </p:sp>
    </p:spTree>
    <p:extLst>
      <p:ext uri="{BB962C8B-B14F-4D97-AF65-F5344CB8AC3E}">
        <p14:creationId xmlns:p14="http://schemas.microsoft.com/office/powerpoint/2010/main" val="12932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1125041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2. </a:t>
            </a:r>
            <a:r>
              <a:rPr lang="en-US" sz="54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UIGravityBehavior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224" y="2605128"/>
            <a:ext cx="7689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 gravity behavior specifies a gravity vector that applies to all of its dynamic items.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843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1125041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UICollisionBehavior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224" y="2605128"/>
            <a:ext cx="76892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confers, to a specified array of dynamic items, the ability of those items to engage in collisions with each other and with the behavior’s specified boundaries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62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811674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Parse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2209296"/>
            <a:ext cx="7689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Cloud infrastructure</a:t>
            </a:r>
          </a:p>
          <a:p>
            <a:pPr marL="1200150" lvl="1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User Management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1200150" lvl="1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Push notifications</a:t>
            </a:r>
          </a:p>
          <a:p>
            <a:pPr marL="1200150" lvl="1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Data storage</a:t>
            </a:r>
          </a:p>
          <a:p>
            <a:pPr marL="1200150" lvl="1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Social integration</a:t>
            </a:r>
          </a:p>
          <a:p>
            <a:pPr marL="1200150" lvl="1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Analytics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3676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74570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Parse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2093844"/>
            <a:ext cx="76892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-Setup an account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-Create a parse app on the site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-Setup your models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-Install the SDK from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parse.com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-Put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appId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and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clientKey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in 	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appDelegate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07307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74570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Parse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2093844"/>
            <a:ext cx="7689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Create a bridging-header file</a:t>
            </a:r>
          </a:p>
          <a:p>
            <a:r>
              <a:rPr lang="en-US" sz="4000" dirty="0"/>
              <a:t>#import &lt;Parse/</a:t>
            </a:r>
            <a:r>
              <a:rPr lang="en-US" sz="4000" dirty="0" err="1"/>
              <a:t>Parse.h</a:t>
            </a:r>
            <a:r>
              <a:rPr lang="en-US" sz="4000" dirty="0"/>
              <a:t>&gt;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4638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Parse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PFObject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saves to Parse Data table in the cloud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2400" dirty="0" smtClean="0">
                <a:latin typeface="Helvetica Neue UltraLight"/>
                <a:cs typeface="Helvetica Neue UltraLight"/>
              </a:rPr>
              <a:t>var </a:t>
            </a:r>
            <a:r>
              <a:rPr lang="en-US" sz="2400" dirty="0" err="1" smtClean="0">
                <a:latin typeface="Helvetica Neue UltraLight"/>
                <a:cs typeface="Helvetica Neue UltraLight"/>
              </a:rPr>
              <a:t>gameScore</a:t>
            </a:r>
            <a:r>
              <a:rPr lang="en-US" sz="2400" dirty="0" smtClean="0">
                <a:latin typeface="Helvetica Neue UltraLight"/>
                <a:cs typeface="Helvetica Neue UltraLight"/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PFObject</a:t>
            </a:r>
            <a:r>
              <a:rPr lang="en-US" sz="2400" b="1" dirty="0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className</a:t>
            </a:r>
            <a:r>
              <a:rPr lang="en-US" sz="2400" b="1" dirty="0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:"</a:t>
            </a:r>
            <a:r>
              <a:rPr lang="en-US" sz="2400" b="1" dirty="0" err="1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2400" b="1" dirty="0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")</a:t>
            </a:r>
          </a:p>
          <a:p>
            <a:r>
              <a:rPr lang="en-US" sz="2400" dirty="0" err="1" smtClean="0">
                <a:latin typeface="Helvetica Neue UltraLight"/>
                <a:cs typeface="Helvetica Neue UltraLight"/>
              </a:rPr>
              <a:t>gameScore</a:t>
            </a:r>
            <a:r>
              <a:rPr lang="en-US" sz="2400" dirty="0" smtClean="0">
                <a:latin typeface="Helvetica Neue UltraLight"/>
                <a:cs typeface="Helvetica Neue UltraLight"/>
              </a:rPr>
              <a:t>["score"] = 1337</a:t>
            </a:r>
          </a:p>
          <a:p>
            <a:r>
              <a:rPr lang="en-US" sz="2400" dirty="0" err="1" smtClean="0">
                <a:latin typeface="Helvetica Neue UltraLight"/>
                <a:cs typeface="Helvetica Neue UltraLight"/>
              </a:rPr>
              <a:t>gameScore</a:t>
            </a:r>
            <a:r>
              <a:rPr lang="en-US" sz="2400" dirty="0" smtClean="0">
                <a:latin typeface="Helvetica Neue UltraLight"/>
                <a:cs typeface="Helvetica Neue UltraLight"/>
              </a:rPr>
              <a:t>["</a:t>
            </a:r>
            <a:r>
              <a:rPr lang="en-US" sz="2400" dirty="0" err="1" smtClean="0">
                <a:latin typeface="Helvetica Neue UltraLight"/>
                <a:cs typeface="Helvetica Neue UltraLight"/>
              </a:rPr>
              <a:t>playerName</a:t>
            </a:r>
            <a:r>
              <a:rPr lang="en-US" sz="2400" dirty="0" smtClean="0">
                <a:latin typeface="Helvetica Neue UltraLight"/>
                <a:cs typeface="Helvetica Neue UltraLight"/>
              </a:rPr>
              <a:t>"] = "Sean </a:t>
            </a:r>
            <a:r>
              <a:rPr lang="en-US" sz="2400" dirty="0" err="1" smtClean="0">
                <a:latin typeface="Helvetica Neue UltraLight"/>
                <a:cs typeface="Helvetica Neue UltraLight"/>
              </a:rPr>
              <a:t>Plott</a:t>
            </a:r>
            <a:r>
              <a:rPr lang="en-US" sz="2400" dirty="0" smtClean="0">
                <a:latin typeface="Helvetica Neue UltraLight"/>
                <a:cs typeface="Helvetica Neue UltraLight"/>
              </a:rPr>
              <a:t>"</a:t>
            </a:r>
          </a:p>
          <a:p>
            <a:r>
              <a:rPr lang="en-US" sz="2400" dirty="0" err="1" smtClean="0">
                <a:latin typeface="Helvetica Neue UltraLight"/>
                <a:cs typeface="Helvetica Neue UltraLight"/>
              </a:rPr>
              <a:t>gameScore</a:t>
            </a:r>
            <a:r>
              <a:rPr lang="en-US" sz="2400" dirty="0" smtClean="0">
                <a:latin typeface="Helvetica Neue UltraLight"/>
                <a:cs typeface="Helvetica Neue UltraLight"/>
              </a:rPr>
              <a:t>["</a:t>
            </a:r>
            <a:r>
              <a:rPr lang="en-US" sz="2400" dirty="0" err="1" smtClean="0">
                <a:latin typeface="Helvetica Neue UltraLight"/>
                <a:cs typeface="Helvetica Neue UltraLight"/>
              </a:rPr>
              <a:t>cheatMode</a:t>
            </a:r>
            <a:r>
              <a:rPr lang="en-US" sz="2400" dirty="0" smtClean="0">
                <a:latin typeface="Helvetica Neue UltraLight"/>
                <a:cs typeface="Helvetica Neue UltraLight"/>
              </a:rPr>
              <a:t>"] = false</a:t>
            </a:r>
          </a:p>
          <a:p>
            <a:r>
              <a:rPr lang="en-US" sz="2400" dirty="0" err="1" smtClean="0">
                <a:latin typeface="Helvetica Neue UltraLight"/>
                <a:cs typeface="Helvetica Neue UltraLight"/>
              </a:rPr>
              <a:t>gameScore.</a:t>
            </a:r>
            <a:r>
              <a:rPr lang="en-US" sz="2400" b="1" dirty="0" err="1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saveInBackground</a:t>
            </a:r>
            <a:r>
              <a:rPr lang="en-US" sz="2400" b="1" dirty="0" smtClean="0">
                <a:solidFill>
                  <a:srgbClr val="FF0000"/>
                </a:solidFill>
                <a:latin typeface="Helvetica Neue UltraLight"/>
                <a:cs typeface="Helvetica Neue UltraLight"/>
              </a:rPr>
              <a:t>()</a:t>
            </a:r>
          </a:p>
          <a:p>
            <a:endParaRPr lang="en-US" sz="72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4120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Saving objects offline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824" y="1936422"/>
            <a:ext cx="7689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var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=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PFObject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(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className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:"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")</a:t>
            </a:r>
          </a:p>
          <a:p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["score"] = 1337</a:t>
            </a:r>
          </a:p>
          <a:p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["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playerName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"] = "Sean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Plott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"</a:t>
            </a:r>
          </a:p>
          <a:p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gameScore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["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cheatMode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"] = false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Helvetica Neue UltraLight"/>
                <a:cs typeface="Helvetica Neue UltraLight"/>
              </a:rPr>
              <a:t>gameScore.saveEventually</a:t>
            </a:r>
            <a:r>
              <a:rPr lang="en-US" sz="3200" b="1" dirty="0">
                <a:solidFill>
                  <a:srgbClr val="FF0000"/>
                </a:solidFill>
                <a:latin typeface="Helvetica Neue UltraLight"/>
                <a:cs typeface="Helvetica Neue UltraLight"/>
              </a:rPr>
              <a:t>()</a:t>
            </a:r>
            <a:endParaRPr lang="en-US" sz="3200" b="1" dirty="0" smtClean="0">
              <a:solidFill>
                <a:srgbClr val="FF0000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9436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22963</TotalTime>
  <Words>285</Words>
  <Application>Microsoft Macintosh PowerPoint</Application>
  <PresentationFormat>On-screen Show (4:3)</PresentationFormat>
  <Paragraphs>69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QCD Systems LLC.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Narayan</dc:creator>
  <cp:lastModifiedBy>Oren Goldberg</cp:lastModifiedBy>
  <cp:revision>237</cp:revision>
  <dcterms:created xsi:type="dcterms:W3CDTF">2014-05-03T16:23:01Z</dcterms:created>
  <dcterms:modified xsi:type="dcterms:W3CDTF">2014-09-04T14:24:48Z</dcterms:modified>
</cp:coreProperties>
</file>