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5" r:id="rId5"/>
    <p:sldId id="266" r:id="rId6"/>
    <p:sldId id="267" r:id="rId7"/>
    <p:sldId id="258" r:id="rId8"/>
    <p:sldId id="260" r:id="rId9"/>
    <p:sldId id="261" r:id="rId10"/>
    <p:sldId id="262" r:id="rId11"/>
    <p:sldId id="263"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4E4E4"/>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4660"/>
  </p:normalViewPr>
  <p:slideViewPr>
    <p:cSldViewPr snapToGrid="0">
      <p:cViewPr varScale="1">
        <p:scale>
          <a:sx n="80" d="100"/>
          <a:sy n="80" d="100"/>
        </p:scale>
        <p:origin x="2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3327690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412707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12592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100015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3983126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178935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352904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918104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273787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234316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AD3E4A6-DB85-47DC-8F06-04900F8F0776}" type="datetimeFigureOut">
              <a:rPr kumimoji="1" lang="ja-JP" altLang="en-US" smtClean="0"/>
              <a:t>2022/12/8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414280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3E4A6-DB85-47DC-8F06-04900F8F0776}" type="datetimeFigureOut">
              <a:rPr kumimoji="1" lang="ja-JP" altLang="en-US" smtClean="0"/>
              <a:t>2022/12/8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8A19C-4749-4F56-8247-7C627BAA6B4E}" type="slidenum">
              <a:rPr kumimoji="1" lang="ja-JP" altLang="en-US" smtClean="0"/>
              <a:t>‹#›</a:t>
            </a:fld>
            <a:endParaRPr kumimoji="1" lang="ja-JP" altLang="en-US"/>
          </a:p>
        </p:txBody>
      </p:sp>
    </p:spTree>
    <p:extLst>
      <p:ext uri="{BB962C8B-B14F-4D97-AF65-F5344CB8AC3E}">
        <p14:creationId xmlns:p14="http://schemas.microsoft.com/office/powerpoint/2010/main" val="311637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6AAF8-AF15-4EC0-9FA1-ECABBC005AF3}"/>
              </a:ext>
            </a:extLst>
          </p:cNvPr>
          <p:cNvSpPr>
            <a:spLocks noGrp="1"/>
          </p:cNvSpPr>
          <p:nvPr>
            <p:ph type="ctrTitle"/>
          </p:nvPr>
        </p:nvSpPr>
        <p:spPr>
          <a:xfrm>
            <a:off x="1982105" y="2121973"/>
            <a:ext cx="5189315" cy="1183452"/>
          </a:xfrm>
        </p:spPr>
        <p:txBody>
          <a:bodyPr>
            <a:normAutofit fontScale="90000"/>
          </a:bodyPr>
          <a:lstStyle/>
          <a:p>
            <a:r>
              <a:rPr lang="ja-JP" altLang="en-US" sz="6600" dirty="0">
                <a:latin typeface="HGP創英ﾌﾟﾚｾﾞﾝｽEB" panose="02020800000000000000" pitchFamily="18" charset="-128"/>
                <a:ea typeface="HGP創英ﾌﾟﾚｾﾞﾝｽEB" panose="02020800000000000000" pitchFamily="18" charset="-128"/>
              </a:rPr>
              <a:t>ＰＯＲＴＦＯＬＩＯ</a:t>
            </a:r>
          </a:p>
        </p:txBody>
      </p:sp>
      <p:sp>
        <p:nvSpPr>
          <p:cNvPr id="3" name="字幕 2">
            <a:extLst>
              <a:ext uri="{FF2B5EF4-FFF2-40B4-BE49-F238E27FC236}">
                <a16:creationId xmlns:a16="http://schemas.microsoft.com/office/drawing/2014/main" id="{E8301EB3-D531-4DC9-BCC7-02E62C03832B}"/>
              </a:ext>
            </a:extLst>
          </p:cNvPr>
          <p:cNvSpPr>
            <a:spLocks noGrp="1"/>
          </p:cNvSpPr>
          <p:nvPr>
            <p:ph type="subTitle" idx="1"/>
          </p:nvPr>
        </p:nvSpPr>
        <p:spPr>
          <a:xfrm>
            <a:off x="4406697" y="4248600"/>
            <a:ext cx="4475304" cy="661687"/>
          </a:xfrm>
        </p:spPr>
        <p:txBody>
          <a:bodyPr>
            <a:normAutofit fontScale="92500" lnSpcReduction="20000"/>
          </a:bodyPr>
          <a:lstStyle/>
          <a:p>
            <a:pPr algn="l"/>
            <a:r>
              <a:rPr lang="en-US" altLang="ja-JP" sz="2000" dirty="0">
                <a:latin typeface="HGS創英ﾌﾟﾚｾﾞﾝｽEB" panose="02020800000000000000" pitchFamily="18" charset="-128"/>
                <a:ea typeface="HGS創英ﾌﾟﾚｾﾞﾝｽEB" panose="02020800000000000000" pitchFamily="18" charset="-128"/>
              </a:rPr>
              <a:t>ASO</a:t>
            </a:r>
            <a:r>
              <a:rPr lang="ja-JP" altLang="en-US" sz="2000" dirty="0">
                <a:latin typeface="HGS創英ﾌﾟﾚｾﾞﾝｽEB" panose="02020800000000000000" pitchFamily="18" charset="-128"/>
                <a:ea typeface="HGS創英ﾌﾟﾚｾﾞﾝｽEB" panose="02020800000000000000" pitchFamily="18" charset="-128"/>
              </a:rPr>
              <a:t>ポップカルチャー専門学校</a:t>
            </a:r>
            <a:endParaRPr lang="en-US" altLang="ja-JP" sz="2000" dirty="0">
              <a:latin typeface="HGS創英ﾌﾟﾚｾﾞﾝｽEB" panose="02020800000000000000" pitchFamily="18" charset="-128"/>
              <a:ea typeface="HGS創英ﾌﾟﾚｾﾞﾝｽEB" panose="02020800000000000000" pitchFamily="18" charset="-128"/>
            </a:endParaRPr>
          </a:p>
          <a:p>
            <a:pPr algn="l"/>
            <a:r>
              <a:rPr lang="ja-JP" altLang="en-US" sz="2000" dirty="0">
                <a:latin typeface="HGS創英ﾌﾟﾚｾﾞﾝｽEB" panose="02020800000000000000" pitchFamily="18" charset="-128"/>
                <a:ea typeface="HGS創英ﾌﾟﾚｾﾞﾝｽEB" panose="02020800000000000000" pitchFamily="18" charset="-128"/>
              </a:rPr>
              <a:t>ゲーム・</a:t>
            </a:r>
            <a:r>
              <a:rPr lang="en-US" altLang="ja-JP" sz="2000" dirty="0">
                <a:latin typeface="HGS創英ﾌﾟﾚｾﾞﾝｽEB" panose="02020800000000000000" pitchFamily="18" charset="-128"/>
                <a:ea typeface="HGS創英ﾌﾟﾚｾﾞﾝｽEB" panose="02020800000000000000" pitchFamily="18" charset="-128"/>
              </a:rPr>
              <a:t>CG</a:t>
            </a:r>
            <a:r>
              <a:rPr lang="ja-JP" altLang="en-US" sz="2000" dirty="0">
                <a:latin typeface="HGS創英ﾌﾟﾚｾﾞﾝｽEB" panose="02020800000000000000" pitchFamily="18" charset="-128"/>
                <a:ea typeface="HGS創英ﾌﾟﾚｾﾞﾝｽEB" panose="02020800000000000000" pitchFamily="18" charset="-128"/>
              </a:rPr>
              <a:t>・アニメ科ゲームコース</a:t>
            </a:r>
            <a:endParaRPr kumimoji="1" lang="en-US" altLang="ja-JP" dirty="0">
              <a:latin typeface="HGS創英ﾌﾟﾚｾﾞﾝｽEB" panose="02020800000000000000" pitchFamily="18" charset="-128"/>
              <a:ea typeface="HGS創英ﾌﾟﾚｾﾞﾝｽEB" panose="02020800000000000000" pitchFamily="18" charset="-128"/>
            </a:endParaRPr>
          </a:p>
          <a:p>
            <a:endParaRPr kumimoji="1" lang="ja-JP" altLang="en-US" dirty="0">
              <a:latin typeface="HGS創英角ｺﾞｼｯｸUB" panose="020B0900000000000000" pitchFamily="50" charset="-128"/>
              <a:ea typeface="HGS創英角ｺﾞｼｯｸUB" panose="020B0900000000000000" pitchFamily="50" charset="-128"/>
            </a:endParaRPr>
          </a:p>
        </p:txBody>
      </p:sp>
      <p:cxnSp>
        <p:nvCxnSpPr>
          <p:cNvPr id="6" name="直線コネクタ 5">
            <a:extLst>
              <a:ext uri="{FF2B5EF4-FFF2-40B4-BE49-F238E27FC236}">
                <a16:creationId xmlns:a16="http://schemas.microsoft.com/office/drawing/2014/main" id="{0653C2F8-5014-4315-946F-2BEEC02D33F4}"/>
              </a:ext>
            </a:extLst>
          </p:cNvPr>
          <p:cNvCxnSpPr>
            <a:cxnSpLocks/>
          </p:cNvCxnSpPr>
          <p:nvPr/>
        </p:nvCxnSpPr>
        <p:spPr>
          <a:xfrm>
            <a:off x="261998" y="6338695"/>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7D407A3-1407-47C9-8045-CDE3611207EB}"/>
              </a:ext>
            </a:extLst>
          </p:cNvPr>
          <p:cNvCxnSpPr>
            <a:cxnSpLocks/>
          </p:cNvCxnSpPr>
          <p:nvPr/>
        </p:nvCxnSpPr>
        <p:spPr>
          <a:xfrm>
            <a:off x="261998" y="5614795"/>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3E61E47-990A-4FD0-AE37-06B99EC29C8B}"/>
              </a:ext>
            </a:extLst>
          </p:cNvPr>
          <p:cNvCxnSpPr>
            <a:cxnSpLocks/>
          </p:cNvCxnSpPr>
          <p:nvPr/>
        </p:nvCxnSpPr>
        <p:spPr>
          <a:xfrm>
            <a:off x="261998" y="488754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82B4A8A-DB48-46DD-9B3E-7AFBA9CB24B8}"/>
              </a:ext>
            </a:extLst>
          </p:cNvPr>
          <p:cNvCxnSpPr>
            <a:cxnSpLocks/>
          </p:cNvCxnSpPr>
          <p:nvPr/>
        </p:nvCxnSpPr>
        <p:spPr>
          <a:xfrm>
            <a:off x="261998" y="4183853"/>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1B036E3-549A-4172-842E-5E7C48D147A3}"/>
              </a:ext>
            </a:extLst>
          </p:cNvPr>
          <p:cNvCxnSpPr>
            <a:cxnSpLocks/>
          </p:cNvCxnSpPr>
          <p:nvPr/>
        </p:nvCxnSpPr>
        <p:spPr>
          <a:xfrm>
            <a:off x="261998" y="345244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3E92584-085F-4C5D-8743-8E408FF16D91}"/>
              </a:ext>
            </a:extLst>
          </p:cNvPr>
          <p:cNvCxnSpPr>
            <a:cxnSpLocks/>
          </p:cNvCxnSpPr>
          <p:nvPr/>
        </p:nvCxnSpPr>
        <p:spPr>
          <a:xfrm>
            <a:off x="261998" y="2012263"/>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895CD0E-8280-410C-AC6E-35AE0E31C848}"/>
              </a:ext>
            </a:extLst>
          </p:cNvPr>
          <p:cNvCxnSpPr>
            <a:cxnSpLocks/>
          </p:cNvCxnSpPr>
          <p:nvPr/>
        </p:nvCxnSpPr>
        <p:spPr>
          <a:xfrm>
            <a:off x="261998" y="129582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0C5F34-67A9-4A5D-A38F-E092D25BD55A}"/>
              </a:ext>
            </a:extLst>
          </p:cNvPr>
          <p:cNvCxnSpPr>
            <a:cxnSpLocks/>
          </p:cNvCxnSpPr>
          <p:nvPr/>
        </p:nvCxnSpPr>
        <p:spPr>
          <a:xfrm>
            <a:off x="265545" y="568391"/>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19" name="字幕 2">
            <a:extLst>
              <a:ext uri="{FF2B5EF4-FFF2-40B4-BE49-F238E27FC236}">
                <a16:creationId xmlns:a16="http://schemas.microsoft.com/office/drawing/2014/main" id="{53DA4BF8-1A4C-4829-A2E5-CEF5F3CDDDA5}"/>
              </a:ext>
            </a:extLst>
          </p:cNvPr>
          <p:cNvSpPr txBox="1">
            <a:spLocks/>
          </p:cNvSpPr>
          <p:nvPr/>
        </p:nvSpPr>
        <p:spPr>
          <a:xfrm>
            <a:off x="4406697" y="5009957"/>
            <a:ext cx="2607289" cy="6404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800" dirty="0">
                <a:latin typeface="HGS創英ﾌﾟﾚｾﾞﾝｽEB" panose="02020800000000000000" pitchFamily="18" charset="-128"/>
                <a:ea typeface="HGS創英ﾌﾟﾚｾﾞﾝｽEB" panose="02020800000000000000" pitchFamily="18" charset="-128"/>
              </a:rPr>
              <a:t>プログラマー</a:t>
            </a:r>
            <a:endParaRPr lang="ja-JP" altLang="en-US" dirty="0">
              <a:latin typeface="HGS創英ﾌﾟﾚｾﾞﾝｽEB" panose="02020800000000000000" pitchFamily="18" charset="-128"/>
              <a:ea typeface="HGS創英ﾌﾟﾚｾﾞﾝｽEB" panose="02020800000000000000" pitchFamily="18" charset="-128"/>
            </a:endParaRPr>
          </a:p>
        </p:txBody>
      </p:sp>
      <p:sp>
        <p:nvSpPr>
          <p:cNvPr id="20" name="字幕 2">
            <a:extLst>
              <a:ext uri="{FF2B5EF4-FFF2-40B4-BE49-F238E27FC236}">
                <a16:creationId xmlns:a16="http://schemas.microsoft.com/office/drawing/2014/main" id="{3D32BEEE-6213-4D57-B436-B9BD7D76DBCB}"/>
              </a:ext>
            </a:extLst>
          </p:cNvPr>
          <p:cNvSpPr txBox="1">
            <a:spLocks/>
          </p:cNvSpPr>
          <p:nvPr/>
        </p:nvSpPr>
        <p:spPr>
          <a:xfrm>
            <a:off x="4406697" y="5660894"/>
            <a:ext cx="2895952" cy="7393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4000" dirty="0">
                <a:latin typeface="HGS創英ﾌﾟﾚｾﾞﾝｽEB" panose="02020800000000000000" pitchFamily="18" charset="-128"/>
                <a:ea typeface="HGS創英ﾌﾟﾚｾﾞﾝｽEB" panose="02020800000000000000" pitchFamily="18" charset="-128"/>
              </a:rPr>
              <a:t>野田　武道</a:t>
            </a:r>
            <a:endParaRPr lang="en-US" altLang="ja-JP" sz="4000" dirty="0">
              <a:latin typeface="HGS創英ﾌﾟﾚｾﾞﾝｽEB" panose="02020800000000000000" pitchFamily="18" charset="-128"/>
              <a:ea typeface="HGS創英ﾌﾟﾚｾﾞﾝｽEB" panose="02020800000000000000" pitchFamily="18" charset="-128"/>
            </a:endParaRPr>
          </a:p>
        </p:txBody>
      </p:sp>
      <p:sp>
        <p:nvSpPr>
          <p:cNvPr id="21" name="正方形/長方形 20">
            <a:extLst>
              <a:ext uri="{FF2B5EF4-FFF2-40B4-BE49-F238E27FC236}">
                <a16:creationId xmlns:a16="http://schemas.microsoft.com/office/drawing/2014/main" id="{996B4DE9-3FC4-4D1B-BFC2-9709A63D3B5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1968DE7D-6429-48D6-8FDE-207272972C5C}"/>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76A3E3E-E4B2-41E1-98E2-264D576D9FFC}"/>
              </a:ext>
            </a:extLst>
          </p:cNvPr>
          <p:cNvCxnSpPr>
            <a:cxnSpLocks/>
          </p:cNvCxnSpPr>
          <p:nvPr/>
        </p:nvCxnSpPr>
        <p:spPr>
          <a:xfrm>
            <a:off x="261998" y="2730173"/>
            <a:ext cx="1502256"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25E3134-7DC8-40F8-B6E8-B4B28315EE47}"/>
              </a:ext>
            </a:extLst>
          </p:cNvPr>
          <p:cNvCxnSpPr>
            <a:cxnSpLocks/>
          </p:cNvCxnSpPr>
          <p:nvPr/>
        </p:nvCxnSpPr>
        <p:spPr>
          <a:xfrm>
            <a:off x="7302649" y="2730173"/>
            <a:ext cx="1502256"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62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DA5B0EB6-C185-4CFD-807A-E1B9B7FBFE76}"/>
              </a:ext>
            </a:extLst>
          </p:cNvPr>
          <p:cNvCxnSpPr/>
          <p:nvPr/>
        </p:nvCxnSpPr>
        <p:spPr>
          <a:xfrm>
            <a:off x="522182" y="2384369"/>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B0A39DE-7D41-AB12-AEB7-2E4A66A660A0}"/>
              </a:ext>
            </a:extLst>
          </p:cNvPr>
          <p:cNvCxnSpPr/>
          <p:nvPr/>
        </p:nvCxnSpPr>
        <p:spPr>
          <a:xfrm>
            <a:off x="522182" y="2727024"/>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544A360-E639-DE07-28E3-62431D8293CA}"/>
              </a:ext>
            </a:extLst>
          </p:cNvPr>
          <p:cNvSpPr txBox="1"/>
          <p:nvPr/>
        </p:nvSpPr>
        <p:spPr>
          <a:xfrm>
            <a:off x="294641" y="2009781"/>
            <a:ext cx="125748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制作時期</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使用言語</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使用ライブラリ</a:t>
            </a:r>
            <a:endParaRPr kumimoji="1" lang="en-US" altLang="ja-JP" sz="1000" dirty="0">
              <a:latin typeface="はれのそら明朝" panose="020B0600070205080204" charset="-128"/>
              <a:ea typeface="はれのそら明朝" panose="020B0600070205080204" charset="-128"/>
            </a:endParaRPr>
          </a:p>
        </p:txBody>
      </p:sp>
      <p:sp>
        <p:nvSpPr>
          <p:cNvPr id="11" name="正方形/長方形 10">
            <a:extLst>
              <a:ext uri="{FF2B5EF4-FFF2-40B4-BE49-F238E27FC236}">
                <a16:creationId xmlns:a16="http://schemas.microsoft.com/office/drawing/2014/main" id="{9954C0F6-19BF-3086-59F7-B582F432DB26}"/>
              </a:ext>
            </a:extLst>
          </p:cNvPr>
          <p:cNvSpPr/>
          <p:nvPr/>
        </p:nvSpPr>
        <p:spPr>
          <a:xfrm>
            <a:off x="268356" y="1735822"/>
            <a:ext cx="8581003" cy="2284051"/>
          </a:xfrm>
          <a:prstGeom prst="rect">
            <a:avLst/>
          </a:prstGeom>
          <a:noFill/>
          <a:ln w="25400" cap="flat" cmpd="sng" algn="ctr">
            <a:solidFill>
              <a:schemeClr val="bg1">
                <a:lumMod val="85000"/>
                <a:alpha val="7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70AD47"/>
              </a:solidFill>
              <a:effectLst/>
              <a:uLnTx/>
              <a:uFillTx/>
              <a:latin typeface="Calibri" panose="020F0502020204030204"/>
              <a:ea typeface="はれのそら明朝" panose="02000600000000000000" pitchFamily="50" charset="-128"/>
              <a:cs typeface="+mn-cs"/>
            </a:endParaRPr>
          </a:p>
        </p:txBody>
      </p:sp>
      <p:cxnSp>
        <p:nvCxnSpPr>
          <p:cNvPr id="12" name="直線コネクタ 11">
            <a:extLst>
              <a:ext uri="{FF2B5EF4-FFF2-40B4-BE49-F238E27FC236}">
                <a16:creationId xmlns:a16="http://schemas.microsoft.com/office/drawing/2014/main" id="{B1BF6CCA-8A53-AEEF-12FF-28B886F75055}"/>
              </a:ext>
            </a:extLst>
          </p:cNvPr>
          <p:cNvCxnSpPr/>
          <p:nvPr/>
        </p:nvCxnSpPr>
        <p:spPr>
          <a:xfrm>
            <a:off x="522182" y="3111236"/>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94EC70F4-6E14-FFD2-64EE-C861AE0FAA30}"/>
              </a:ext>
            </a:extLst>
          </p:cNvPr>
          <p:cNvSpPr txBox="1"/>
          <p:nvPr/>
        </p:nvSpPr>
        <p:spPr>
          <a:xfrm>
            <a:off x="1337130" y="2031778"/>
            <a:ext cx="41539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p:txBody>
      </p:sp>
      <p:sp>
        <p:nvSpPr>
          <p:cNvPr id="14" name="テキスト ボックス 13">
            <a:extLst>
              <a:ext uri="{FF2B5EF4-FFF2-40B4-BE49-F238E27FC236}">
                <a16:creationId xmlns:a16="http://schemas.microsoft.com/office/drawing/2014/main" id="{00AA6BE6-CBD0-2007-D257-CEC79782778D}"/>
              </a:ext>
            </a:extLst>
          </p:cNvPr>
          <p:cNvSpPr txBox="1"/>
          <p:nvPr/>
        </p:nvSpPr>
        <p:spPr>
          <a:xfrm>
            <a:off x="1683066" y="2009781"/>
            <a:ext cx="1111943" cy="1115883"/>
          </a:xfrm>
          <a:prstGeom prst="rect">
            <a:avLst/>
          </a:prstGeom>
          <a:noFill/>
        </p:spPr>
        <p:txBody>
          <a:bodyPr wrap="square" rtlCol="0">
            <a:spAutoFit/>
          </a:bodyPr>
          <a:lstStyle/>
          <a:p>
            <a:pPr>
              <a:lnSpc>
                <a:spcPts val="2830"/>
              </a:lnSpc>
            </a:pPr>
            <a:r>
              <a:rPr kumimoji="1" lang="ja-JP" altLang="en-US" sz="1000" dirty="0">
                <a:latin typeface="はれのそら明朝" panose="020B0600070205080204" charset="-128"/>
                <a:ea typeface="はれのそら明朝" panose="020B0600070205080204" charset="-128"/>
              </a:rPr>
              <a:t>２年前期</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C</a:t>
            </a: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DX</a:t>
            </a:r>
            <a:r>
              <a:rPr kumimoji="1" lang="ja-JP" altLang="en-US" sz="1000" dirty="0">
                <a:latin typeface="はれのそら明朝" panose="020B0600070205080204" charset="-128"/>
                <a:ea typeface="はれのそら明朝" panose="020B0600070205080204" charset="-128"/>
              </a:rPr>
              <a:t>ライブラリ</a:t>
            </a:r>
            <a:endParaRPr kumimoji="1" lang="en-US" altLang="ja-JP" sz="1000" dirty="0">
              <a:latin typeface="はれのそら明朝" panose="020B0600070205080204" charset="-128"/>
              <a:ea typeface="はれのそら明朝" panose="020B0600070205080204" charset="-128"/>
            </a:endParaRPr>
          </a:p>
        </p:txBody>
      </p:sp>
      <p:cxnSp>
        <p:nvCxnSpPr>
          <p:cNvPr id="23" name="直線コネクタ 22">
            <a:extLst>
              <a:ext uri="{FF2B5EF4-FFF2-40B4-BE49-F238E27FC236}">
                <a16:creationId xmlns:a16="http://schemas.microsoft.com/office/drawing/2014/main" id="{409FBA61-9170-31DE-7744-05C5CA0C7B35}"/>
              </a:ext>
            </a:extLst>
          </p:cNvPr>
          <p:cNvCxnSpPr/>
          <p:nvPr/>
        </p:nvCxnSpPr>
        <p:spPr>
          <a:xfrm>
            <a:off x="522182" y="4921467"/>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E340153-689B-A3BD-16D5-0A62ED581F65}"/>
              </a:ext>
            </a:extLst>
          </p:cNvPr>
          <p:cNvCxnSpPr/>
          <p:nvPr/>
        </p:nvCxnSpPr>
        <p:spPr>
          <a:xfrm>
            <a:off x="522182" y="5264122"/>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07AFD57-0FC3-BA44-D880-8C23594C3F43}"/>
              </a:ext>
            </a:extLst>
          </p:cNvPr>
          <p:cNvSpPr txBox="1"/>
          <p:nvPr/>
        </p:nvSpPr>
        <p:spPr>
          <a:xfrm>
            <a:off x="294641" y="4546879"/>
            <a:ext cx="125748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制作時期</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使用言語</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使用ライブラリ</a:t>
            </a:r>
            <a:endParaRPr kumimoji="1" lang="en-US" altLang="ja-JP" sz="1000" dirty="0">
              <a:latin typeface="はれのそら明朝" panose="020B0600070205080204" charset="-128"/>
              <a:ea typeface="はれのそら明朝" panose="020B0600070205080204" charset="-128"/>
            </a:endParaRPr>
          </a:p>
        </p:txBody>
      </p:sp>
      <p:sp>
        <p:nvSpPr>
          <p:cNvPr id="27" name="正方形/長方形 26">
            <a:extLst>
              <a:ext uri="{FF2B5EF4-FFF2-40B4-BE49-F238E27FC236}">
                <a16:creationId xmlns:a16="http://schemas.microsoft.com/office/drawing/2014/main" id="{6212B5CE-CE9C-F4E3-6875-EA91E6096CAC}"/>
              </a:ext>
            </a:extLst>
          </p:cNvPr>
          <p:cNvSpPr/>
          <p:nvPr/>
        </p:nvSpPr>
        <p:spPr>
          <a:xfrm>
            <a:off x="268356" y="4272920"/>
            <a:ext cx="8581003" cy="2284051"/>
          </a:xfrm>
          <a:prstGeom prst="rect">
            <a:avLst/>
          </a:prstGeom>
          <a:noFill/>
          <a:ln w="25400" cap="flat" cmpd="sng" algn="ctr">
            <a:solidFill>
              <a:schemeClr val="bg1">
                <a:lumMod val="85000"/>
                <a:alpha val="7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70AD47"/>
              </a:solidFill>
              <a:effectLst/>
              <a:uLnTx/>
              <a:uFillTx/>
              <a:latin typeface="Calibri" panose="020F0502020204030204"/>
              <a:ea typeface="はれのそら明朝" panose="02000600000000000000" pitchFamily="50" charset="-128"/>
              <a:cs typeface="+mn-cs"/>
            </a:endParaRPr>
          </a:p>
        </p:txBody>
      </p:sp>
      <p:cxnSp>
        <p:nvCxnSpPr>
          <p:cNvPr id="28" name="直線コネクタ 27">
            <a:extLst>
              <a:ext uri="{FF2B5EF4-FFF2-40B4-BE49-F238E27FC236}">
                <a16:creationId xmlns:a16="http://schemas.microsoft.com/office/drawing/2014/main" id="{3FC8791D-3D3D-A3E5-FB9B-43C7A34141FD}"/>
              </a:ext>
            </a:extLst>
          </p:cNvPr>
          <p:cNvCxnSpPr/>
          <p:nvPr/>
        </p:nvCxnSpPr>
        <p:spPr>
          <a:xfrm>
            <a:off x="522182" y="5648334"/>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3383071-546F-F528-FE6A-BC3FEA301A30}"/>
              </a:ext>
            </a:extLst>
          </p:cNvPr>
          <p:cNvSpPr txBox="1"/>
          <p:nvPr/>
        </p:nvSpPr>
        <p:spPr>
          <a:xfrm>
            <a:off x="1337130" y="4568876"/>
            <a:ext cx="41539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p:txBody>
      </p:sp>
      <p:sp>
        <p:nvSpPr>
          <p:cNvPr id="30" name="テキスト ボックス 29">
            <a:extLst>
              <a:ext uri="{FF2B5EF4-FFF2-40B4-BE49-F238E27FC236}">
                <a16:creationId xmlns:a16="http://schemas.microsoft.com/office/drawing/2014/main" id="{6A2653B5-68D8-AE96-774B-5E54B79AB293}"/>
              </a:ext>
            </a:extLst>
          </p:cNvPr>
          <p:cNvSpPr txBox="1"/>
          <p:nvPr/>
        </p:nvSpPr>
        <p:spPr>
          <a:xfrm>
            <a:off x="1683066" y="4546879"/>
            <a:ext cx="1020414" cy="1115883"/>
          </a:xfrm>
          <a:prstGeom prst="rect">
            <a:avLst/>
          </a:prstGeom>
          <a:noFill/>
        </p:spPr>
        <p:txBody>
          <a:bodyPr wrap="square" rtlCol="0">
            <a:spAutoFit/>
          </a:bodyPr>
          <a:lstStyle/>
          <a:p>
            <a:pPr>
              <a:lnSpc>
                <a:spcPts val="2830"/>
              </a:lnSpc>
            </a:pPr>
            <a:r>
              <a:rPr kumimoji="1" lang="ja-JP" altLang="en-US" sz="1000" dirty="0">
                <a:latin typeface="はれのそら明朝" panose="020B0600070205080204" charset="-128"/>
                <a:ea typeface="はれのそら明朝" panose="020B0600070205080204" charset="-128"/>
              </a:rPr>
              <a:t>２年前期</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C</a:t>
            </a: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DX</a:t>
            </a:r>
            <a:r>
              <a:rPr kumimoji="1" lang="ja-JP" altLang="en-US" sz="1000" dirty="0">
                <a:latin typeface="はれのそら明朝" panose="020B0600070205080204" charset="-128"/>
                <a:ea typeface="はれのそら明朝" panose="020B0600070205080204" charset="-128"/>
              </a:rPr>
              <a:t>ライブラリ</a:t>
            </a:r>
            <a:endParaRPr kumimoji="1" lang="en-US" altLang="ja-JP" sz="1000" dirty="0">
              <a:latin typeface="はれのそら明朝" panose="020B0600070205080204" charset="-128"/>
              <a:ea typeface="はれのそら明朝" panose="020B0600070205080204" charset="-128"/>
            </a:endParaRPr>
          </a:p>
        </p:txBody>
      </p:sp>
      <p:sp>
        <p:nvSpPr>
          <p:cNvPr id="31" name="テキスト ボックス 30">
            <a:extLst>
              <a:ext uri="{FF2B5EF4-FFF2-40B4-BE49-F238E27FC236}">
                <a16:creationId xmlns:a16="http://schemas.microsoft.com/office/drawing/2014/main" id="{DBFA6CF6-8211-74CA-9C79-074AAF1C0B58}"/>
              </a:ext>
            </a:extLst>
          </p:cNvPr>
          <p:cNvSpPr txBox="1"/>
          <p:nvPr/>
        </p:nvSpPr>
        <p:spPr>
          <a:xfrm>
            <a:off x="3926339" y="424856"/>
            <a:ext cx="1441421"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3600" dirty="0">
                <a:solidFill>
                  <a:schemeClr val="accent2">
                    <a:lumMod val="75000"/>
                  </a:schemeClr>
                </a:solidFill>
                <a:latin typeface="HGP創英ﾌﾟﾚｾﾞﾝｽEB" panose="02020800000000000000" pitchFamily="18" charset="-128"/>
                <a:ea typeface="HGP創英ﾌﾟﾚｾﾞﾝｽEB" panose="02020800000000000000" pitchFamily="18" charset="-128"/>
              </a:rPr>
              <a:t>２</a:t>
            </a:r>
            <a:r>
              <a:rPr kumimoji="1" lang="ja-JP" altLang="en-US" sz="3600" b="0" i="0" u="none" strike="noStrike" kern="1200" cap="none" spc="0" normalizeH="0" baseline="0" noProof="0" dirty="0">
                <a:ln>
                  <a:noFill/>
                </a:ln>
                <a:solidFill>
                  <a:schemeClr val="accent2">
                    <a:lumMod val="75000"/>
                  </a:schemeClr>
                </a:solidFill>
                <a:effectLst/>
                <a:uLnTx/>
                <a:uFillTx/>
                <a:latin typeface="HGP創英ﾌﾟﾚｾﾞﾝｽEB" panose="02020800000000000000" pitchFamily="18" charset="-128"/>
                <a:ea typeface="HGP創英ﾌﾟﾚｾﾞﾝｽEB" panose="02020800000000000000" pitchFamily="18" charset="-128"/>
              </a:rPr>
              <a:t>年次</a:t>
            </a:r>
          </a:p>
        </p:txBody>
      </p:sp>
      <p:cxnSp>
        <p:nvCxnSpPr>
          <p:cNvPr id="32" name="直線コネクタ 31">
            <a:extLst>
              <a:ext uri="{FF2B5EF4-FFF2-40B4-BE49-F238E27FC236}">
                <a16:creationId xmlns:a16="http://schemas.microsoft.com/office/drawing/2014/main" id="{F2787C16-FC4C-4D89-65F6-B26689B8190D}"/>
              </a:ext>
            </a:extLst>
          </p:cNvPr>
          <p:cNvCxnSpPr>
            <a:cxnSpLocks/>
          </p:cNvCxnSpPr>
          <p:nvPr/>
        </p:nvCxnSpPr>
        <p:spPr>
          <a:xfrm>
            <a:off x="3628634" y="1183542"/>
            <a:ext cx="2158738" cy="0"/>
          </a:xfrm>
          <a:prstGeom prst="line">
            <a:avLst/>
          </a:prstGeom>
          <a:ln w="2540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pic>
        <p:nvPicPr>
          <p:cNvPr id="33" name="図 32">
            <a:extLst>
              <a:ext uri="{FF2B5EF4-FFF2-40B4-BE49-F238E27FC236}">
                <a16:creationId xmlns:a16="http://schemas.microsoft.com/office/drawing/2014/main" id="{8553C05A-2FC7-E478-E988-7749D9294376}"/>
              </a:ext>
            </a:extLst>
          </p:cNvPr>
          <p:cNvPicPr>
            <a:picLocks noChangeAspect="1"/>
          </p:cNvPicPr>
          <p:nvPr/>
        </p:nvPicPr>
        <p:blipFill rotWithShape="1">
          <a:blip r:embed="rId2">
            <a:extLst>
              <a:ext uri="{28A0092B-C50C-407E-A947-70E740481C1C}">
                <a14:useLocalDpi xmlns:a14="http://schemas.microsoft.com/office/drawing/2010/main" val="0"/>
              </a:ext>
            </a:extLst>
          </a:blip>
          <a:srcRect t="3940" b="23179"/>
          <a:stretch/>
        </p:blipFill>
        <p:spPr>
          <a:xfrm>
            <a:off x="5686695" y="4549092"/>
            <a:ext cx="2935124" cy="1895961"/>
          </a:xfrm>
          <a:prstGeom prst="rect">
            <a:avLst/>
          </a:prstGeom>
          <a:ln w="38100">
            <a:solidFill>
              <a:schemeClr val="tx1"/>
            </a:solidFill>
          </a:ln>
        </p:spPr>
      </p:pic>
      <p:pic>
        <p:nvPicPr>
          <p:cNvPr id="35" name="図 34">
            <a:extLst>
              <a:ext uri="{FF2B5EF4-FFF2-40B4-BE49-F238E27FC236}">
                <a16:creationId xmlns:a16="http://schemas.microsoft.com/office/drawing/2014/main" id="{FB0754A5-65C9-5F78-9A82-897CE0BC53E3}"/>
              </a:ext>
            </a:extLst>
          </p:cNvPr>
          <p:cNvPicPr>
            <a:picLocks noChangeAspect="1"/>
          </p:cNvPicPr>
          <p:nvPr/>
        </p:nvPicPr>
        <p:blipFill rotWithShape="1">
          <a:blip r:embed="rId3">
            <a:extLst>
              <a:ext uri="{28A0092B-C50C-407E-A947-70E740481C1C}">
                <a14:useLocalDpi xmlns:a14="http://schemas.microsoft.com/office/drawing/2010/main" val="0"/>
              </a:ext>
            </a:extLst>
          </a:blip>
          <a:srcRect t="4540"/>
          <a:stretch/>
        </p:blipFill>
        <p:spPr>
          <a:xfrm>
            <a:off x="5686694" y="2031778"/>
            <a:ext cx="2935124" cy="1835141"/>
          </a:xfrm>
          <a:prstGeom prst="rect">
            <a:avLst/>
          </a:prstGeom>
          <a:ln w="38100">
            <a:solidFill>
              <a:schemeClr val="tx1"/>
            </a:solidFill>
          </a:ln>
        </p:spPr>
      </p:pic>
      <p:sp>
        <p:nvSpPr>
          <p:cNvPr id="36" name="テキスト ボックス 35">
            <a:extLst>
              <a:ext uri="{FF2B5EF4-FFF2-40B4-BE49-F238E27FC236}">
                <a16:creationId xmlns:a16="http://schemas.microsoft.com/office/drawing/2014/main" id="{C5F5330D-3FD9-D896-DAFD-2403204DDA88}"/>
              </a:ext>
            </a:extLst>
          </p:cNvPr>
          <p:cNvSpPr txBox="1"/>
          <p:nvPr/>
        </p:nvSpPr>
        <p:spPr>
          <a:xfrm>
            <a:off x="2684008" y="1997930"/>
            <a:ext cx="2789692" cy="1840632"/>
          </a:xfrm>
          <a:prstGeom prst="rect">
            <a:avLst/>
          </a:prstGeom>
          <a:noFill/>
        </p:spPr>
        <p:txBody>
          <a:bodyPr wrap="square" rtlCol="0">
            <a:spAutoFit/>
          </a:bodyPr>
          <a:lstStyle/>
          <a:p>
            <a:pPr>
              <a:lnSpc>
                <a:spcPts val="2830"/>
              </a:lnSpc>
            </a:pPr>
            <a:r>
              <a:rPr kumimoji="1" lang="ja-JP" altLang="en-US" sz="1200" dirty="0">
                <a:ea typeface="はれのそら明朝" panose="02000600000000000000" pitchFamily="50" charset="-128"/>
              </a:rPr>
              <a:t>　３</a:t>
            </a:r>
            <a:r>
              <a:rPr kumimoji="1" lang="en-US" altLang="ja-JP" sz="1200" dirty="0">
                <a:ea typeface="はれのそら明朝" panose="02000600000000000000" pitchFamily="50" charset="-128"/>
              </a:rPr>
              <a:t>D</a:t>
            </a:r>
            <a:r>
              <a:rPr kumimoji="1" lang="ja-JP" altLang="en-US" sz="1200" dirty="0">
                <a:ea typeface="はれのそら明朝" panose="02000600000000000000" pitchFamily="50" charset="-128"/>
              </a:rPr>
              <a:t>空間の制御方法を理解するために制作した３</a:t>
            </a:r>
            <a:r>
              <a:rPr kumimoji="1" lang="en-US" altLang="ja-JP" sz="1200" dirty="0">
                <a:ea typeface="はれのそら明朝" panose="02000600000000000000" pitchFamily="50" charset="-128"/>
              </a:rPr>
              <a:t>D</a:t>
            </a:r>
            <a:r>
              <a:rPr kumimoji="1" lang="ja-JP" altLang="en-US" sz="1200" dirty="0">
                <a:ea typeface="はれのそら明朝" panose="02000600000000000000" pitchFamily="50" charset="-128"/>
              </a:rPr>
              <a:t>シューティングゲームです。３</a:t>
            </a:r>
            <a:r>
              <a:rPr kumimoji="1" lang="en-US" altLang="ja-JP" sz="1200" dirty="0">
                <a:ea typeface="はれのそら明朝" panose="02000600000000000000" pitchFamily="50" charset="-128"/>
              </a:rPr>
              <a:t>D</a:t>
            </a:r>
            <a:r>
              <a:rPr kumimoji="1" lang="ja-JP" altLang="en-US" sz="1200" dirty="0">
                <a:ea typeface="はれのそら明朝" panose="02000600000000000000" pitchFamily="50" charset="-128"/>
              </a:rPr>
              <a:t>空間における移動やクォータニオンでの回転を行い、３</a:t>
            </a:r>
            <a:r>
              <a:rPr kumimoji="1" lang="en-US" altLang="ja-JP" sz="1200" dirty="0">
                <a:ea typeface="はれのそら明朝" panose="02000600000000000000" pitchFamily="50" charset="-128"/>
              </a:rPr>
              <a:t>D</a:t>
            </a:r>
            <a:r>
              <a:rPr kumimoji="1" lang="ja-JP" altLang="en-US" sz="1200" dirty="0">
                <a:ea typeface="はれのそら明朝" panose="02000600000000000000" pitchFamily="50" charset="-128"/>
              </a:rPr>
              <a:t>制御の基礎を学ぶことが出来ました。</a:t>
            </a:r>
            <a:endParaRPr kumimoji="1" lang="en-US" altLang="ja-JP" sz="1200" dirty="0">
              <a:ea typeface="はれのそら明朝" panose="02000600000000000000" pitchFamily="50" charset="-128"/>
            </a:endParaRPr>
          </a:p>
        </p:txBody>
      </p:sp>
      <p:cxnSp>
        <p:nvCxnSpPr>
          <p:cNvPr id="37" name="直線コネクタ 36">
            <a:extLst>
              <a:ext uri="{FF2B5EF4-FFF2-40B4-BE49-F238E27FC236}">
                <a16:creationId xmlns:a16="http://schemas.microsoft.com/office/drawing/2014/main" id="{7778E880-01EC-9D4B-C429-AF4CA6B43C20}"/>
              </a:ext>
            </a:extLst>
          </p:cNvPr>
          <p:cNvCxnSpPr>
            <a:cxnSpLocks/>
          </p:cNvCxnSpPr>
          <p:nvPr/>
        </p:nvCxnSpPr>
        <p:spPr>
          <a:xfrm>
            <a:off x="2703480" y="2384369"/>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ABB3201-7F47-36A1-8DD5-2DDEAB529E40}"/>
              </a:ext>
            </a:extLst>
          </p:cNvPr>
          <p:cNvCxnSpPr>
            <a:cxnSpLocks/>
          </p:cNvCxnSpPr>
          <p:nvPr/>
        </p:nvCxnSpPr>
        <p:spPr>
          <a:xfrm>
            <a:off x="2703480" y="2742843"/>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4BE02E6-B81A-4BB1-6976-E7CE8529C0DF}"/>
              </a:ext>
            </a:extLst>
          </p:cNvPr>
          <p:cNvCxnSpPr>
            <a:cxnSpLocks/>
          </p:cNvCxnSpPr>
          <p:nvPr/>
        </p:nvCxnSpPr>
        <p:spPr>
          <a:xfrm>
            <a:off x="2703480" y="3127319"/>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26DC55AC-3B95-9777-AF74-A8C3392169D5}"/>
              </a:ext>
            </a:extLst>
          </p:cNvPr>
          <p:cNvCxnSpPr>
            <a:cxnSpLocks/>
          </p:cNvCxnSpPr>
          <p:nvPr/>
        </p:nvCxnSpPr>
        <p:spPr>
          <a:xfrm>
            <a:off x="2703480" y="3485793"/>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EC5F7C2-5836-35B2-939C-78186694D9E8}"/>
              </a:ext>
            </a:extLst>
          </p:cNvPr>
          <p:cNvCxnSpPr>
            <a:cxnSpLocks/>
          </p:cNvCxnSpPr>
          <p:nvPr/>
        </p:nvCxnSpPr>
        <p:spPr>
          <a:xfrm>
            <a:off x="2703480" y="3836616"/>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DCE356DC-8ED4-B171-F4E4-26E74516C3B3}"/>
              </a:ext>
            </a:extLst>
          </p:cNvPr>
          <p:cNvSpPr txBox="1"/>
          <p:nvPr/>
        </p:nvSpPr>
        <p:spPr>
          <a:xfrm>
            <a:off x="2685653" y="4534933"/>
            <a:ext cx="2789692" cy="1840632"/>
          </a:xfrm>
          <a:prstGeom prst="rect">
            <a:avLst/>
          </a:prstGeom>
          <a:noFill/>
        </p:spPr>
        <p:txBody>
          <a:bodyPr wrap="square" rtlCol="0">
            <a:spAutoFit/>
          </a:bodyPr>
          <a:lstStyle/>
          <a:p>
            <a:pPr>
              <a:lnSpc>
                <a:spcPts val="2830"/>
              </a:lnSpc>
            </a:pPr>
            <a:r>
              <a:rPr kumimoji="1" lang="ja-JP" altLang="en-US" sz="1200" dirty="0">
                <a:ea typeface="はれのそら明朝" panose="02000600000000000000" pitchFamily="50" charset="-128"/>
              </a:rPr>
              <a:t>　レイで制御を行うキャラクターを作成しました。レイを使用しての当たり判定を行っています。またリングバッファで管理したコマンドでの</a:t>
            </a:r>
            <a:r>
              <a:rPr kumimoji="1" lang="en-US" altLang="ja-JP" sz="1200" dirty="0">
                <a:ea typeface="はれのそら明朝" panose="02000600000000000000" pitchFamily="50" charset="-128"/>
              </a:rPr>
              <a:t>”</a:t>
            </a:r>
            <a:r>
              <a:rPr kumimoji="1" lang="ja-JP" altLang="en-US" sz="1200" dirty="0">
                <a:ea typeface="はれのそら明朝" panose="02000600000000000000" pitchFamily="50" charset="-128"/>
              </a:rPr>
              <a:t>コマンド技</a:t>
            </a:r>
            <a:r>
              <a:rPr kumimoji="1" lang="en-US" altLang="ja-JP" sz="1200" dirty="0">
                <a:ea typeface="はれのそら明朝" panose="02000600000000000000" pitchFamily="50" charset="-128"/>
              </a:rPr>
              <a:t>”</a:t>
            </a:r>
            <a:r>
              <a:rPr kumimoji="1" lang="ja-JP" altLang="en-US" sz="1200" dirty="0">
                <a:ea typeface="はれのそら明朝" panose="02000600000000000000" pitchFamily="50" charset="-128"/>
              </a:rPr>
              <a:t>等の行動処理を実装しました。</a:t>
            </a:r>
          </a:p>
        </p:txBody>
      </p:sp>
      <p:cxnSp>
        <p:nvCxnSpPr>
          <p:cNvPr id="43" name="直線コネクタ 42">
            <a:extLst>
              <a:ext uri="{FF2B5EF4-FFF2-40B4-BE49-F238E27FC236}">
                <a16:creationId xmlns:a16="http://schemas.microsoft.com/office/drawing/2014/main" id="{E2CDA865-0E05-B6D2-3681-B37B5EF5ED1C}"/>
              </a:ext>
            </a:extLst>
          </p:cNvPr>
          <p:cNvCxnSpPr>
            <a:cxnSpLocks/>
          </p:cNvCxnSpPr>
          <p:nvPr/>
        </p:nvCxnSpPr>
        <p:spPr>
          <a:xfrm>
            <a:off x="2705125" y="4921372"/>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8682BFA2-1F20-CB98-A7BD-A89DA8433C3C}"/>
              </a:ext>
            </a:extLst>
          </p:cNvPr>
          <p:cNvCxnSpPr>
            <a:cxnSpLocks/>
          </p:cNvCxnSpPr>
          <p:nvPr/>
        </p:nvCxnSpPr>
        <p:spPr>
          <a:xfrm>
            <a:off x="2705125" y="5279846"/>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6310E953-D679-7DC0-7904-4F4641770B6C}"/>
              </a:ext>
            </a:extLst>
          </p:cNvPr>
          <p:cNvCxnSpPr>
            <a:cxnSpLocks/>
          </p:cNvCxnSpPr>
          <p:nvPr/>
        </p:nvCxnSpPr>
        <p:spPr>
          <a:xfrm>
            <a:off x="2705125" y="5664322"/>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72ECC3A-3DAA-0592-CBD0-1E0BDC98F94E}"/>
              </a:ext>
            </a:extLst>
          </p:cNvPr>
          <p:cNvCxnSpPr>
            <a:cxnSpLocks/>
          </p:cNvCxnSpPr>
          <p:nvPr/>
        </p:nvCxnSpPr>
        <p:spPr>
          <a:xfrm>
            <a:off x="2705125" y="6022796"/>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C6227CC2-73D6-FE33-357B-F4A18A8EF4C8}"/>
              </a:ext>
            </a:extLst>
          </p:cNvPr>
          <p:cNvCxnSpPr>
            <a:cxnSpLocks/>
          </p:cNvCxnSpPr>
          <p:nvPr/>
        </p:nvCxnSpPr>
        <p:spPr>
          <a:xfrm>
            <a:off x="2705125" y="6373619"/>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89D8A5A9-9347-6EC0-AFFA-DD390D912787}"/>
              </a:ext>
            </a:extLst>
          </p:cNvPr>
          <p:cNvCxnSpPr>
            <a:cxnSpLocks/>
          </p:cNvCxnSpPr>
          <p:nvPr/>
        </p:nvCxnSpPr>
        <p:spPr>
          <a:xfrm>
            <a:off x="524798" y="4476430"/>
            <a:ext cx="3568254"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CF8AA7E-B04C-7549-0039-47FA875F881F}"/>
              </a:ext>
            </a:extLst>
          </p:cNvPr>
          <p:cNvCxnSpPr>
            <a:cxnSpLocks/>
          </p:cNvCxnSpPr>
          <p:nvPr/>
        </p:nvCxnSpPr>
        <p:spPr>
          <a:xfrm>
            <a:off x="519310" y="3752054"/>
            <a:ext cx="3573742"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FD441DE-573F-0DC8-428D-B602A55C94FC}"/>
              </a:ext>
            </a:extLst>
          </p:cNvPr>
          <p:cNvCxnSpPr>
            <a:cxnSpLocks/>
          </p:cNvCxnSpPr>
          <p:nvPr/>
        </p:nvCxnSpPr>
        <p:spPr>
          <a:xfrm>
            <a:off x="522182" y="5189547"/>
            <a:ext cx="357087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2896CBF7-BA6B-A83B-7BAD-D09B746680D9}"/>
              </a:ext>
            </a:extLst>
          </p:cNvPr>
          <p:cNvCxnSpPr>
            <a:cxnSpLocks/>
          </p:cNvCxnSpPr>
          <p:nvPr/>
        </p:nvCxnSpPr>
        <p:spPr>
          <a:xfrm>
            <a:off x="521926" y="4827239"/>
            <a:ext cx="3571126"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C24D5E21-CDF4-8E3A-E0E2-1425E57501DF}"/>
              </a:ext>
            </a:extLst>
          </p:cNvPr>
          <p:cNvCxnSpPr>
            <a:cxnSpLocks/>
          </p:cNvCxnSpPr>
          <p:nvPr/>
        </p:nvCxnSpPr>
        <p:spPr>
          <a:xfrm>
            <a:off x="525060" y="4116996"/>
            <a:ext cx="3567992"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A5B0EB6-C185-4CFD-807A-E1B9B7FBFE76}"/>
              </a:ext>
            </a:extLst>
          </p:cNvPr>
          <p:cNvCxnSpPr/>
          <p:nvPr/>
        </p:nvCxnSpPr>
        <p:spPr>
          <a:xfrm>
            <a:off x="522182" y="2384369"/>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B0A39DE-7D41-AB12-AEB7-2E4A66A660A0}"/>
              </a:ext>
            </a:extLst>
          </p:cNvPr>
          <p:cNvCxnSpPr/>
          <p:nvPr/>
        </p:nvCxnSpPr>
        <p:spPr>
          <a:xfrm>
            <a:off x="522182" y="2727024"/>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544A360-E639-DE07-28E3-62431D8293CA}"/>
              </a:ext>
            </a:extLst>
          </p:cNvPr>
          <p:cNvSpPr txBox="1"/>
          <p:nvPr/>
        </p:nvSpPr>
        <p:spPr>
          <a:xfrm>
            <a:off x="294641" y="2009781"/>
            <a:ext cx="1257480" cy="1101455"/>
          </a:xfrm>
          <a:prstGeom prst="rect">
            <a:avLst/>
          </a:prstGeom>
          <a:noFill/>
        </p:spPr>
        <p:txBody>
          <a:bodyPr wrap="square" rtlCol="0">
            <a:spAutoFit/>
          </a:bodyPr>
          <a:lstStyle/>
          <a:p>
            <a:pPr algn="r">
              <a:lnSpc>
                <a:spcPts val="2830"/>
              </a:lnSpc>
            </a:pPr>
            <a:r>
              <a:rPr kumimoji="1" lang="ja-JP" altLang="en-US" sz="1200" dirty="0">
                <a:latin typeface="はれのそら明朝" panose="020B0600070205080204" charset="-128"/>
                <a:ea typeface="はれのそら明朝" panose="020B0600070205080204" charset="-128"/>
              </a:rPr>
              <a:t>制作時期</a:t>
            </a:r>
            <a:endParaRPr kumimoji="1" lang="en-US" altLang="ja-JP" sz="1200" dirty="0">
              <a:latin typeface="はれのそら明朝" panose="020B0600070205080204" charset="-128"/>
              <a:ea typeface="はれのそら明朝" panose="020B0600070205080204" charset="-128"/>
            </a:endParaRPr>
          </a:p>
          <a:p>
            <a:pPr algn="r">
              <a:lnSpc>
                <a:spcPts val="2830"/>
              </a:lnSpc>
            </a:pPr>
            <a:r>
              <a:rPr kumimoji="1" lang="ja-JP" altLang="en-US" sz="1200" dirty="0">
                <a:latin typeface="はれのそら明朝" panose="020B0600070205080204" charset="-128"/>
                <a:ea typeface="はれのそら明朝" panose="020B0600070205080204" charset="-128"/>
              </a:rPr>
              <a:t>使用言語</a:t>
            </a:r>
            <a:endParaRPr kumimoji="1" lang="en-US" altLang="ja-JP" sz="1200" dirty="0">
              <a:latin typeface="はれのそら明朝" panose="020B0600070205080204" charset="-128"/>
              <a:ea typeface="はれのそら明朝" panose="020B0600070205080204" charset="-128"/>
            </a:endParaRPr>
          </a:p>
          <a:p>
            <a:pPr algn="r">
              <a:lnSpc>
                <a:spcPts val="2830"/>
              </a:lnSpc>
            </a:pPr>
            <a:r>
              <a:rPr kumimoji="1" lang="ja-JP" altLang="en-US" sz="1200" dirty="0">
                <a:latin typeface="はれのそら明朝" panose="020B0600070205080204" charset="-128"/>
                <a:ea typeface="はれのそら明朝" panose="020B0600070205080204" charset="-128"/>
              </a:rPr>
              <a:t>使用ライブラリ</a:t>
            </a:r>
            <a:endParaRPr kumimoji="1" lang="en-US" altLang="ja-JP" sz="1200" dirty="0">
              <a:latin typeface="はれのそら明朝" panose="020B0600070205080204" charset="-128"/>
              <a:ea typeface="はれのそら明朝" panose="020B0600070205080204" charset="-128"/>
            </a:endParaRPr>
          </a:p>
        </p:txBody>
      </p:sp>
      <p:sp>
        <p:nvSpPr>
          <p:cNvPr id="11" name="正方形/長方形 10">
            <a:extLst>
              <a:ext uri="{FF2B5EF4-FFF2-40B4-BE49-F238E27FC236}">
                <a16:creationId xmlns:a16="http://schemas.microsoft.com/office/drawing/2014/main" id="{9954C0F6-19BF-3086-59F7-B582F432DB26}"/>
              </a:ext>
            </a:extLst>
          </p:cNvPr>
          <p:cNvSpPr/>
          <p:nvPr/>
        </p:nvSpPr>
        <p:spPr>
          <a:xfrm>
            <a:off x="268356" y="1735822"/>
            <a:ext cx="8581003" cy="4886107"/>
          </a:xfrm>
          <a:prstGeom prst="rect">
            <a:avLst/>
          </a:prstGeom>
          <a:noFill/>
          <a:ln w="25400" cap="flat" cmpd="sng" algn="ctr">
            <a:solidFill>
              <a:schemeClr val="bg1">
                <a:lumMod val="85000"/>
                <a:alpha val="7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70AD47"/>
              </a:solidFill>
              <a:effectLst/>
              <a:uLnTx/>
              <a:uFillTx/>
              <a:latin typeface="Calibri" panose="020F0502020204030204"/>
              <a:ea typeface="はれのそら明朝" panose="02000600000000000000" pitchFamily="50" charset="-128"/>
              <a:cs typeface="+mn-cs"/>
            </a:endParaRPr>
          </a:p>
        </p:txBody>
      </p:sp>
      <p:cxnSp>
        <p:nvCxnSpPr>
          <p:cNvPr id="12" name="直線コネクタ 11">
            <a:extLst>
              <a:ext uri="{FF2B5EF4-FFF2-40B4-BE49-F238E27FC236}">
                <a16:creationId xmlns:a16="http://schemas.microsoft.com/office/drawing/2014/main" id="{B1BF6CCA-8A53-AEEF-12FF-28B886F75055}"/>
              </a:ext>
            </a:extLst>
          </p:cNvPr>
          <p:cNvCxnSpPr/>
          <p:nvPr/>
        </p:nvCxnSpPr>
        <p:spPr>
          <a:xfrm>
            <a:off x="522182" y="3111236"/>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94EC70F4-6E14-FFD2-64EE-C861AE0FAA30}"/>
              </a:ext>
            </a:extLst>
          </p:cNvPr>
          <p:cNvSpPr txBox="1"/>
          <p:nvPr/>
        </p:nvSpPr>
        <p:spPr>
          <a:xfrm>
            <a:off x="1337130" y="2031778"/>
            <a:ext cx="41539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p:txBody>
      </p:sp>
      <p:sp>
        <p:nvSpPr>
          <p:cNvPr id="14" name="テキスト ボックス 13">
            <a:extLst>
              <a:ext uri="{FF2B5EF4-FFF2-40B4-BE49-F238E27FC236}">
                <a16:creationId xmlns:a16="http://schemas.microsoft.com/office/drawing/2014/main" id="{00AA6BE6-CBD0-2007-D257-CEC79782778D}"/>
              </a:ext>
            </a:extLst>
          </p:cNvPr>
          <p:cNvSpPr txBox="1"/>
          <p:nvPr/>
        </p:nvSpPr>
        <p:spPr>
          <a:xfrm>
            <a:off x="1683066" y="2009781"/>
            <a:ext cx="1257480" cy="1115883"/>
          </a:xfrm>
          <a:prstGeom prst="rect">
            <a:avLst/>
          </a:prstGeom>
          <a:noFill/>
        </p:spPr>
        <p:txBody>
          <a:bodyPr wrap="square" rtlCol="0">
            <a:spAutoFit/>
          </a:bodyPr>
          <a:lstStyle/>
          <a:p>
            <a:pPr>
              <a:lnSpc>
                <a:spcPts val="2830"/>
              </a:lnSpc>
            </a:pPr>
            <a:r>
              <a:rPr kumimoji="1" lang="ja-JP" altLang="en-US" sz="1200" dirty="0">
                <a:latin typeface="はれのそら明朝" panose="020B0600070205080204" charset="-128"/>
                <a:ea typeface="はれのそら明朝" panose="020B0600070205080204" charset="-128"/>
              </a:rPr>
              <a:t>２年後期</a:t>
            </a:r>
            <a:endParaRPr kumimoji="1" lang="en-US" altLang="ja-JP" sz="1200" dirty="0">
              <a:latin typeface="はれのそら明朝" panose="020B0600070205080204" charset="-128"/>
              <a:ea typeface="はれのそら明朝" panose="020B0600070205080204" charset="-128"/>
            </a:endParaRPr>
          </a:p>
          <a:p>
            <a:pPr>
              <a:lnSpc>
                <a:spcPts val="2830"/>
              </a:lnSpc>
            </a:pPr>
            <a:r>
              <a:rPr kumimoji="1" lang="en-US" altLang="ja-JP" sz="1200" dirty="0">
                <a:latin typeface="はれのそら明朝" panose="020B0600070205080204" charset="-128"/>
                <a:ea typeface="はれのそら明朝" panose="020B0600070205080204" charset="-128"/>
              </a:rPr>
              <a:t>C</a:t>
            </a:r>
            <a:r>
              <a:rPr kumimoji="1" lang="ja-JP" altLang="en-US" sz="1200" dirty="0">
                <a:latin typeface="はれのそら明朝" panose="020B0600070205080204" charset="-128"/>
                <a:ea typeface="はれのそら明朝" panose="020B0600070205080204" charset="-128"/>
              </a:rPr>
              <a:t>＋＋</a:t>
            </a:r>
            <a:endParaRPr kumimoji="1" lang="en-US" altLang="ja-JP" sz="1200" dirty="0">
              <a:latin typeface="はれのそら明朝" panose="020B0600070205080204" charset="-128"/>
              <a:ea typeface="はれのそら明朝" panose="020B0600070205080204" charset="-128"/>
            </a:endParaRPr>
          </a:p>
          <a:p>
            <a:pPr>
              <a:lnSpc>
                <a:spcPts val="2830"/>
              </a:lnSpc>
            </a:pPr>
            <a:r>
              <a:rPr kumimoji="1" lang="en-US" altLang="ja-JP" sz="1200" dirty="0">
                <a:latin typeface="はれのそら明朝" panose="020B0600070205080204" charset="-128"/>
                <a:ea typeface="はれのそら明朝" panose="020B0600070205080204" charset="-128"/>
              </a:rPr>
              <a:t>DX</a:t>
            </a:r>
            <a:r>
              <a:rPr kumimoji="1" lang="ja-JP" altLang="en-US" sz="1200" dirty="0">
                <a:latin typeface="はれのそら明朝" panose="020B0600070205080204" charset="-128"/>
                <a:ea typeface="はれのそら明朝" panose="020B0600070205080204" charset="-128"/>
              </a:rPr>
              <a:t>ライブラリ</a:t>
            </a:r>
            <a:endParaRPr kumimoji="1" lang="en-US" altLang="ja-JP" sz="1200" dirty="0">
              <a:latin typeface="はれのそら明朝" panose="020B0600070205080204" charset="-128"/>
              <a:ea typeface="はれのそら明朝" panose="020B0600070205080204" charset="-128"/>
            </a:endParaRPr>
          </a:p>
        </p:txBody>
      </p:sp>
      <p:sp>
        <p:nvSpPr>
          <p:cNvPr id="31" name="テキスト ボックス 30">
            <a:extLst>
              <a:ext uri="{FF2B5EF4-FFF2-40B4-BE49-F238E27FC236}">
                <a16:creationId xmlns:a16="http://schemas.microsoft.com/office/drawing/2014/main" id="{DBFA6CF6-8211-74CA-9C79-074AAF1C0B58}"/>
              </a:ext>
            </a:extLst>
          </p:cNvPr>
          <p:cNvSpPr txBox="1"/>
          <p:nvPr/>
        </p:nvSpPr>
        <p:spPr>
          <a:xfrm>
            <a:off x="4093052" y="424856"/>
            <a:ext cx="110799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3600" dirty="0">
                <a:solidFill>
                  <a:srgbClr val="0070C0"/>
                </a:solidFill>
                <a:latin typeface="HGP創英ﾌﾟﾚｾﾞﾝｽEB" panose="02020800000000000000" pitchFamily="18" charset="-128"/>
                <a:ea typeface="HGP創英ﾌﾟﾚｾﾞﾝｽEB" panose="02020800000000000000" pitchFamily="18" charset="-128"/>
              </a:rPr>
              <a:t>数学</a:t>
            </a:r>
            <a:endParaRPr kumimoji="1" lang="ja-JP" altLang="en-US" sz="3600" b="0" i="0" u="none" strike="noStrike" kern="1200" cap="none" spc="0" normalizeH="0" baseline="0" noProof="0" dirty="0">
              <a:ln>
                <a:noFill/>
              </a:ln>
              <a:solidFill>
                <a:srgbClr val="0070C0"/>
              </a:solidFill>
              <a:effectLst/>
              <a:uLnTx/>
              <a:uFillTx/>
              <a:latin typeface="HGP創英ﾌﾟﾚｾﾞﾝｽEB" panose="02020800000000000000" pitchFamily="18" charset="-128"/>
              <a:ea typeface="HGP創英ﾌﾟﾚｾﾞﾝｽEB" panose="02020800000000000000" pitchFamily="18" charset="-128"/>
            </a:endParaRPr>
          </a:p>
        </p:txBody>
      </p:sp>
      <p:cxnSp>
        <p:nvCxnSpPr>
          <p:cNvPr id="32" name="直線コネクタ 31">
            <a:extLst>
              <a:ext uri="{FF2B5EF4-FFF2-40B4-BE49-F238E27FC236}">
                <a16:creationId xmlns:a16="http://schemas.microsoft.com/office/drawing/2014/main" id="{F2787C16-FC4C-4D89-65F6-B26689B8190D}"/>
              </a:ext>
            </a:extLst>
          </p:cNvPr>
          <p:cNvCxnSpPr>
            <a:cxnSpLocks/>
          </p:cNvCxnSpPr>
          <p:nvPr/>
        </p:nvCxnSpPr>
        <p:spPr>
          <a:xfrm>
            <a:off x="3628634" y="1183542"/>
            <a:ext cx="2158738" cy="0"/>
          </a:xfrm>
          <a:prstGeom prst="line">
            <a:avLst/>
          </a:prstGeom>
          <a:ln w="2540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24F69507-EF62-DD92-1268-B640885B13D0}"/>
              </a:ext>
            </a:extLst>
          </p:cNvPr>
          <p:cNvPicPr>
            <a:picLocks noChangeAspect="1"/>
          </p:cNvPicPr>
          <p:nvPr/>
        </p:nvPicPr>
        <p:blipFill rotWithShape="1">
          <a:blip r:embed="rId2">
            <a:extLst>
              <a:ext uri="{28A0092B-C50C-407E-A947-70E740481C1C}">
                <a14:useLocalDpi xmlns:a14="http://schemas.microsoft.com/office/drawing/2010/main" val="0"/>
              </a:ext>
            </a:extLst>
          </a:blip>
          <a:srcRect t="6334"/>
          <a:stretch/>
        </p:blipFill>
        <p:spPr>
          <a:xfrm>
            <a:off x="4401744" y="2727024"/>
            <a:ext cx="4169069" cy="3114283"/>
          </a:xfrm>
          <a:prstGeom prst="rect">
            <a:avLst/>
          </a:prstGeom>
          <a:ln w="38100">
            <a:solidFill>
              <a:schemeClr val="tx1"/>
            </a:solidFill>
          </a:ln>
        </p:spPr>
      </p:pic>
      <p:cxnSp>
        <p:nvCxnSpPr>
          <p:cNvPr id="40" name="直線コネクタ 39">
            <a:extLst>
              <a:ext uri="{FF2B5EF4-FFF2-40B4-BE49-F238E27FC236}">
                <a16:creationId xmlns:a16="http://schemas.microsoft.com/office/drawing/2014/main" id="{F575A226-78D8-527B-5BE2-1A8B77B28764}"/>
              </a:ext>
            </a:extLst>
          </p:cNvPr>
          <p:cNvCxnSpPr>
            <a:cxnSpLocks/>
          </p:cNvCxnSpPr>
          <p:nvPr/>
        </p:nvCxnSpPr>
        <p:spPr>
          <a:xfrm>
            <a:off x="519048" y="5914705"/>
            <a:ext cx="3568254"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9120261-9F05-1E33-6047-C7234AD6994C}"/>
              </a:ext>
            </a:extLst>
          </p:cNvPr>
          <p:cNvCxnSpPr>
            <a:cxnSpLocks/>
          </p:cNvCxnSpPr>
          <p:nvPr/>
        </p:nvCxnSpPr>
        <p:spPr>
          <a:xfrm>
            <a:off x="516176" y="6265514"/>
            <a:ext cx="3571126"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1CAAC7-CD1A-4B39-5FF6-EFBD3AD90075}"/>
              </a:ext>
            </a:extLst>
          </p:cNvPr>
          <p:cNvCxnSpPr>
            <a:cxnSpLocks/>
          </p:cNvCxnSpPr>
          <p:nvPr/>
        </p:nvCxnSpPr>
        <p:spPr>
          <a:xfrm>
            <a:off x="519310" y="5555271"/>
            <a:ext cx="3567992"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4F8AEA34-8EF0-36F4-8021-0EF21D553EAE}"/>
              </a:ext>
            </a:extLst>
          </p:cNvPr>
          <p:cNvSpPr txBox="1"/>
          <p:nvPr/>
        </p:nvSpPr>
        <p:spPr>
          <a:xfrm>
            <a:off x="488902" y="3349716"/>
            <a:ext cx="3598400" cy="3277564"/>
          </a:xfrm>
          <a:prstGeom prst="rect">
            <a:avLst/>
          </a:prstGeom>
          <a:noFill/>
        </p:spPr>
        <p:txBody>
          <a:bodyPr wrap="square">
            <a:spAutoFit/>
          </a:bodyPr>
          <a:lstStyle/>
          <a:p>
            <a:pPr>
              <a:lnSpc>
                <a:spcPts val="2830"/>
              </a:lnSpc>
            </a:pPr>
            <a:r>
              <a:rPr kumimoji="1" lang="ja-JP" altLang="en-US" sz="1200" dirty="0">
                <a:ea typeface="はれのそら明朝" panose="02000600000000000000" pitchFamily="50" charset="-128"/>
              </a:rPr>
              <a:t>　数学の授業で行った古典的レイトレーシングを用いた、球、床、影の描画です。</a:t>
            </a:r>
            <a:endParaRPr kumimoji="1" lang="en-US" altLang="ja-JP" sz="1200" dirty="0">
              <a:ea typeface="はれのそら明朝" panose="02000600000000000000" pitchFamily="50" charset="-128"/>
            </a:endParaRPr>
          </a:p>
          <a:p>
            <a:pPr>
              <a:lnSpc>
                <a:spcPts val="2830"/>
              </a:lnSpc>
            </a:pPr>
            <a:r>
              <a:rPr kumimoji="1" lang="ja-JP" altLang="en-US" sz="1200" dirty="0">
                <a:ea typeface="はれのそら明朝" panose="02000600000000000000" pitchFamily="50" charset="-128"/>
              </a:rPr>
              <a:t>　レイを飛ばして、</a:t>
            </a:r>
            <a:r>
              <a:rPr kumimoji="1" lang="ja-JP" altLang="en-US" sz="1200" dirty="0">
                <a:latin typeface="はれのそら明朝" panose="02000600000000000000" pitchFamily="50" charset="-128"/>
                <a:ea typeface="はれのそら明朝" panose="02000600000000000000" pitchFamily="50" charset="-128"/>
              </a:rPr>
              <a:t>球の色、リムライト、ハイライト、球の反射、床の模様、影の順に描画をしています。</a:t>
            </a:r>
            <a:endParaRPr kumimoji="1" lang="en-US" altLang="ja-JP" sz="1200" dirty="0">
              <a:latin typeface="はれのそら明朝" panose="02000600000000000000" pitchFamily="50" charset="-128"/>
              <a:ea typeface="はれのそら明朝" panose="02000600000000000000" pitchFamily="50" charset="-128"/>
            </a:endParaRPr>
          </a:p>
          <a:p>
            <a:pPr>
              <a:lnSpc>
                <a:spcPts val="2830"/>
              </a:lnSpc>
            </a:pPr>
            <a:r>
              <a:rPr kumimoji="1" lang="ja-JP" altLang="en-US" sz="1200" dirty="0">
                <a:latin typeface="はれのそら明朝" panose="02000600000000000000" pitchFamily="50" charset="-128"/>
                <a:ea typeface="はれのそら明朝" panose="02000600000000000000" pitchFamily="50" charset="-128"/>
              </a:rPr>
              <a:t>　球の反射のみでなく、ジャギーを消すためのアンチエイリアシングや、環境光を考えた描画実装などを行っています。</a:t>
            </a:r>
            <a:endParaRPr kumimoji="1" lang="en-US" altLang="ja-JP" sz="1200" dirty="0">
              <a:latin typeface="はれのそら明朝" panose="02000600000000000000" pitchFamily="50" charset="-128"/>
              <a:ea typeface="はれのそら明朝" panose="02000600000000000000" pitchFamily="50" charset="-128"/>
            </a:endParaRPr>
          </a:p>
          <a:p>
            <a:pPr>
              <a:lnSpc>
                <a:spcPts val="2830"/>
              </a:lnSpc>
            </a:pPr>
            <a:endParaRPr kumimoji="1" lang="en-US" altLang="ja-JP" sz="1200" dirty="0">
              <a:latin typeface="はれのそら明朝" panose="02000600000000000000" pitchFamily="50" charset="-128"/>
              <a:ea typeface="はれのそら明朝" panose="02000600000000000000" pitchFamily="50" charset="-128"/>
            </a:endParaRPr>
          </a:p>
        </p:txBody>
      </p:sp>
    </p:spTree>
    <p:extLst>
      <p:ext uri="{BB962C8B-B14F-4D97-AF65-F5344CB8AC3E}">
        <p14:creationId xmlns:p14="http://schemas.microsoft.com/office/powerpoint/2010/main" val="362228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6AAF8-AF15-4EC0-9FA1-ECABBC005AF3}"/>
              </a:ext>
            </a:extLst>
          </p:cNvPr>
          <p:cNvSpPr>
            <a:spLocks noGrp="1"/>
          </p:cNvSpPr>
          <p:nvPr>
            <p:ph type="ctrTitle"/>
          </p:nvPr>
        </p:nvSpPr>
        <p:spPr>
          <a:xfrm>
            <a:off x="1356014" y="2151944"/>
            <a:ext cx="6602092" cy="1183452"/>
          </a:xfrm>
        </p:spPr>
        <p:txBody>
          <a:bodyPr>
            <a:normAutofit fontScale="90000"/>
          </a:bodyPr>
          <a:lstStyle/>
          <a:p>
            <a:r>
              <a:rPr lang="ja-JP" altLang="en-US" sz="6600" dirty="0">
                <a:latin typeface="HGP創英ﾌﾟﾚｾﾞﾝｽEB" panose="02020800000000000000" pitchFamily="18" charset="-128"/>
                <a:ea typeface="HGP創英ﾌﾟﾚｾﾞﾝｽEB" panose="02020800000000000000" pitchFamily="18" charset="-128"/>
              </a:rPr>
              <a:t>ありがとうございました</a:t>
            </a:r>
          </a:p>
        </p:txBody>
      </p:sp>
      <p:cxnSp>
        <p:nvCxnSpPr>
          <p:cNvPr id="6" name="直線コネクタ 5">
            <a:extLst>
              <a:ext uri="{FF2B5EF4-FFF2-40B4-BE49-F238E27FC236}">
                <a16:creationId xmlns:a16="http://schemas.microsoft.com/office/drawing/2014/main" id="{0653C2F8-5014-4315-946F-2BEEC02D33F4}"/>
              </a:ext>
            </a:extLst>
          </p:cNvPr>
          <p:cNvCxnSpPr>
            <a:cxnSpLocks/>
          </p:cNvCxnSpPr>
          <p:nvPr/>
        </p:nvCxnSpPr>
        <p:spPr>
          <a:xfrm>
            <a:off x="261998" y="6338695"/>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7D407A3-1407-47C9-8045-CDE3611207EB}"/>
              </a:ext>
            </a:extLst>
          </p:cNvPr>
          <p:cNvCxnSpPr>
            <a:cxnSpLocks/>
          </p:cNvCxnSpPr>
          <p:nvPr/>
        </p:nvCxnSpPr>
        <p:spPr>
          <a:xfrm>
            <a:off x="261998" y="5614795"/>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3E61E47-990A-4FD0-AE37-06B99EC29C8B}"/>
              </a:ext>
            </a:extLst>
          </p:cNvPr>
          <p:cNvCxnSpPr>
            <a:cxnSpLocks/>
          </p:cNvCxnSpPr>
          <p:nvPr/>
        </p:nvCxnSpPr>
        <p:spPr>
          <a:xfrm>
            <a:off x="261998" y="488754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82B4A8A-DB48-46DD-9B3E-7AFBA9CB24B8}"/>
              </a:ext>
            </a:extLst>
          </p:cNvPr>
          <p:cNvCxnSpPr>
            <a:cxnSpLocks/>
          </p:cNvCxnSpPr>
          <p:nvPr/>
        </p:nvCxnSpPr>
        <p:spPr>
          <a:xfrm>
            <a:off x="261998" y="4183853"/>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1B036E3-549A-4172-842E-5E7C48D147A3}"/>
              </a:ext>
            </a:extLst>
          </p:cNvPr>
          <p:cNvCxnSpPr>
            <a:cxnSpLocks/>
          </p:cNvCxnSpPr>
          <p:nvPr/>
        </p:nvCxnSpPr>
        <p:spPr>
          <a:xfrm>
            <a:off x="261998" y="345244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82FABCB-B46D-4903-A419-2D1C302A861E}"/>
              </a:ext>
            </a:extLst>
          </p:cNvPr>
          <p:cNvCxnSpPr>
            <a:cxnSpLocks/>
          </p:cNvCxnSpPr>
          <p:nvPr/>
        </p:nvCxnSpPr>
        <p:spPr>
          <a:xfrm>
            <a:off x="8187070" y="2748754"/>
            <a:ext cx="60209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3E92584-085F-4C5D-8743-8E408FF16D91}"/>
              </a:ext>
            </a:extLst>
          </p:cNvPr>
          <p:cNvCxnSpPr>
            <a:cxnSpLocks/>
          </p:cNvCxnSpPr>
          <p:nvPr/>
        </p:nvCxnSpPr>
        <p:spPr>
          <a:xfrm>
            <a:off x="261998" y="2012263"/>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895CD0E-8280-410C-AC6E-35AE0E31C848}"/>
              </a:ext>
            </a:extLst>
          </p:cNvPr>
          <p:cNvCxnSpPr>
            <a:cxnSpLocks/>
          </p:cNvCxnSpPr>
          <p:nvPr/>
        </p:nvCxnSpPr>
        <p:spPr>
          <a:xfrm>
            <a:off x="261998" y="129582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0C5F34-67A9-4A5D-A38F-E092D25BD55A}"/>
              </a:ext>
            </a:extLst>
          </p:cNvPr>
          <p:cNvCxnSpPr>
            <a:cxnSpLocks/>
          </p:cNvCxnSpPr>
          <p:nvPr/>
        </p:nvCxnSpPr>
        <p:spPr>
          <a:xfrm>
            <a:off x="265545" y="568391"/>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3936A85-B4D7-4509-8C60-CF809E3A22F9}"/>
              </a:ext>
            </a:extLst>
          </p:cNvPr>
          <p:cNvCxnSpPr>
            <a:cxnSpLocks/>
          </p:cNvCxnSpPr>
          <p:nvPr/>
        </p:nvCxnSpPr>
        <p:spPr>
          <a:xfrm>
            <a:off x="333640" y="2748754"/>
            <a:ext cx="793411"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477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6AAF8-AF15-4EC0-9FA1-ECABBC005AF3}"/>
              </a:ext>
            </a:extLst>
          </p:cNvPr>
          <p:cNvSpPr>
            <a:spLocks noGrp="1"/>
          </p:cNvSpPr>
          <p:nvPr>
            <p:ph type="ctrTitle"/>
          </p:nvPr>
        </p:nvSpPr>
        <p:spPr>
          <a:xfrm>
            <a:off x="1999648" y="2142810"/>
            <a:ext cx="5189315" cy="1183452"/>
          </a:xfrm>
        </p:spPr>
        <p:txBody>
          <a:bodyPr>
            <a:normAutofit fontScale="90000"/>
          </a:bodyPr>
          <a:lstStyle/>
          <a:p>
            <a:r>
              <a:rPr lang="ja-JP" altLang="en-US" sz="6600" dirty="0">
                <a:latin typeface="HGP創英ﾌﾟﾚｾﾞﾝｽEB" panose="02020800000000000000" pitchFamily="18" charset="-128"/>
                <a:ea typeface="HGP創英ﾌﾟﾚｾﾞﾝｽEB" panose="02020800000000000000" pitchFamily="18" charset="-128"/>
              </a:rPr>
              <a:t>自主制作作品</a:t>
            </a:r>
          </a:p>
        </p:txBody>
      </p:sp>
      <p:cxnSp>
        <p:nvCxnSpPr>
          <p:cNvPr id="6" name="直線コネクタ 5">
            <a:extLst>
              <a:ext uri="{FF2B5EF4-FFF2-40B4-BE49-F238E27FC236}">
                <a16:creationId xmlns:a16="http://schemas.microsoft.com/office/drawing/2014/main" id="{0653C2F8-5014-4315-946F-2BEEC02D33F4}"/>
              </a:ext>
            </a:extLst>
          </p:cNvPr>
          <p:cNvCxnSpPr>
            <a:cxnSpLocks/>
          </p:cNvCxnSpPr>
          <p:nvPr/>
        </p:nvCxnSpPr>
        <p:spPr>
          <a:xfrm>
            <a:off x="261998" y="6338695"/>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7D407A3-1407-47C9-8045-CDE3611207EB}"/>
              </a:ext>
            </a:extLst>
          </p:cNvPr>
          <p:cNvCxnSpPr>
            <a:cxnSpLocks/>
          </p:cNvCxnSpPr>
          <p:nvPr/>
        </p:nvCxnSpPr>
        <p:spPr>
          <a:xfrm>
            <a:off x="261998" y="5614795"/>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3E61E47-990A-4FD0-AE37-06B99EC29C8B}"/>
              </a:ext>
            </a:extLst>
          </p:cNvPr>
          <p:cNvCxnSpPr>
            <a:cxnSpLocks/>
          </p:cNvCxnSpPr>
          <p:nvPr/>
        </p:nvCxnSpPr>
        <p:spPr>
          <a:xfrm>
            <a:off x="261998" y="488754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82B4A8A-DB48-46DD-9B3E-7AFBA9CB24B8}"/>
              </a:ext>
            </a:extLst>
          </p:cNvPr>
          <p:cNvCxnSpPr>
            <a:cxnSpLocks/>
          </p:cNvCxnSpPr>
          <p:nvPr/>
        </p:nvCxnSpPr>
        <p:spPr>
          <a:xfrm>
            <a:off x="261998" y="4183853"/>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1B036E3-549A-4172-842E-5E7C48D147A3}"/>
              </a:ext>
            </a:extLst>
          </p:cNvPr>
          <p:cNvCxnSpPr>
            <a:cxnSpLocks/>
          </p:cNvCxnSpPr>
          <p:nvPr/>
        </p:nvCxnSpPr>
        <p:spPr>
          <a:xfrm>
            <a:off x="261998" y="345244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82FABCB-B46D-4903-A419-2D1C302A861E}"/>
              </a:ext>
            </a:extLst>
          </p:cNvPr>
          <p:cNvCxnSpPr>
            <a:cxnSpLocks/>
            <a:stCxn id="2" idx="3"/>
          </p:cNvCxnSpPr>
          <p:nvPr/>
        </p:nvCxnSpPr>
        <p:spPr>
          <a:xfrm flipV="1">
            <a:off x="7188963" y="2730174"/>
            <a:ext cx="1702563" cy="4362"/>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3E92584-085F-4C5D-8743-8E408FF16D91}"/>
              </a:ext>
            </a:extLst>
          </p:cNvPr>
          <p:cNvCxnSpPr>
            <a:cxnSpLocks/>
          </p:cNvCxnSpPr>
          <p:nvPr/>
        </p:nvCxnSpPr>
        <p:spPr>
          <a:xfrm>
            <a:off x="261998" y="2012263"/>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895CD0E-8280-410C-AC6E-35AE0E31C848}"/>
              </a:ext>
            </a:extLst>
          </p:cNvPr>
          <p:cNvCxnSpPr>
            <a:cxnSpLocks/>
          </p:cNvCxnSpPr>
          <p:nvPr/>
        </p:nvCxnSpPr>
        <p:spPr>
          <a:xfrm>
            <a:off x="261998" y="129582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0C5F34-67A9-4A5D-A38F-E092D25BD55A}"/>
              </a:ext>
            </a:extLst>
          </p:cNvPr>
          <p:cNvCxnSpPr>
            <a:cxnSpLocks/>
          </p:cNvCxnSpPr>
          <p:nvPr/>
        </p:nvCxnSpPr>
        <p:spPr>
          <a:xfrm>
            <a:off x="265545" y="568391"/>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3936A85-B4D7-4509-8C60-CF809E3A22F9}"/>
              </a:ext>
            </a:extLst>
          </p:cNvPr>
          <p:cNvCxnSpPr>
            <a:cxnSpLocks/>
          </p:cNvCxnSpPr>
          <p:nvPr/>
        </p:nvCxnSpPr>
        <p:spPr>
          <a:xfrm flipV="1">
            <a:off x="333640" y="2744392"/>
            <a:ext cx="1702563" cy="4362"/>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0502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356308E-FFEC-DE6D-6570-24C9ECD8FFD9}"/>
              </a:ext>
            </a:extLst>
          </p:cNvPr>
          <p:cNvSpPr txBox="1"/>
          <p:nvPr/>
        </p:nvSpPr>
        <p:spPr>
          <a:xfrm>
            <a:off x="6510207" y="4314916"/>
            <a:ext cx="411479" cy="2207592"/>
          </a:xfrm>
          <a:prstGeom prst="rect">
            <a:avLst/>
          </a:prstGeom>
          <a:noFill/>
        </p:spPr>
        <p:txBody>
          <a:bodyPr wrap="square" rtlCol="0">
            <a:spAutoFit/>
          </a:bodyPr>
          <a:lstStyle/>
          <a:p>
            <a:pPr marL="0" marR="0" lvl="0" indent="0" algn="l" defTabSz="457200" rtl="0" eaLnBrk="1" fontAlgn="auto" latinLnBrk="0" hangingPunct="1">
              <a:lnSpc>
                <a:spcPts val="28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a:p>
            <a:pPr marL="0" marR="0" lvl="0" indent="0" algn="l" defTabSz="457200" rtl="0" eaLnBrk="1" fontAlgn="auto" latinLnBrk="0" hangingPunct="1">
              <a:lnSpc>
                <a:spcPts val="28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a:p>
            <a:pPr marL="0" marR="0" lvl="0" indent="0" algn="l" defTabSz="457200" rtl="0" eaLnBrk="1" fontAlgn="auto" latinLnBrk="0" hangingPunct="1">
              <a:lnSpc>
                <a:spcPts val="28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a:p>
            <a:pPr marL="0" marR="0" lvl="0" indent="0" algn="l" defTabSz="457200" rtl="0" eaLnBrk="1" fontAlgn="auto" latinLnBrk="0" hangingPunct="1">
              <a:lnSpc>
                <a:spcPts val="28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a:p>
            <a:pPr marL="0" marR="0" lvl="0" indent="0" algn="l" defTabSz="457200" rtl="0" eaLnBrk="1" fontAlgn="auto" latinLnBrk="0" hangingPunct="1">
              <a:lnSpc>
                <a:spcPts val="28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a:p>
            <a:pPr marL="0" marR="0" lvl="0" indent="0" algn="l" defTabSz="457200" rtl="0" eaLnBrk="1" fontAlgn="auto" latinLnBrk="0" hangingPunct="1">
              <a:lnSpc>
                <a:spcPts val="2800"/>
              </a:lnSpc>
              <a:spcBef>
                <a:spcPts val="0"/>
              </a:spcBef>
              <a:spcAft>
                <a:spcPts val="0"/>
              </a:spcAft>
              <a:buClrTx/>
              <a:buSzTx/>
              <a:buFontTx/>
              <a:buNone/>
              <a:tabLst/>
              <a:defRPr/>
            </a:pPr>
            <a:r>
              <a:rPr kumimoji="1" lang="ja-JP" altLang="en-US"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p:txBody>
      </p:sp>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AD4B423-2032-1004-127B-62EDE83CAF6A}"/>
              </a:ext>
            </a:extLst>
          </p:cNvPr>
          <p:cNvSpPr txBox="1"/>
          <p:nvPr/>
        </p:nvSpPr>
        <p:spPr>
          <a:xfrm>
            <a:off x="4615892" y="4314916"/>
            <a:ext cx="1874147" cy="2207592"/>
          </a:xfrm>
          <a:prstGeom prst="rect">
            <a:avLst/>
          </a:prstGeom>
          <a:noFill/>
        </p:spPr>
        <p:txBody>
          <a:bodyPr wrap="square" rtlCol="0">
            <a:spAutoFit/>
          </a:bodyPr>
          <a:lstStyle/>
          <a:p>
            <a:pPr marL="0" marR="0" lvl="0" indent="0" algn="r" defTabSz="457200" rtl="0" eaLnBrk="1" fontAlgn="auto" latinLnBrk="0" hangingPunct="1">
              <a:lnSpc>
                <a:spcPts val="28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プラットフォーム</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a:p>
            <a:pPr marL="0" marR="0" lvl="0" indent="0" algn="r" defTabSz="457200" rtl="0" eaLnBrk="1" fontAlgn="auto" latinLnBrk="0" hangingPunct="1">
              <a:lnSpc>
                <a:spcPts val="28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ジャンル</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a:p>
            <a:pPr lvl="0" algn="r">
              <a:lnSpc>
                <a:spcPts val="2800"/>
              </a:lnSpc>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使用言語</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a:p>
            <a:pPr lvl="0" algn="r">
              <a:lnSpc>
                <a:spcPts val="2800"/>
              </a:lnSpc>
            </a:pPr>
            <a:r>
              <a:rPr kumimoji="1" lang="ja-JP" altLang="en-US"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制作環境</a:t>
            </a:r>
            <a:endPar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endParaRPr>
          </a:p>
          <a:p>
            <a:pPr lvl="0" algn="r">
              <a:lnSpc>
                <a:spcPts val="2800"/>
              </a:lnSpc>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制作人数</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endParaRPr>
          </a:p>
          <a:p>
            <a:pPr marL="0" marR="0" lvl="0" indent="0" algn="r" defTabSz="457200" rtl="0" eaLnBrk="1" fontAlgn="auto" latinLnBrk="0" hangingPunct="1">
              <a:lnSpc>
                <a:spcPts val="28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制作時期</a:t>
            </a:r>
          </a:p>
        </p:txBody>
      </p:sp>
      <p:sp>
        <p:nvSpPr>
          <p:cNvPr id="3" name="テキスト ボックス 2">
            <a:extLst>
              <a:ext uri="{FF2B5EF4-FFF2-40B4-BE49-F238E27FC236}">
                <a16:creationId xmlns:a16="http://schemas.microsoft.com/office/drawing/2014/main" id="{205A6D3D-F654-8FCA-4F3B-1FD7337DD0D8}"/>
              </a:ext>
            </a:extLst>
          </p:cNvPr>
          <p:cNvSpPr txBox="1"/>
          <p:nvPr/>
        </p:nvSpPr>
        <p:spPr>
          <a:xfrm>
            <a:off x="6908090" y="4317187"/>
            <a:ext cx="2034048" cy="2207592"/>
          </a:xfrm>
          <a:prstGeom prst="rect">
            <a:avLst/>
          </a:prstGeom>
          <a:noFill/>
        </p:spPr>
        <p:txBody>
          <a:bodyPr wrap="square" rtlCol="0">
            <a:spAutoFit/>
          </a:bodyPr>
          <a:lstStyle/>
          <a:p>
            <a:pPr marL="0" marR="0" lvl="0" indent="0" algn="l" defTabSz="457200" rtl="0" eaLnBrk="1" fontAlgn="auto" latinLnBrk="0" hangingPunct="1">
              <a:lnSpc>
                <a:spcPts val="28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cs typeface="+mn-cs"/>
              </a:rPr>
              <a:t>PC</a:t>
            </a:r>
            <a:endPar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endParaRPr>
          </a:p>
          <a:p>
            <a:pPr marL="0" marR="0" lvl="0" indent="0" algn="l" defTabSz="457200" rtl="0" eaLnBrk="1" fontAlgn="auto" latinLnBrk="0" hangingPunct="1">
              <a:lnSpc>
                <a:spcPts val="2800"/>
              </a:lnSpc>
              <a:spcBef>
                <a:spcPts val="0"/>
              </a:spcBef>
              <a:spcAft>
                <a:spcPts val="0"/>
              </a:spcAft>
              <a:buClrTx/>
              <a:buSzTx/>
              <a:buFontTx/>
              <a:buNone/>
              <a:tabLst/>
              <a:defRPr/>
            </a:pPr>
            <a:r>
              <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3D</a:t>
            </a:r>
            <a:r>
              <a:rPr kumimoji="1" lang="ja-JP" altLang="en-US"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脱出ゲーム</a:t>
            </a:r>
            <a:endPar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endParaRPr>
          </a:p>
          <a:p>
            <a:pPr marL="0" marR="0" lvl="0" indent="0" algn="l" defTabSz="457200" rtl="0" eaLnBrk="1" fontAlgn="auto" latinLnBrk="0" hangingPunct="1">
              <a:lnSpc>
                <a:spcPts val="2800"/>
              </a:lnSpc>
              <a:spcBef>
                <a:spcPts val="0"/>
              </a:spcBef>
              <a:spcAft>
                <a:spcPts val="0"/>
              </a:spcAft>
              <a:buClrTx/>
              <a:buSzTx/>
              <a:buFontTx/>
              <a:buNone/>
              <a:tabLst/>
              <a:defRPr/>
            </a:pPr>
            <a:r>
              <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C#</a:t>
            </a:r>
          </a:p>
          <a:p>
            <a:pPr marL="0" marR="0" lvl="0" indent="0" algn="l" defTabSz="457200" rtl="0" eaLnBrk="1" fontAlgn="auto" latinLnBrk="0" hangingPunct="1">
              <a:lnSpc>
                <a:spcPts val="2800"/>
              </a:lnSpc>
              <a:spcBef>
                <a:spcPts val="0"/>
              </a:spcBef>
              <a:spcAft>
                <a:spcPts val="0"/>
              </a:spcAft>
              <a:buClrTx/>
              <a:buSzTx/>
              <a:buFontTx/>
              <a:buNone/>
              <a:tabLst/>
              <a:defRPr/>
            </a:pPr>
            <a:r>
              <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Unity</a:t>
            </a:r>
          </a:p>
          <a:p>
            <a:pPr marL="0" marR="0" lvl="0" indent="0" algn="l" defTabSz="457200" rtl="0" eaLnBrk="1" fontAlgn="auto" latinLnBrk="0" hangingPunct="1">
              <a:lnSpc>
                <a:spcPts val="2800"/>
              </a:lnSpc>
              <a:spcBef>
                <a:spcPts val="0"/>
              </a:spcBef>
              <a:spcAft>
                <a:spcPts val="0"/>
              </a:spcAft>
              <a:buClrTx/>
              <a:buSzTx/>
              <a:buFontTx/>
              <a:buNone/>
              <a:tabLst/>
              <a:defRPr/>
            </a:pPr>
            <a:r>
              <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1</a:t>
            </a:r>
            <a:r>
              <a:rPr kumimoji="1" lang="ja-JP" altLang="en-US"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人</a:t>
            </a:r>
            <a:endPar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endParaRPr>
          </a:p>
          <a:p>
            <a:pPr marL="0" marR="0" lvl="0" indent="0" algn="l" defTabSz="457200" rtl="0" eaLnBrk="1" fontAlgn="auto" latinLnBrk="0" hangingPunct="1">
              <a:lnSpc>
                <a:spcPts val="28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rPr>
              <a:t>2022</a:t>
            </a:r>
            <a:r>
              <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/6</a:t>
            </a:r>
            <a:r>
              <a:rPr kumimoji="1" lang="ja-JP" altLang="en-US"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rPr>
              <a:t>～</a:t>
            </a:r>
            <a:r>
              <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rPr>
              <a:t>2022</a:t>
            </a:r>
            <a:r>
              <a:rPr kumimoji="1" lang="en-US" altLang="ja-JP" sz="1400" dirty="0">
                <a:solidFill>
                  <a:prstClr val="black">
                    <a:lumMod val="85000"/>
                    <a:lumOff val="15000"/>
                  </a:prstClr>
                </a:solidFill>
                <a:latin typeface="はれのそら明朝" panose="02000600000000000000" pitchFamily="50" charset="-128"/>
                <a:ea typeface="はれのそら明朝" panose="02000600000000000000" pitchFamily="50" charset="-128"/>
              </a:rPr>
              <a:t>/8</a:t>
            </a:r>
            <a:endParaRPr kumimoji="1" lang="en-US" altLang="ja-JP" sz="1400" b="0" i="0" u="none" strike="noStrike" kern="1200" cap="none" spc="0" normalizeH="0" baseline="0" noProof="0" dirty="0">
              <a:ln>
                <a:noFill/>
              </a:ln>
              <a:solidFill>
                <a:prstClr val="black">
                  <a:lumMod val="85000"/>
                  <a:lumOff val="15000"/>
                </a:prstClr>
              </a:solidFill>
              <a:effectLst/>
              <a:uLnTx/>
              <a:uFillTx/>
              <a:latin typeface="はれのそら明朝" panose="02000600000000000000" pitchFamily="50" charset="-128"/>
              <a:ea typeface="はれのそら明朝" panose="02000600000000000000" pitchFamily="50" charset="-128"/>
            </a:endParaRPr>
          </a:p>
        </p:txBody>
      </p:sp>
      <p:sp>
        <p:nvSpPr>
          <p:cNvPr id="8" name="テキスト ボックス 7">
            <a:extLst>
              <a:ext uri="{FF2B5EF4-FFF2-40B4-BE49-F238E27FC236}">
                <a16:creationId xmlns:a16="http://schemas.microsoft.com/office/drawing/2014/main" id="{F8C3943E-118E-40D3-3DC0-2F91FF7041E5}"/>
              </a:ext>
            </a:extLst>
          </p:cNvPr>
          <p:cNvSpPr txBox="1"/>
          <p:nvPr/>
        </p:nvSpPr>
        <p:spPr>
          <a:xfrm>
            <a:off x="468754" y="2234309"/>
            <a:ext cx="3803102" cy="4362028"/>
          </a:xfrm>
          <a:prstGeom prst="rect">
            <a:avLst/>
          </a:prstGeom>
          <a:noFill/>
        </p:spPr>
        <p:txBody>
          <a:bodyPr wrap="square" rtlCol="0">
            <a:spAutoFit/>
          </a:bodyPr>
          <a:lstStyle/>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学内で行われるコンテストに応募するために作った作品です。密室空間にあるギミックを解いていくことで、また新たなギミックが出現します。それを繰り返すことで、最終的に部屋から脱出することがこのゲームの目的となっています。</a:t>
            </a: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a:t>
            </a: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このゲームを制作において、プレイヤーの目線になって考えることを意識して作りました。飽きることないように多彩なギミック、一人称視点による実際に部屋にいるようにする工夫等を考えて実装しました。</a:t>
            </a:r>
            <a:endParaRPr kumimoji="1" lang="en-US" altLang="ja-JP" sz="1400" dirty="0">
              <a:latin typeface="はれのそら明朝" panose="02000600000000000000" pitchFamily="50" charset="-128"/>
              <a:ea typeface="はれのそら明朝" panose="02000600000000000000" pitchFamily="50" charset="-128"/>
            </a:endParaRPr>
          </a:p>
        </p:txBody>
      </p:sp>
      <p:cxnSp>
        <p:nvCxnSpPr>
          <p:cNvPr id="30" name="直線コネクタ 29">
            <a:extLst>
              <a:ext uri="{FF2B5EF4-FFF2-40B4-BE49-F238E27FC236}">
                <a16:creationId xmlns:a16="http://schemas.microsoft.com/office/drawing/2014/main" id="{733BA64B-7DEF-E989-07CB-AC5E00949AF4}"/>
              </a:ext>
            </a:extLst>
          </p:cNvPr>
          <p:cNvCxnSpPr>
            <a:cxnSpLocks/>
          </p:cNvCxnSpPr>
          <p:nvPr/>
        </p:nvCxnSpPr>
        <p:spPr>
          <a:xfrm flipH="1">
            <a:off x="4473357" y="5102480"/>
            <a:ext cx="4286056"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7B17C95-EDD7-6D3D-C359-4E7CC7864042}"/>
              </a:ext>
            </a:extLst>
          </p:cNvPr>
          <p:cNvCxnSpPr>
            <a:cxnSpLocks/>
          </p:cNvCxnSpPr>
          <p:nvPr/>
        </p:nvCxnSpPr>
        <p:spPr>
          <a:xfrm flipH="1">
            <a:off x="4467147" y="5462853"/>
            <a:ext cx="4292266"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2E36D71-104A-36E0-802E-1598CD091C42}"/>
              </a:ext>
            </a:extLst>
          </p:cNvPr>
          <p:cNvCxnSpPr>
            <a:cxnSpLocks/>
          </p:cNvCxnSpPr>
          <p:nvPr/>
        </p:nvCxnSpPr>
        <p:spPr>
          <a:xfrm flipH="1" flipV="1">
            <a:off x="4473357" y="5824803"/>
            <a:ext cx="4286056" cy="1827"/>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7EA0B5B-02D3-37C0-EBC6-AD53CB5F4586}"/>
              </a:ext>
            </a:extLst>
          </p:cNvPr>
          <p:cNvCxnSpPr>
            <a:cxnSpLocks/>
          </p:cNvCxnSpPr>
          <p:nvPr/>
        </p:nvCxnSpPr>
        <p:spPr>
          <a:xfrm flipH="1">
            <a:off x="4467147" y="6145508"/>
            <a:ext cx="4292266"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C72B126C-EB98-5867-B8ED-565CEE45ABB3}"/>
              </a:ext>
            </a:extLst>
          </p:cNvPr>
          <p:cNvSpPr/>
          <p:nvPr/>
        </p:nvSpPr>
        <p:spPr>
          <a:xfrm>
            <a:off x="4479713" y="783772"/>
            <a:ext cx="4280440" cy="5723686"/>
          </a:xfrm>
          <a:prstGeom prst="rect">
            <a:avLst/>
          </a:prstGeom>
          <a:noFill/>
          <a:ln w="25400">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はれのそら明朝" panose="02000600000000000000" pitchFamily="50" charset="-128"/>
            </a:endParaRPr>
          </a:p>
        </p:txBody>
      </p:sp>
      <p:cxnSp>
        <p:nvCxnSpPr>
          <p:cNvPr id="57" name="直線コネクタ 56">
            <a:extLst>
              <a:ext uri="{FF2B5EF4-FFF2-40B4-BE49-F238E27FC236}">
                <a16:creationId xmlns:a16="http://schemas.microsoft.com/office/drawing/2014/main" id="{A5B72FB6-3434-187B-BBC4-E3725B2A1254}"/>
              </a:ext>
            </a:extLst>
          </p:cNvPr>
          <p:cNvCxnSpPr>
            <a:cxnSpLocks/>
          </p:cNvCxnSpPr>
          <p:nvPr/>
        </p:nvCxnSpPr>
        <p:spPr>
          <a:xfrm flipH="1">
            <a:off x="361539" y="3317675"/>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44C7AD1E-7A59-57DF-A1BA-3AD715FE8937}"/>
              </a:ext>
            </a:extLst>
          </p:cNvPr>
          <p:cNvCxnSpPr>
            <a:cxnSpLocks/>
          </p:cNvCxnSpPr>
          <p:nvPr/>
        </p:nvCxnSpPr>
        <p:spPr>
          <a:xfrm flipH="1">
            <a:off x="354635" y="366964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132011F-9F9C-BCA9-E214-AAEE5EC54642}"/>
              </a:ext>
            </a:extLst>
          </p:cNvPr>
          <p:cNvCxnSpPr>
            <a:cxnSpLocks/>
          </p:cNvCxnSpPr>
          <p:nvPr/>
        </p:nvCxnSpPr>
        <p:spPr>
          <a:xfrm flipH="1">
            <a:off x="354635" y="403159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83A86AA-8082-643B-D855-E35385B7CCB9}"/>
              </a:ext>
            </a:extLst>
          </p:cNvPr>
          <p:cNvCxnSpPr>
            <a:cxnSpLocks/>
          </p:cNvCxnSpPr>
          <p:nvPr/>
        </p:nvCxnSpPr>
        <p:spPr>
          <a:xfrm flipH="1">
            <a:off x="361539" y="437901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7092032-8FC4-8B3A-AE4C-BD83B90152BF}"/>
              </a:ext>
            </a:extLst>
          </p:cNvPr>
          <p:cNvCxnSpPr>
            <a:cxnSpLocks/>
          </p:cNvCxnSpPr>
          <p:nvPr/>
        </p:nvCxnSpPr>
        <p:spPr>
          <a:xfrm flipH="1">
            <a:off x="361539" y="474096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DCE8BCB-DC8C-148F-C9E0-D20871EBFF0E}"/>
              </a:ext>
            </a:extLst>
          </p:cNvPr>
          <p:cNvCxnSpPr>
            <a:cxnSpLocks/>
          </p:cNvCxnSpPr>
          <p:nvPr/>
        </p:nvCxnSpPr>
        <p:spPr>
          <a:xfrm flipH="1">
            <a:off x="354633" y="5102480"/>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EB78DE4-3F59-A5F1-57BE-71AC4B87434F}"/>
              </a:ext>
            </a:extLst>
          </p:cNvPr>
          <p:cNvCxnSpPr>
            <a:cxnSpLocks/>
          </p:cNvCxnSpPr>
          <p:nvPr/>
        </p:nvCxnSpPr>
        <p:spPr>
          <a:xfrm flipH="1">
            <a:off x="354634" y="543311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0A7942-0C13-B2DD-1EA2-D514E793E9EE}"/>
              </a:ext>
            </a:extLst>
          </p:cNvPr>
          <p:cNvCxnSpPr>
            <a:cxnSpLocks/>
          </p:cNvCxnSpPr>
          <p:nvPr/>
        </p:nvCxnSpPr>
        <p:spPr>
          <a:xfrm flipH="1">
            <a:off x="368445" y="581642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DC0E67BD-4AAC-86D8-1459-CF7E92E21614}"/>
              </a:ext>
            </a:extLst>
          </p:cNvPr>
          <p:cNvCxnSpPr>
            <a:cxnSpLocks/>
          </p:cNvCxnSpPr>
          <p:nvPr/>
        </p:nvCxnSpPr>
        <p:spPr>
          <a:xfrm flipH="1">
            <a:off x="368445" y="617837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4745EBA5-1525-0D02-8E22-DA924AFB0A51}"/>
              </a:ext>
            </a:extLst>
          </p:cNvPr>
          <p:cNvCxnSpPr>
            <a:cxnSpLocks/>
          </p:cNvCxnSpPr>
          <p:nvPr/>
        </p:nvCxnSpPr>
        <p:spPr>
          <a:xfrm flipH="1">
            <a:off x="361540" y="650857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6FB5E760-5F03-455E-5E6F-88788E43666E}"/>
              </a:ext>
            </a:extLst>
          </p:cNvPr>
          <p:cNvPicPr>
            <a:picLocks noChangeAspect="1"/>
          </p:cNvPicPr>
          <p:nvPr/>
        </p:nvPicPr>
        <p:blipFill rotWithShape="1">
          <a:blip r:embed="rId2">
            <a:extLst>
              <a:ext uri="{28A0092B-C50C-407E-A947-70E740481C1C}">
                <a14:useLocalDpi xmlns:a14="http://schemas.microsoft.com/office/drawing/2010/main" val="0"/>
              </a:ext>
            </a:extLst>
          </a:blip>
          <a:srcRect t="5091"/>
          <a:stretch/>
        </p:blipFill>
        <p:spPr>
          <a:xfrm>
            <a:off x="4704096" y="1100770"/>
            <a:ext cx="3824577" cy="2837463"/>
          </a:xfrm>
          <a:prstGeom prst="rect">
            <a:avLst/>
          </a:prstGeom>
          <a:noFill/>
          <a:ln w="38100">
            <a:solidFill>
              <a:schemeClr val="tx1"/>
            </a:solidFill>
          </a:ln>
        </p:spPr>
      </p:pic>
      <p:cxnSp>
        <p:nvCxnSpPr>
          <p:cNvPr id="90" name="直線コネクタ 89">
            <a:extLst>
              <a:ext uri="{FF2B5EF4-FFF2-40B4-BE49-F238E27FC236}">
                <a16:creationId xmlns:a16="http://schemas.microsoft.com/office/drawing/2014/main" id="{9CC7DAD5-25B0-0418-F750-ED991BEF1AD8}"/>
              </a:ext>
            </a:extLst>
          </p:cNvPr>
          <p:cNvCxnSpPr>
            <a:cxnSpLocks/>
          </p:cNvCxnSpPr>
          <p:nvPr/>
        </p:nvCxnSpPr>
        <p:spPr>
          <a:xfrm flipH="1">
            <a:off x="4479713" y="4740966"/>
            <a:ext cx="4279700"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6E4CA6B8-AC91-5D34-5A81-5388F4CE12A6}"/>
              </a:ext>
            </a:extLst>
          </p:cNvPr>
          <p:cNvCxnSpPr>
            <a:cxnSpLocks/>
          </p:cNvCxnSpPr>
          <p:nvPr/>
        </p:nvCxnSpPr>
        <p:spPr>
          <a:xfrm flipH="1">
            <a:off x="368444" y="2620989"/>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75B1BE3C-B0DD-8C6C-F387-8F3F94903C1D}"/>
              </a:ext>
            </a:extLst>
          </p:cNvPr>
          <p:cNvCxnSpPr>
            <a:cxnSpLocks/>
          </p:cNvCxnSpPr>
          <p:nvPr/>
        </p:nvCxnSpPr>
        <p:spPr>
          <a:xfrm flipH="1">
            <a:off x="361539" y="295844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pic>
        <p:nvPicPr>
          <p:cNvPr id="95" name="図 94">
            <a:extLst>
              <a:ext uri="{FF2B5EF4-FFF2-40B4-BE49-F238E27FC236}">
                <a16:creationId xmlns:a16="http://schemas.microsoft.com/office/drawing/2014/main" id="{377481A0-9D0C-BEAD-9691-360DEAED6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33" y="552840"/>
            <a:ext cx="2444708" cy="1609483"/>
          </a:xfrm>
          <a:prstGeom prst="rect">
            <a:avLst/>
          </a:prstGeom>
        </p:spPr>
      </p:pic>
      <p:cxnSp>
        <p:nvCxnSpPr>
          <p:cNvPr id="28" name="直線コネクタ 27">
            <a:extLst>
              <a:ext uri="{FF2B5EF4-FFF2-40B4-BE49-F238E27FC236}">
                <a16:creationId xmlns:a16="http://schemas.microsoft.com/office/drawing/2014/main" id="{7D8D5003-EB80-4188-827F-D043627BB5C6}"/>
              </a:ext>
            </a:extLst>
          </p:cNvPr>
          <p:cNvCxnSpPr>
            <a:cxnSpLocks/>
          </p:cNvCxnSpPr>
          <p:nvPr/>
        </p:nvCxnSpPr>
        <p:spPr>
          <a:xfrm flipH="1">
            <a:off x="4467147" y="4376532"/>
            <a:ext cx="4279700"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2A6918B-2B29-4A34-86DA-A7DE70EE6A2C}"/>
              </a:ext>
            </a:extLst>
          </p:cNvPr>
          <p:cNvCxnSpPr>
            <a:cxnSpLocks/>
          </p:cNvCxnSpPr>
          <p:nvPr/>
        </p:nvCxnSpPr>
        <p:spPr>
          <a:xfrm flipH="1">
            <a:off x="383847" y="1811364"/>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1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8C3943E-118E-40D3-3DC0-2F91FF7041E5}"/>
              </a:ext>
            </a:extLst>
          </p:cNvPr>
          <p:cNvSpPr txBox="1"/>
          <p:nvPr/>
        </p:nvSpPr>
        <p:spPr>
          <a:xfrm>
            <a:off x="437941" y="2216877"/>
            <a:ext cx="3803102" cy="4362028"/>
          </a:xfrm>
          <a:prstGeom prst="rect">
            <a:avLst/>
          </a:prstGeom>
          <a:noFill/>
        </p:spPr>
        <p:txBody>
          <a:bodyPr wrap="square" rtlCol="0">
            <a:spAutoFit/>
          </a:bodyPr>
          <a:lstStyle/>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アイテムなどのオブジェクトごとの判断処理などはレイを使っての判断を行っています。</a:t>
            </a: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画面中央からレイを飛ばし、レイが当たったオブジェクトに定義した種類別に行う行動や画面に表示するパネル</a:t>
            </a:r>
            <a:r>
              <a:rPr kumimoji="1" lang="en-US" altLang="ja-JP" sz="1400" dirty="0">
                <a:latin typeface="はれのそら明朝" panose="02000600000000000000" pitchFamily="50" charset="-128"/>
                <a:ea typeface="はれのそら明朝" panose="02000600000000000000" pitchFamily="50" charset="-128"/>
              </a:rPr>
              <a:t>UI</a:t>
            </a:r>
            <a:r>
              <a:rPr kumimoji="1" lang="ja-JP" altLang="en-US" sz="1400" dirty="0">
                <a:latin typeface="はれのそら明朝" panose="02000600000000000000" pitchFamily="50" charset="-128"/>
                <a:ea typeface="はれのそら明朝" panose="02000600000000000000" pitchFamily="50" charset="-128"/>
              </a:rPr>
              <a:t>の文字の処理しています。</a:t>
            </a: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a:t>
            </a: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このレイを使用して、アイテムの取得、アイテムの使用、ドアの開閉、オブジェクトを調べるなどのプレイヤーの行動を行っています。</a:t>
            </a:r>
            <a:endParaRPr kumimoji="1" lang="en-US" altLang="ja-JP" sz="1400" dirty="0">
              <a:latin typeface="はれのそら明朝" panose="02000600000000000000" pitchFamily="50" charset="-128"/>
              <a:ea typeface="はれのそら明朝" panose="02000600000000000000" pitchFamily="50" charset="-128"/>
            </a:endParaRPr>
          </a:p>
        </p:txBody>
      </p:sp>
      <p:sp>
        <p:nvSpPr>
          <p:cNvPr id="38" name="正方形/長方形 37">
            <a:extLst>
              <a:ext uri="{FF2B5EF4-FFF2-40B4-BE49-F238E27FC236}">
                <a16:creationId xmlns:a16="http://schemas.microsoft.com/office/drawing/2014/main" id="{C72B126C-EB98-5867-B8ED-565CEE45ABB3}"/>
              </a:ext>
            </a:extLst>
          </p:cNvPr>
          <p:cNvSpPr/>
          <p:nvPr/>
        </p:nvSpPr>
        <p:spPr>
          <a:xfrm>
            <a:off x="4479713" y="783772"/>
            <a:ext cx="4280440" cy="5723686"/>
          </a:xfrm>
          <a:prstGeom prst="rect">
            <a:avLst/>
          </a:prstGeom>
          <a:noFill/>
          <a:ln w="25400">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はれのそら明朝" panose="02000600000000000000" pitchFamily="50" charset="-128"/>
            </a:endParaRPr>
          </a:p>
        </p:txBody>
      </p:sp>
      <p:cxnSp>
        <p:nvCxnSpPr>
          <p:cNvPr id="57" name="直線コネクタ 56">
            <a:extLst>
              <a:ext uri="{FF2B5EF4-FFF2-40B4-BE49-F238E27FC236}">
                <a16:creationId xmlns:a16="http://schemas.microsoft.com/office/drawing/2014/main" id="{A5B72FB6-3434-187B-BBC4-E3725B2A1254}"/>
              </a:ext>
            </a:extLst>
          </p:cNvPr>
          <p:cNvCxnSpPr>
            <a:cxnSpLocks/>
          </p:cNvCxnSpPr>
          <p:nvPr/>
        </p:nvCxnSpPr>
        <p:spPr>
          <a:xfrm flipH="1">
            <a:off x="361539" y="3317675"/>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44C7AD1E-7A59-57DF-A1BA-3AD715FE8937}"/>
              </a:ext>
            </a:extLst>
          </p:cNvPr>
          <p:cNvCxnSpPr>
            <a:cxnSpLocks/>
          </p:cNvCxnSpPr>
          <p:nvPr/>
        </p:nvCxnSpPr>
        <p:spPr>
          <a:xfrm flipH="1">
            <a:off x="354635" y="366964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132011F-9F9C-BCA9-E214-AAEE5EC54642}"/>
              </a:ext>
            </a:extLst>
          </p:cNvPr>
          <p:cNvCxnSpPr>
            <a:cxnSpLocks/>
          </p:cNvCxnSpPr>
          <p:nvPr/>
        </p:nvCxnSpPr>
        <p:spPr>
          <a:xfrm flipH="1">
            <a:off x="354635" y="403159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83A86AA-8082-643B-D855-E35385B7CCB9}"/>
              </a:ext>
            </a:extLst>
          </p:cNvPr>
          <p:cNvCxnSpPr>
            <a:cxnSpLocks/>
          </p:cNvCxnSpPr>
          <p:nvPr/>
        </p:nvCxnSpPr>
        <p:spPr>
          <a:xfrm flipH="1">
            <a:off x="361539" y="437901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7092032-8FC4-8B3A-AE4C-BD83B90152BF}"/>
              </a:ext>
            </a:extLst>
          </p:cNvPr>
          <p:cNvCxnSpPr>
            <a:cxnSpLocks/>
          </p:cNvCxnSpPr>
          <p:nvPr/>
        </p:nvCxnSpPr>
        <p:spPr>
          <a:xfrm flipH="1">
            <a:off x="361539" y="474096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DCE8BCB-DC8C-148F-C9E0-D20871EBFF0E}"/>
              </a:ext>
            </a:extLst>
          </p:cNvPr>
          <p:cNvCxnSpPr>
            <a:cxnSpLocks/>
          </p:cNvCxnSpPr>
          <p:nvPr/>
        </p:nvCxnSpPr>
        <p:spPr>
          <a:xfrm flipH="1">
            <a:off x="354633" y="5102480"/>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EB78DE4-3F59-A5F1-57BE-71AC4B87434F}"/>
              </a:ext>
            </a:extLst>
          </p:cNvPr>
          <p:cNvCxnSpPr>
            <a:cxnSpLocks/>
          </p:cNvCxnSpPr>
          <p:nvPr/>
        </p:nvCxnSpPr>
        <p:spPr>
          <a:xfrm flipH="1">
            <a:off x="354634" y="543311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0A7942-0C13-B2DD-1EA2-D514E793E9EE}"/>
              </a:ext>
            </a:extLst>
          </p:cNvPr>
          <p:cNvCxnSpPr>
            <a:cxnSpLocks/>
          </p:cNvCxnSpPr>
          <p:nvPr/>
        </p:nvCxnSpPr>
        <p:spPr>
          <a:xfrm flipH="1">
            <a:off x="368445" y="581642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DC0E67BD-4AAC-86D8-1459-CF7E92E21614}"/>
              </a:ext>
            </a:extLst>
          </p:cNvPr>
          <p:cNvCxnSpPr>
            <a:cxnSpLocks/>
          </p:cNvCxnSpPr>
          <p:nvPr/>
        </p:nvCxnSpPr>
        <p:spPr>
          <a:xfrm flipH="1">
            <a:off x="368445" y="617837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4745EBA5-1525-0D02-8E22-DA924AFB0A51}"/>
              </a:ext>
            </a:extLst>
          </p:cNvPr>
          <p:cNvCxnSpPr>
            <a:cxnSpLocks/>
          </p:cNvCxnSpPr>
          <p:nvPr/>
        </p:nvCxnSpPr>
        <p:spPr>
          <a:xfrm flipH="1">
            <a:off x="361540" y="650857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6E4CA6B8-AC91-5D34-5A81-5388F4CE12A6}"/>
              </a:ext>
            </a:extLst>
          </p:cNvPr>
          <p:cNvCxnSpPr>
            <a:cxnSpLocks/>
          </p:cNvCxnSpPr>
          <p:nvPr/>
        </p:nvCxnSpPr>
        <p:spPr>
          <a:xfrm flipH="1">
            <a:off x="368444" y="2620989"/>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75B1BE3C-B0DD-8C6C-F387-8F3F94903C1D}"/>
              </a:ext>
            </a:extLst>
          </p:cNvPr>
          <p:cNvCxnSpPr>
            <a:cxnSpLocks/>
          </p:cNvCxnSpPr>
          <p:nvPr/>
        </p:nvCxnSpPr>
        <p:spPr>
          <a:xfrm flipH="1">
            <a:off x="361539" y="295844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2CA1F61-83C8-06BA-EB3C-4791FB607800}"/>
              </a:ext>
            </a:extLst>
          </p:cNvPr>
          <p:cNvCxnSpPr>
            <a:cxnSpLocks/>
          </p:cNvCxnSpPr>
          <p:nvPr/>
        </p:nvCxnSpPr>
        <p:spPr>
          <a:xfrm flipH="1">
            <a:off x="354632" y="157985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A7CD7F3-4BB4-5F8A-E151-ED8645A12CCD}"/>
              </a:ext>
            </a:extLst>
          </p:cNvPr>
          <p:cNvSpPr txBox="1"/>
          <p:nvPr/>
        </p:nvSpPr>
        <p:spPr>
          <a:xfrm>
            <a:off x="557277" y="1059716"/>
            <a:ext cx="3803102" cy="462819"/>
          </a:xfrm>
          <a:prstGeom prst="rect">
            <a:avLst/>
          </a:prstGeom>
          <a:noFill/>
        </p:spPr>
        <p:txBody>
          <a:bodyPr wrap="square" rtlCol="0">
            <a:spAutoFit/>
          </a:bodyPr>
          <a:lstStyle/>
          <a:p>
            <a:pPr>
              <a:lnSpc>
                <a:spcPts val="2830"/>
              </a:lnSpc>
            </a:pPr>
            <a:r>
              <a:rPr kumimoji="1" lang="ja-JP" altLang="en-US" sz="2800" dirty="0">
                <a:latin typeface="はれのそら明朝" panose="02000600000000000000" pitchFamily="50" charset="-128"/>
                <a:ea typeface="はれのそら明朝" panose="02000600000000000000" pitchFamily="50" charset="-128"/>
              </a:rPr>
              <a:t>レイの処理</a:t>
            </a:r>
            <a:endParaRPr kumimoji="1" lang="en-US" altLang="ja-JP" sz="2800" dirty="0">
              <a:latin typeface="はれのそら明朝" panose="02000600000000000000" pitchFamily="50" charset="-128"/>
              <a:ea typeface="はれのそら明朝" panose="02000600000000000000" pitchFamily="50" charset="-128"/>
            </a:endParaRPr>
          </a:p>
        </p:txBody>
      </p:sp>
      <p:pic>
        <p:nvPicPr>
          <p:cNvPr id="13" name="図 12">
            <a:extLst>
              <a:ext uri="{FF2B5EF4-FFF2-40B4-BE49-F238E27FC236}">
                <a16:creationId xmlns:a16="http://schemas.microsoft.com/office/drawing/2014/main" id="{67ABC4BF-A3EF-57F1-748B-A76F51EC969E}"/>
              </a:ext>
            </a:extLst>
          </p:cNvPr>
          <p:cNvPicPr>
            <a:picLocks noChangeAspect="1"/>
          </p:cNvPicPr>
          <p:nvPr/>
        </p:nvPicPr>
        <p:blipFill rotWithShape="1">
          <a:blip r:embed="rId2">
            <a:extLst>
              <a:ext uri="{28A0092B-C50C-407E-A947-70E740481C1C}">
                <a14:useLocalDpi xmlns:a14="http://schemas.microsoft.com/office/drawing/2010/main" val="0"/>
              </a:ext>
            </a:extLst>
          </a:blip>
          <a:srcRect t="-188" b="22941"/>
          <a:stretch/>
        </p:blipFill>
        <p:spPr>
          <a:xfrm>
            <a:off x="4720776" y="4656198"/>
            <a:ext cx="3906079" cy="1461327"/>
          </a:xfrm>
          <a:prstGeom prst="rect">
            <a:avLst/>
          </a:prstGeom>
          <a:ln w="38100">
            <a:solidFill>
              <a:schemeClr val="tx1"/>
            </a:solidFill>
          </a:ln>
        </p:spPr>
      </p:pic>
      <p:pic>
        <p:nvPicPr>
          <p:cNvPr id="23" name="図 22">
            <a:extLst>
              <a:ext uri="{FF2B5EF4-FFF2-40B4-BE49-F238E27FC236}">
                <a16:creationId xmlns:a16="http://schemas.microsoft.com/office/drawing/2014/main" id="{74314EEF-D443-43D7-8043-55FF50FB8216}"/>
              </a:ext>
            </a:extLst>
          </p:cNvPr>
          <p:cNvPicPr>
            <a:picLocks noChangeAspect="1"/>
          </p:cNvPicPr>
          <p:nvPr/>
        </p:nvPicPr>
        <p:blipFill rotWithShape="1">
          <a:blip r:embed="rId3">
            <a:extLst>
              <a:ext uri="{28A0092B-C50C-407E-A947-70E740481C1C}">
                <a14:useLocalDpi xmlns:a14="http://schemas.microsoft.com/office/drawing/2010/main" val="0"/>
              </a:ext>
            </a:extLst>
          </a:blip>
          <a:srcRect t="3614"/>
          <a:stretch/>
        </p:blipFill>
        <p:spPr>
          <a:xfrm>
            <a:off x="4720776" y="1234819"/>
            <a:ext cx="3803102" cy="2865471"/>
          </a:xfrm>
          <a:prstGeom prst="rect">
            <a:avLst/>
          </a:prstGeom>
          <a:ln w="38100">
            <a:solidFill>
              <a:schemeClr val="tx1"/>
            </a:solidFill>
          </a:ln>
        </p:spPr>
      </p:pic>
      <p:sp>
        <p:nvSpPr>
          <p:cNvPr id="24" name="テキスト ボックス 23">
            <a:extLst>
              <a:ext uri="{FF2B5EF4-FFF2-40B4-BE49-F238E27FC236}">
                <a16:creationId xmlns:a16="http://schemas.microsoft.com/office/drawing/2014/main" id="{BD410D9B-6A33-4A27-AB53-0F724D9487D6}"/>
              </a:ext>
            </a:extLst>
          </p:cNvPr>
          <p:cNvSpPr txBox="1"/>
          <p:nvPr/>
        </p:nvSpPr>
        <p:spPr>
          <a:xfrm>
            <a:off x="4599049" y="912790"/>
            <a:ext cx="3200400" cy="338554"/>
          </a:xfrm>
          <a:prstGeom prst="rect">
            <a:avLst/>
          </a:prstGeom>
          <a:noFill/>
        </p:spPr>
        <p:txBody>
          <a:bodyPr wrap="square" rtlCol="0">
            <a:spAutoFit/>
          </a:bodyPr>
          <a:lstStyle/>
          <a:p>
            <a:r>
              <a:rPr kumimoji="1" lang="ja-JP" altLang="en-US" sz="1600" dirty="0">
                <a:ea typeface="はれのそら明朝" panose="02000600000000000000"/>
              </a:rPr>
              <a:t>▷「アイテムを使う」場面</a:t>
            </a:r>
          </a:p>
        </p:txBody>
      </p:sp>
      <p:sp>
        <p:nvSpPr>
          <p:cNvPr id="25" name="テキスト ボックス 24">
            <a:extLst>
              <a:ext uri="{FF2B5EF4-FFF2-40B4-BE49-F238E27FC236}">
                <a16:creationId xmlns:a16="http://schemas.microsoft.com/office/drawing/2014/main" id="{808EFA65-7E25-4FD3-A864-DCF761217E1B}"/>
              </a:ext>
            </a:extLst>
          </p:cNvPr>
          <p:cNvSpPr txBox="1"/>
          <p:nvPr/>
        </p:nvSpPr>
        <p:spPr>
          <a:xfrm>
            <a:off x="4720776" y="4275983"/>
            <a:ext cx="3979016" cy="338554"/>
          </a:xfrm>
          <a:prstGeom prst="rect">
            <a:avLst/>
          </a:prstGeom>
          <a:noFill/>
        </p:spPr>
        <p:txBody>
          <a:bodyPr wrap="square" rtlCol="0">
            <a:spAutoFit/>
          </a:bodyPr>
          <a:lstStyle/>
          <a:p>
            <a:r>
              <a:rPr kumimoji="1" lang="ja-JP" altLang="en-US" sz="1600" dirty="0">
                <a:ea typeface="はれのそら明朝" panose="02000600000000000000"/>
              </a:rPr>
              <a:t>▷レイを発射する処理</a:t>
            </a:r>
          </a:p>
        </p:txBody>
      </p:sp>
    </p:spTree>
    <p:extLst>
      <p:ext uri="{BB962C8B-B14F-4D97-AF65-F5344CB8AC3E}">
        <p14:creationId xmlns:p14="http://schemas.microsoft.com/office/powerpoint/2010/main" val="208854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8C3943E-118E-40D3-3DC0-2F91FF7041E5}"/>
              </a:ext>
            </a:extLst>
          </p:cNvPr>
          <p:cNvSpPr txBox="1"/>
          <p:nvPr/>
        </p:nvSpPr>
        <p:spPr>
          <a:xfrm>
            <a:off x="437941" y="2216877"/>
            <a:ext cx="3803102" cy="4362028"/>
          </a:xfrm>
          <a:prstGeom prst="rect">
            <a:avLst/>
          </a:prstGeom>
          <a:noFill/>
        </p:spPr>
        <p:txBody>
          <a:bodyPr wrap="square" rtlCol="0">
            <a:spAutoFit/>
          </a:bodyPr>
          <a:lstStyle/>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このゲームではアイテムを使ったギミックを複数用意しています。その時に使う取得したアイテムは画面右側のアイテムボックスに格納しており、それぞれ選択して場面に応じてのアイテムの使用ができます。</a:t>
            </a: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アイテム自体はデータベースで一括管理しており、アイテムの管理を簡単にしています。またアイテム取得時、そのアイテムをスロットに格納しますが、対応する画像データをアイテムボックスのスロットに表示するようにしています。</a:t>
            </a:r>
            <a:endParaRPr kumimoji="1" lang="en-US" altLang="ja-JP" sz="1400" dirty="0">
              <a:latin typeface="はれのそら明朝" panose="02000600000000000000" pitchFamily="50" charset="-128"/>
              <a:ea typeface="はれのそら明朝" panose="02000600000000000000" pitchFamily="50" charset="-128"/>
            </a:endParaRPr>
          </a:p>
        </p:txBody>
      </p:sp>
      <p:sp>
        <p:nvSpPr>
          <p:cNvPr id="38" name="正方形/長方形 37">
            <a:extLst>
              <a:ext uri="{FF2B5EF4-FFF2-40B4-BE49-F238E27FC236}">
                <a16:creationId xmlns:a16="http://schemas.microsoft.com/office/drawing/2014/main" id="{C72B126C-EB98-5867-B8ED-565CEE45ABB3}"/>
              </a:ext>
            </a:extLst>
          </p:cNvPr>
          <p:cNvSpPr/>
          <p:nvPr/>
        </p:nvSpPr>
        <p:spPr>
          <a:xfrm>
            <a:off x="4479713" y="783772"/>
            <a:ext cx="4280440" cy="5723686"/>
          </a:xfrm>
          <a:prstGeom prst="rect">
            <a:avLst/>
          </a:prstGeom>
          <a:noFill/>
          <a:ln w="25400">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はれのそら明朝" panose="02000600000000000000" pitchFamily="50" charset="-128"/>
            </a:endParaRPr>
          </a:p>
        </p:txBody>
      </p:sp>
      <p:cxnSp>
        <p:nvCxnSpPr>
          <p:cNvPr id="57" name="直線コネクタ 56">
            <a:extLst>
              <a:ext uri="{FF2B5EF4-FFF2-40B4-BE49-F238E27FC236}">
                <a16:creationId xmlns:a16="http://schemas.microsoft.com/office/drawing/2014/main" id="{A5B72FB6-3434-187B-BBC4-E3725B2A1254}"/>
              </a:ext>
            </a:extLst>
          </p:cNvPr>
          <p:cNvCxnSpPr>
            <a:cxnSpLocks/>
          </p:cNvCxnSpPr>
          <p:nvPr/>
        </p:nvCxnSpPr>
        <p:spPr>
          <a:xfrm flipH="1">
            <a:off x="361539" y="3317675"/>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44C7AD1E-7A59-57DF-A1BA-3AD715FE8937}"/>
              </a:ext>
            </a:extLst>
          </p:cNvPr>
          <p:cNvCxnSpPr>
            <a:cxnSpLocks/>
          </p:cNvCxnSpPr>
          <p:nvPr/>
        </p:nvCxnSpPr>
        <p:spPr>
          <a:xfrm flipH="1">
            <a:off x="354635" y="366964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132011F-9F9C-BCA9-E214-AAEE5EC54642}"/>
              </a:ext>
            </a:extLst>
          </p:cNvPr>
          <p:cNvCxnSpPr>
            <a:cxnSpLocks/>
          </p:cNvCxnSpPr>
          <p:nvPr/>
        </p:nvCxnSpPr>
        <p:spPr>
          <a:xfrm flipH="1">
            <a:off x="354635" y="403159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83A86AA-8082-643B-D855-E35385B7CCB9}"/>
              </a:ext>
            </a:extLst>
          </p:cNvPr>
          <p:cNvCxnSpPr>
            <a:cxnSpLocks/>
          </p:cNvCxnSpPr>
          <p:nvPr/>
        </p:nvCxnSpPr>
        <p:spPr>
          <a:xfrm flipH="1">
            <a:off x="361539" y="437901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7092032-8FC4-8B3A-AE4C-BD83B90152BF}"/>
              </a:ext>
            </a:extLst>
          </p:cNvPr>
          <p:cNvCxnSpPr>
            <a:cxnSpLocks/>
          </p:cNvCxnSpPr>
          <p:nvPr/>
        </p:nvCxnSpPr>
        <p:spPr>
          <a:xfrm flipH="1">
            <a:off x="361539" y="474096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DCE8BCB-DC8C-148F-C9E0-D20871EBFF0E}"/>
              </a:ext>
            </a:extLst>
          </p:cNvPr>
          <p:cNvCxnSpPr>
            <a:cxnSpLocks/>
          </p:cNvCxnSpPr>
          <p:nvPr/>
        </p:nvCxnSpPr>
        <p:spPr>
          <a:xfrm flipH="1">
            <a:off x="354633" y="5102480"/>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EB78DE4-3F59-A5F1-57BE-71AC4B87434F}"/>
              </a:ext>
            </a:extLst>
          </p:cNvPr>
          <p:cNvCxnSpPr>
            <a:cxnSpLocks/>
          </p:cNvCxnSpPr>
          <p:nvPr/>
        </p:nvCxnSpPr>
        <p:spPr>
          <a:xfrm flipH="1">
            <a:off x="354634" y="543311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0A7942-0C13-B2DD-1EA2-D514E793E9EE}"/>
              </a:ext>
            </a:extLst>
          </p:cNvPr>
          <p:cNvCxnSpPr>
            <a:cxnSpLocks/>
          </p:cNvCxnSpPr>
          <p:nvPr/>
        </p:nvCxnSpPr>
        <p:spPr>
          <a:xfrm flipH="1">
            <a:off x="368445" y="581642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DC0E67BD-4AAC-86D8-1459-CF7E92E21614}"/>
              </a:ext>
            </a:extLst>
          </p:cNvPr>
          <p:cNvCxnSpPr>
            <a:cxnSpLocks/>
          </p:cNvCxnSpPr>
          <p:nvPr/>
        </p:nvCxnSpPr>
        <p:spPr>
          <a:xfrm flipH="1">
            <a:off x="368445" y="617837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4745EBA5-1525-0D02-8E22-DA924AFB0A51}"/>
              </a:ext>
            </a:extLst>
          </p:cNvPr>
          <p:cNvCxnSpPr>
            <a:cxnSpLocks/>
          </p:cNvCxnSpPr>
          <p:nvPr/>
        </p:nvCxnSpPr>
        <p:spPr>
          <a:xfrm flipH="1">
            <a:off x="361540" y="650857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6E4CA6B8-AC91-5D34-5A81-5388F4CE12A6}"/>
              </a:ext>
            </a:extLst>
          </p:cNvPr>
          <p:cNvCxnSpPr>
            <a:cxnSpLocks/>
          </p:cNvCxnSpPr>
          <p:nvPr/>
        </p:nvCxnSpPr>
        <p:spPr>
          <a:xfrm flipH="1">
            <a:off x="368444" y="2620989"/>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75B1BE3C-B0DD-8C6C-F387-8F3F94903C1D}"/>
              </a:ext>
            </a:extLst>
          </p:cNvPr>
          <p:cNvCxnSpPr>
            <a:cxnSpLocks/>
          </p:cNvCxnSpPr>
          <p:nvPr/>
        </p:nvCxnSpPr>
        <p:spPr>
          <a:xfrm flipH="1">
            <a:off x="361539" y="295844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2CA1F61-83C8-06BA-EB3C-4791FB607800}"/>
              </a:ext>
            </a:extLst>
          </p:cNvPr>
          <p:cNvCxnSpPr>
            <a:cxnSpLocks/>
          </p:cNvCxnSpPr>
          <p:nvPr/>
        </p:nvCxnSpPr>
        <p:spPr>
          <a:xfrm flipH="1">
            <a:off x="354632" y="157985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A7CD7F3-4BB4-5F8A-E151-ED8645A12CCD}"/>
              </a:ext>
            </a:extLst>
          </p:cNvPr>
          <p:cNvSpPr txBox="1"/>
          <p:nvPr/>
        </p:nvSpPr>
        <p:spPr>
          <a:xfrm>
            <a:off x="557277" y="1059716"/>
            <a:ext cx="3803102" cy="477247"/>
          </a:xfrm>
          <a:prstGeom prst="rect">
            <a:avLst/>
          </a:prstGeom>
          <a:noFill/>
        </p:spPr>
        <p:txBody>
          <a:bodyPr wrap="square" rtlCol="0">
            <a:spAutoFit/>
          </a:bodyPr>
          <a:lstStyle/>
          <a:p>
            <a:pPr>
              <a:lnSpc>
                <a:spcPts val="2830"/>
              </a:lnSpc>
            </a:pPr>
            <a:r>
              <a:rPr kumimoji="1" lang="ja-JP" altLang="en-US" sz="2800" dirty="0">
                <a:latin typeface="はれのそら明朝" panose="02000600000000000000" pitchFamily="50" charset="-128"/>
                <a:ea typeface="はれのそら明朝" panose="02000600000000000000" pitchFamily="50" charset="-128"/>
              </a:rPr>
              <a:t>アイテムの管理</a:t>
            </a:r>
            <a:endParaRPr kumimoji="1" lang="en-US" altLang="ja-JP" sz="2800" dirty="0">
              <a:latin typeface="はれのそら明朝" panose="02000600000000000000" pitchFamily="50" charset="-128"/>
              <a:ea typeface="はれのそら明朝" panose="02000600000000000000" pitchFamily="50" charset="-128"/>
            </a:endParaRPr>
          </a:p>
        </p:txBody>
      </p:sp>
      <p:pic>
        <p:nvPicPr>
          <p:cNvPr id="3" name="図 2">
            <a:extLst>
              <a:ext uri="{FF2B5EF4-FFF2-40B4-BE49-F238E27FC236}">
                <a16:creationId xmlns:a16="http://schemas.microsoft.com/office/drawing/2014/main" id="{1F3914E6-399D-DC64-C76C-5441D92D9492}"/>
              </a:ext>
            </a:extLst>
          </p:cNvPr>
          <p:cNvPicPr>
            <a:picLocks noChangeAspect="1"/>
          </p:cNvPicPr>
          <p:nvPr/>
        </p:nvPicPr>
        <p:blipFill rotWithShape="1">
          <a:blip r:embed="rId2">
            <a:extLst>
              <a:ext uri="{28A0092B-C50C-407E-A947-70E740481C1C}">
                <a14:useLocalDpi xmlns:a14="http://schemas.microsoft.com/office/drawing/2010/main" val="0"/>
              </a:ext>
            </a:extLst>
          </a:blip>
          <a:srcRect t="4863"/>
          <a:stretch/>
        </p:blipFill>
        <p:spPr>
          <a:xfrm>
            <a:off x="4727043" y="1234819"/>
            <a:ext cx="3785780" cy="2815456"/>
          </a:xfrm>
          <a:prstGeom prst="rect">
            <a:avLst/>
          </a:prstGeom>
          <a:ln w="38100">
            <a:solidFill>
              <a:schemeClr val="tx1"/>
            </a:solidFill>
          </a:ln>
        </p:spPr>
      </p:pic>
      <p:pic>
        <p:nvPicPr>
          <p:cNvPr id="5" name="図 4">
            <a:extLst>
              <a:ext uri="{FF2B5EF4-FFF2-40B4-BE49-F238E27FC236}">
                <a16:creationId xmlns:a16="http://schemas.microsoft.com/office/drawing/2014/main" id="{2CA8DB05-C2B2-317A-5647-7E84C877D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776" y="4633421"/>
            <a:ext cx="3792047" cy="1708988"/>
          </a:xfrm>
          <a:prstGeom prst="rect">
            <a:avLst/>
          </a:prstGeom>
          <a:ln w="38100">
            <a:solidFill>
              <a:schemeClr val="tx1"/>
            </a:solidFill>
          </a:ln>
        </p:spPr>
      </p:pic>
      <p:sp>
        <p:nvSpPr>
          <p:cNvPr id="2" name="テキスト ボックス 1">
            <a:extLst>
              <a:ext uri="{FF2B5EF4-FFF2-40B4-BE49-F238E27FC236}">
                <a16:creationId xmlns:a16="http://schemas.microsoft.com/office/drawing/2014/main" id="{D408D996-7629-4189-987F-ED1C6A706D26}"/>
              </a:ext>
            </a:extLst>
          </p:cNvPr>
          <p:cNvSpPr txBox="1"/>
          <p:nvPr/>
        </p:nvSpPr>
        <p:spPr>
          <a:xfrm>
            <a:off x="4599049" y="912790"/>
            <a:ext cx="3200400" cy="338554"/>
          </a:xfrm>
          <a:prstGeom prst="rect">
            <a:avLst/>
          </a:prstGeom>
          <a:noFill/>
        </p:spPr>
        <p:txBody>
          <a:bodyPr wrap="square" rtlCol="0">
            <a:spAutoFit/>
          </a:bodyPr>
          <a:lstStyle/>
          <a:p>
            <a:r>
              <a:rPr kumimoji="1" lang="ja-JP" altLang="en-US" sz="1600" dirty="0">
                <a:ea typeface="はれのそら明朝" panose="02000600000000000000"/>
              </a:rPr>
              <a:t>▷「アイテムを使う」場面</a:t>
            </a:r>
          </a:p>
        </p:txBody>
      </p:sp>
      <p:sp>
        <p:nvSpPr>
          <p:cNvPr id="23" name="テキスト ボックス 22">
            <a:extLst>
              <a:ext uri="{FF2B5EF4-FFF2-40B4-BE49-F238E27FC236}">
                <a16:creationId xmlns:a16="http://schemas.microsoft.com/office/drawing/2014/main" id="{55F347AC-405F-4897-B921-8AD8F6A3B594}"/>
              </a:ext>
            </a:extLst>
          </p:cNvPr>
          <p:cNvSpPr txBox="1"/>
          <p:nvPr/>
        </p:nvSpPr>
        <p:spPr>
          <a:xfrm>
            <a:off x="4720776" y="4275983"/>
            <a:ext cx="3979016" cy="338554"/>
          </a:xfrm>
          <a:prstGeom prst="rect">
            <a:avLst/>
          </a:prstGeom>
          <a:noFill/>
        </p:spPr>
        <p:txBody>
          <a:bodyPr wrap="square" rtlCol="0">
            <a:spAutoFit/>
          </a:bodyPr>
          <a:lstStyle/>
          <a:p>
            <a:r>
              <a:rPr kumimoji="1" lang="ja-JP" altLang="en-US" sz="1600" dirty="0">
                <a:ea typeface="はれのそら明朝" panose="02000600000000000000"/>
              </a:rPr>
              <a:t>▷アイテムを、空のスロットに格納</a:t>
            </a:r>
          </a:p>
        </p:txBody>
      </p:sp>
    </p:spTree>
    <p:extLst>
      <p:ext uri="{BB962C8B-B14F-4D97-AF65-F5344CB8AC3E}">
        <p14:creationId xmlns:p14="http://schemas.microsoft.com/office/powerpoint/2010/main" val="272227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8C3943E-118E-40D3-3DC0-2F91FF7041E5}"/>
              </a:ext>
            </a:extLst>
          </p:cNvPr>
          <p:cNvSpPr txBox="1"/>
          <p:nvPr/>
        </p:nvSpPr>
        <p:spPr>
          <a:xfrm>
            <a:off x="437941" y="2216877"/>
            <a:ext cx="3803102" cy="4362028"/>
          </a:xfrm>
          <a:prstGeom prst="rect">
            <a:avLst/>
          </a:prstGeom>
          <a:noFill/>
        </p:spPr>
        <p:txBody>
          <a:bodyPr wrap="square" rtlCol="0">
            <a:spAutoFit/>
          </a:bodyPr>
          <a:lstStyle/>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画面が完全停止していては違和感がすると思い、ゲームへの没入感を深めるために、画面が微妙に揺れる処理を実装しています。　</a:t>
            </a: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立ち止まっている時は振幅の狭い穏やかな揺れ、歩いている時は振幅の広い激しい揺れを行っています。画面中央から揺れる値を変数として使用し、止まっている時と歩いている時とで別々の幅の揺れを起こしています。</a:t>
            </a: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endParaRPr kumimoji="1" lang="en-US" altLang="ja-JP" sz="1400" dirty="0">
              <a:latin typeface="はれのそら明朝" panose="02000600000000000000" pitchFamily="50" charset="-128"/>
              <a:ea typeface="はれのそら明朝" panose="02000600000000000000" pitchFamily="50" charset="-128"/>
            </a:endParaRPr>
          </a:p>
          <a:p>
            <a:pPr>
              <a:lnSpc>
                <a:spcPts val="2830"/>
              </a:lnSpc>
            </a:pPr>
            <a:r>
              <a:rPr kumimoji="1" lang="ja-JP" altLang="en-US" sz="1400" dirty="0">
                <a:latin typeface="はれのそら明朝" panose="02000600000000000000" pitchFamily="50" charset="-128"/>
                <a:ea typeface="はれのそら明朝" panose="02000600000000000000" pitchFamily="50" charset="-128"/>
              </a:rPr>
              <a:t>　ただ、この揺れで画面酔いが発生しないためにも、画面のセンター位置に円を描画して対策をしています。</a:t>
            </a:r>
            <a:endParaRPr kumimoji="1" lang="en-US" altLang="ja-JP" sz="1400" dirty="0">
              <a:latin typeface="はれのそら明朝" panose="02000600000000000000" pitchFamily="50" charset="-128"/>
              <a:ea typeface="はれのそら明朝" panose="02000600000000000000" pitchFamily="50" charset="-128"/>
            </a:endParaRPr>
          </a:p>
        </p:txBody>
      </p:sp>
      <p:sp>
        <p:nvSpPr>
          <p:cNvPr id="38" name="正方形/長方形 37">
            <a:extLst>
              <a:ext uri="{FF2B5EF4-FFF2-40B4-BE49-F238E27FC236}">
                <a16:creationId xmlns:a16="http://schemas.microsoft.com/office/drawing/2014/main" id="{C72B126C-EB98-5867-B8ED-565CEE45ABB3}"/>
              </a:ext>
            </a:extLst>
          </p:cNvPr>
          <p:cNvSpPr/>
          <p:nvPr/>
        </p:nvSpPr>
        <p:spPr>
          <a:xfrm>
            <a:off x="4479713" y="783772"/>
            <a:ext cx="4280440" cy="4649339"/>
          </a:xfrm>
          <a:prstGeom prst="rect">
            <a:avLst/>
          </a:prstGeom>
          <a:noFill/>
          <a:ln w="25400">
            <a:solidFill>
              <a:schemeClr val="bg1">
                <a:lumMod val="8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ea typeface="はれのそら明朝" panose="02000600000000000000" pitchFamily="50" charset="-128"/>
            </a:endParaRPr>
          </a:p>
        </p:txBody>
      </p:sp>
      <p:cxnSp>
        <p:nvCxnSpPr>
          <p:cNvPr id="57" name="直線コネクタ 56">
            <a:extLst>
              <a:ext uri="{FF2B5EF4-FFF2-40B4-BE49-F238E27FC236}">
                <a16:creationId xmlns:a16="http://schemas.microsoft.com/office/drawing/2014/main" id="{A5B72FB6-3434-187B-BBC4-E3725B2A1254}"/>
              </a:ext>
            </a:extLst>
          </p:cNvPr>
          <p:cNvCxnSpPr>
            <a:cxnSpLocks/>
          </p:cNvCxnSpPr>
          <p:nvPr/>
        </p:nvCxnSpPr>
        <p:spPr>
          <a:xfrm flipH="1">
            <a:off x="361539" y="3317675"/>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44C7AD1E-7A59-57DF-A1BA-3AD715FE8937}"/>
              </a:ext>
            </a:extLst>
          </p:cNvPr>
          <p:cNvCxnSpPr>
            <a:cxnSpLocks/>
          </p:cNvCxnSpPr>
          <p:nvPr/>
        </p:nvCxnSpPr>
        <p:spPr>
          <a:xfrm flipH="1">
            <a:off x="354635" y="366964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132011F-9F9C-BCA9-E214-AAEE5EC54642}"/>
              </a:ext>
            </a:extLst>
          </p:cNvPr>
          <p:cNvCxnSpPr>
            <a:cxnSpLocks/>
          </p:cNvCxnSpPr>
          <p:nvPr/>
        </p:nvCxnSpPr>
        <p:spPr>
          <a:xfrm flipH="1">
            <a:off x="354635" y="403159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83A86AA-8082-643B-D855-E35385B7CCB9}"/>
              </a:ext>
            </a:extLst>
          </p:cNvPr>
          <p:cNvCxnSpPr>
            <a:cxnSpLocks/>
          </p:cNvCxnSpPr>
          <p:nvPr/>
        </p:nvCxnSpPr>
        <p:spPr>
          <a:xfrm flipH="1">
            <a:off x="361539" y="437901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57092032-8FC4-8B3A-AE4C-BD83B90152BF}"/>
              </a:ext>
            </a:extLst>
          </p:cNvPr>
          <p:cNvCxnSpPr>
            <a:cxnSpLocks/>
          </p:cNvCxnSpPr>
          <p:nvPr/>
        </p:nvCxnSpPr>
        <p:spPr>
          <a:xfrm flipH="1">
            <a:off x="361539" y="474096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DCE8BCB-DC8C-148F-C9E0-D20871EBFF0E}"/>
              </a:ext>
            </a:extLst>
          </p:cNvPr>
          <p:cNvCxnSpPr>
            <a:cxnSpLocks/>
          </p:cNvCxnSpPr>
          <p:nvPr/>
        </p:nvCxnSpPr>
        <p:spPr>
          <a:xfrm flipH="1">
            <a:off x="354633" y="5102480"/>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EB78DE4-3F59-A5F1-57BE-71AC4B87434F}"/>
              </a:ext>
            </a:extLst>
          </p:cNvPr>
          <p:cNvCxnSpPr>
            <a:cxnSpLocks/>
          </p:cNvCxnSpPr>
          <p:nvPr/>
        </p:nvCxnSpPr>
        <p:spPr>
          <a:xfrm flipH="1">
            <a:off x="354634" y="543311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C0A7942-0C13-B2DD-1EA2-D514E793E9EE}"/>
              </a:ext>
            </a:extLst>
          </p:cNvPr>
          <p:cNvCxnSpPr>
            <a:cxnSpLocks/>
          </p:cNvCxnSpPr>
          <p:nvPr/>
        </p:nvCxnSpPr>
        <p:spPr>
          <a:xfrm flipH="1">
            <a:off x="368445" y="581642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DC0E67BD-4AAC-86D8-1459-CF7E92E21614}"/>
              </a:ext>
            </a:extLst>
          </p:cNvPr>
          <p:cNvCxnSpPr>
            <a:cxnSpLocks/>
          </p:cNvCxnSpPr>
          <p:nvPr/>
        </p:nvCxnSpPr>
        <p:spPr>
          <a:xfrm flipH="1">
            <a:off x="368445" y="617837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4745EBA5-1525-0D02-8E22-DA924AFB0A51}"/>
              </a:ext>
            </a:extLst>
          </p:cNvPr>
          <p:cNvCxnSpPr>
            <a:cxnSpLocks/>
          </p:cNvCxnSpPr>
          <p:nvPr/>
        </p:nvCxnSpPr>
        <p:spPr>
          <a:xfrm flipH="1">
            <a:off x="361540" y="6508577"/>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6E4CA6B8-AC91-5D34-5A81-5388F4CE12A6}"/>
              </a:ext>
            </a:extLst>
          </p:cNvPr>
          <p:cNvCxnSpPr>
            <a:cxnSpLocks/>
          </p:cNvCxnSpPr>
          <p:nvPr/>
        </p:nvCxnSpPr>
        <p:spPr>
          <a:xfrm flipH="1">
            <a:off x="368444" y="2620989"/>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75B1BE3C-B0DD-8C6C-F387-8F3F94903C1D}"/>
              </a:ext>
            </a:extLst>
          </p:cNvPr>
          <p:cNvCxnSpPr>
            <a:cxnSpLocks/>
          </p:cNvCxnSpPr>
          <p:nvPr/>
        </p:nvCxnSpPr>
        <p:spPr>
          <a:xfrm flipH="1">
            <a:off x="361539" y="295844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2CA1F61-83C8-06BA-EB3C-4791FB607800}"/>
              </a:ext>
            </a:extLst>
          </p:cNvPr>
          <p:cNvCxnSpPr>
            <a:cxnSpLocks/>
          </p:cNvCxnSpPr>
          <p:nvPr/>
        </p:nvCxnSpPr>
        <p:spPr>
          <a:xfrm flipH="1">
            <a:off x="354632" y="1579856"/>
            <a:ext cx="3897055"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A7CD7F3-4BB4-5F8A-E151-ED8645A12CCD}"/>
              </a:ext>
            </a:extLst>
          </p:cNvPr>
          <p:cNvSpPr txBox="1"/>
          <p:nvPr/>
        </p:nvSpPr>
        <p:spPr>
          <a:xfrm>
            <a:off x="557276" y="1074412"/>
            <a:ext cx="3803102" cy="462819"/>
          </a:xfrm>
          <a:prstGeom prst="rect">
            <a:avLst/>
          </a:prstGeom>
          <a:noFill/>
        </p:spPr>
        <p:txBody>
          <a:bodyPr wrap="square" rtlCol="0">
            <a:spAutoFit/>
          </a:bodyPr>
          <a:lstStyle/>
          <a:p>
            <a:pPr>
              <a:lnSpc>
                <a:spcPts val="2830"/>
              </a:lnSpc>
            </a:pPr>
            <a:r>
              <a:rPr kumimoji="1" lang="ja-JP" altLang="en-US" sz="2800" dirty="0">
                <a:latin typeface="はれのそら明朝" panose="02000600000000000000" pitchFamily="50" charset="-128"/>
                <a:ea typeface="はれのそら明朝" panose="02000600000000000000" pitchFamily="50" charset="-128"/>
              </a:rPr>
              <a:t>画面の揺れの再現</a:t>
            </a:r>
            <a:endParaRPr kumimoji="1" lang="en-US" altLang="ja-JP" sz="2800" dirty="0">
              <a:latin typeface="はれのそら明朝" panose="02000600000000000000" pitchFamily="50" charset="-128"/>
              <a:ea typeface="はれのそら明朝" panose="02000600000000000000" pitchFamily="50" charset="-128"/>
            </a:endParaRPr>
          </a:p>
        </p:txBody>
      </p:sp>
      <p:pic>
        <p:nvPicPr>
          <p:cNvPr id="9" name="図 8">
            <a:extLst>
              <a:ext uri="{FF2B5EF4-FFF2-40B4-BE49-F238E27FC236}">
                <a16:creationId xmlns:a16="http://schemas.microsoft.com/office/drawing/2014/main" id="{130BE7E6-CFC6-B7BA-A1D9-47BE898024FD}"/>
              </a:ext>
            </a:extLst>
          </p:cNvPr>
          <p:cNvPicPr>
            <a:picLocks noChangeAspect="1"/>
          </p:cNvPicPr>
          <p:nvPr/>
        </p:nvPicPr>
        <p:blipFill rotWithShape="1">
          <a:blip r:embed="rId2">
            <a:extLst>
              <a:ext uri="{28A0092B-C50C-407E-A947-70E740481C1C}">
                <a14:useLocalDpi xmlns:a14="http://schemas.microsoft.com/office/drawing/2010/main" val="0"/>
              </a:ext>
            </a:extLst>
          </a:blip>
          <a:srcRect b="54070"/>
          <a:stretch/>
        </p:blipFill>
        <p:spPr>
          <a:xfrm>
            <a:off x="4571999" y="989263"/>
            <a:ext cx="4087058" cy="1809023"/>
          </a:xfrm>
          <a:prstGeom prst="rect">
            <a:avLst/>
          </a:prstGeom>
          <a:ln w="38100">
            <a:solidFill>
              <a:schemeClr val="tx1"/>
            </a:solidFill>
          </a:ln>
        </p:spPr>
      </p:pic>
      <p:sp>
        <p:nvSpPr>
          <p:cNvPr id="2" name="正方形/長方形 1">
            <a:extLst>
              <a:ext uri="{FF2B5EF4-FFF2-40B4-BE49-F238E27FC236}">
                <a16:creationId xmlns:a16="http://schemas.microsoft.com/office/drawing/2014/main" id="{A9E9BCD6-831E-4D67-851D-5922810FD91A}"/>
              </a:ext>
            </a:extLst>
          </p:cNvPr>
          <p:cNvSpPr/>
          <p:nvPr/>
        </p:nvSpPr>
        <p:spPr>
          <a:xfrm>
            <a:off x="4479713" y="5530541"/>
            <a:ext cx="4280440" cy="974688"/>
          </a:xfrm>
          <a:prstGeom prst="rect">
            <a:avLst/>
          </a:prstGeom>
          <a:noFill/>
          <a:ln w="28575">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3A94BE44-6000-4001-8C4B-8F4125741FE8}"/>
              </a:ext>
            </a:extLst>
          </p:cNvPr>
          <p:cNvPicPr>
            <a:picLocks noChangeAspect="1"/>
          </p:cNvPicPr>
          <p:nvPr/>
        </p:nvPicPr>
        <p:blipFill rotWithShape="1">
          <a:blip r:embed="rId3">
            <a:extLst>
              <a:ext uri="{28A0092B-C50C-407E-A947-70E740481C1C}">
                <a14:useLocalDpi xmlns:a14="http://schemas.microsoft.com/office/drawing/2010/main" val="0"/>
              </a:ext>
            </a:extLst>
          </a:blip>
          <a:srcRect l="7090" t="5285" r="7798" b="6528"/>
          <a:stretch/>
        </p:blipFill>
        <p:spPr>
          <a:xfrm>
            <a:off x="7762875" y="5613719"/>
            <a:ext cx="809626" cy="838883"/>
          </a:xfrm>
          <a:prstGeom prst="rect">
            <a:avLst/>
          </a:prstGeom>
        </p:spPr>
      </p:pic>
      <p:sp>
        <p:nvSpPr>
          <p:cNvPr id="24" name="テキスト ボックス 23">
            <a:extLst>
              <a:ext uri="{FF2B5EF4-FFF2-40B4-BE49-F238E27FC236}">
                <a16:creationId xmlns:a16="http://schemas.microsoft.com/office/drawing/2014/main" id="{D31DDCEC-7DFB-48A2-ABAE-7D598F77FA41}"/>
              </a:ext>
            </a:extLst>
          </p:cNvPr>
          <p:cNvSpPr txBox="1"/>
          <p:nvPr/>
        </p:nvSpPr>
        <p:spPr>
          <a:xfrm>
            <a:off x="4640493" y="5816427"/>
            <a:ext cx="1398357" cy="412229"/>
          </a:xfrm>
          <a:prstGeom prst="rect">
            <a:avLst/>
          </a:prstGeom>
          <a:noFill/>
        </p:spPr>
        <p:txBody>
          <a:bodyPr wrap="square" rtlCol="0">
            <a:spAutoFit/>
          </a:bodyPr>
          <a:lstStyle/>
          <a:p>
            <a:pPr>
              <a:lnSpc>
                <a:spcPts val="2830"/>
              </a:lnSpc>
            </a:pPr>
            <a:r>
              <a:rPr kumimoji="1" lang="ja-JP" altLang="en-US" sz="1400" dirty="0">
                <a:latin typeface="はれのそら明朝" panose="02000600000000000000" pitchFamily="50" charset="-128"/>
                <a:ea typeface="はれのそら明朝" panose="02000600000000000000" pitchFamily="50" charset="-128"/>
              </a:rPr>
              <a:t>サンプル動画</a:t>
            </a:r>
            <a:endParaRPr kumimoji="1" lang="en-US" altLang="ja-JP" sz="1400" dirty="0">
              <a:latin typeface="はれのそら明朝" panose="02000600000000000000" pitchFamily="50" charset="-128"/>
              <a:ea typeface="はれのそら明朝" panose="02000600000000000000" pitchFamily="50" charset="-128"/>
            </a:endParaRPr>
          </a:p>
        </p:txBody>
      </p:sp>
      <p:pic>
        <p:nvPicPr>
          <p:cNvPr id="25" name="図 24">
            <a:extLst>
              <a:ext uri="{FF2B5EF4-FFF2-40B4-BE49-F238E27FC236}">
                <a16:creationId xmlns:a16="http://schemas.microsoft.com/office/drawing/2014/main" id="{9D8DD226-F20D-4A22-B3B4-0F3AEE98A1CB}"/>
              </a:ext>
            </a:extLst>
          </p:cNvPr>
          <p:cNvPicPr>
            <a:picLocks noChangeAspect="1"/>
          </p:cNvPicPr>
          <p:nvPr/>
        </p:nvPicPr>
        <p:blipFill rotWithShape="1">
          <a:blip r:embed="rId2">
            <a:extLst>
              <a:ext uri="{28A0092B-C50C-407E-A947-70E740481C1C}">
                <a14:useLocalDpi xmlns:a14="http://schemas.microsoft.com/office/drawing/2010/main" val="0"/>
              </a:ext>
            </a:extLst>
          </a:blip>
          <a:srcRect t="45468"/>
          <a:stretch/>
        </p:blipFill>
        <p:spPr>
          <a:xfrm>
            <a:off x="4571999" y="3054136"/>
            <a:ext cx="4087058" cy="2147831"/>
          </a:xfrm>
          <a:prstGeom prst="rect">
            <a:avLst/>
          </a:prstGeom>
          <a:ln w="38100">
            <a:solidFill>
              <a:schemeClr val="tx1"/>
            </a:solidFill>
          </a:ln>
        </p:spPr>
      </p:pic>
    </p:spTree>
    <p:extLst>
      <p:ext uri="{BB962C8B-B14F-4D97-AF65-F5344CB8AC3E}">
        <p14:creationId xmlns:p14="http://schemas.microsoft.com/office/powerpoint/2010/main" val="423246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86AAF8-AF15-4EC0-9FA1-ECABBC005AF3}"/>
              </a:ext>
            </a:extLst>
          </p:cNvPr>
          <p:cNvSpPr>
            <a:spLocks noGrp="1"/>
          </p:cNvSpPr>
          <p:nvPr>
            <p:ph type="ctrTitle"/>
          </p:nvPr>
        </p:nvSpPr>
        <p:spPr>
          <a:xfrm>
            <a:off x="1999648" y="2142810"/>
            <a:ext cx="5189315" cy="1183452"/>
          </a:xfrm>
        </p:spPr>
        <p:txBody>
          <a:bodyPr>
            <a:normAutofit/>
          </a:bodyPr>
          <a:lstStyle/>
          <a:p>
            <a:r>
              <a:rPr lang="ja-JP" altLang="en-US" sz="6600" dirty="0">
                <a:latin typeface="HGP創英ﾌﾟﾚｾﾞﾝｽEB" panose="02020800000000000000" pitchFamily="18" charset="-128"/>
                <a:ea typeface="HGP創英ﾌﾟﾚｾﾞﾝｽEB" panose="02020800000000000000" pitchFamily="18" charset="-128"/>
              </a:rPr>
              <a:t>授業作品</a:t>
            </a:r>
          </a:p>
        </p:txBody>
      </p:sp>
      <p:cxnSp>
        <p:nvCxnSpPr>
          <p:cNvPr id="6" name="直線コネクタ 5">
            <a:extLst>
              <a:ext uri="{FF2B5EF4-FFF2-40B4-BE49-F238E27FC236}">
                <a16:creationId xmlns:a16="http://schemas.microsoft.com/office/drawing/2014/main" id="{0653C2F8-5014-4315-946F-2BEEC02D33F4}"/>
              </a:ext>
            </a:extLst>
          </p:cNvPr>
          <p:cNvCxnSpPr>
            <a:cxnSpLocks/>
          </p:cNvCxnSpPr>
          <p:nvPr/>
        </p:nvCxnSpPr>
        <p:spPr>
          <a:xfrm>
            <a:off x="261998" y="6338695"/>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7D407A3-1407-47C9-8045-CDE3611207EB}"/>
              </a:ext>
            </a:extLst>
          </p:cNvPr>
          <p:cNvCxnSpPr>
            <a:cxnSpLocks/>
          </p:cNvCxnSpPr>
          <p:nvPr/>
        </p:nvCxnSpPr>
        <p:spPr>
          <a:xfrm>
            <a:off x="261998" y="5614795"/>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3E61E47-990A-4FD0-AE37-06B99EC29C8B}"/>
              </a:ext>
            </a:extLst>
          </p:cNvPr>
          <p:cNvCxnSpPr>
            <a:cxnSpLocks/>
          </p:cNvCxnSpPr>
          <p:nvPr/>
        </p:nvCxnSpPr>
        <p:spPr>
          <a:xfrm>
            <a:off x="261998" y="488754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82B4A8A-DB48-46DD-9B3E-7AFBA9CB24B8}"/>
              </a:ext>
            </a:extLst>
          </p:cNvPr>
          <p:cNvCxnSpPr>
            <a:cxnSpLocks/>
          </p:cNvCxnSpPr>
          <p:nvPr/>
        </p:nvCxnSpPr>
        <p:spPr>
          <a:xfrm>
            <a:off x="261998" y="4183853"/>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1B036E3-549A-4172-842E-5E7C48D147A3}"/>
              </a:ext>
            </a:extLst>
          </p:cNvPr>
          <p:cNvCxnSpPr>
            <a:cxnSpLocks/>
          </p:cNvCxnSpPr>
          <p:nvPr/>
        </p:nvCxnSpPr>
        <p:spPr>
          <a:xfrm>
            <a:off x="261998" y="345244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82FABCB-B46D-4903-A419-2D1C302A861E}"/>
              </a:ext>
            </a:extLst>
          </p:cNvPr>
          <p:cNvCxnSpPr>
            <a:cxnSpLocks/>
            <a:stCxn id="2" idx="3"/>
          </p:cNvCxnSpPr>
          <p:nvPr/>
        </p:nvCxnSpPr>
        <p:spPr>
          <a:xfrm flipV="1">
            <a:off x="7188963" y="2730174"/>
            <a:ext cx="1702563" cy="4362"/>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3E92584-085F-4C5D-8743-8E408FF16D91}"/>
              </a:ext>
            </a:extLst>
          </p:cNvPr>
          <p:cNvCxnSpPr>
            <a:cxnSpLocks/>
          </p:cNvCxnSpPr>
          <p:nvPr/>
        </p:nvCxnSpPr>
        <p:spPr>
          <a:xfrm>
            <a:off x="261998" y="2012263"/>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895CD0E-8280-410C-AC6E-35AE0E31C848}"/>
              </a:ext>
            </a:extLst>
          </p:cNvPr>
          <p:cNvCxnSpPr>
            <a:cxnSpLocks/>
          </p:cNvCxnSpPr>
          <p:nvPr/>
        </p:nvCxnSpPr>
        <p:spPr>
          <a:xfrm>
            <a:off x="261998" y="1295826"/>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C0C5F34-67A9-4A5D-A38F-E092D25BD55A}"/>
              </a:ext>
            </a:extLst>
          </p:cNvPr>
          <p:cNvCxnSpPr>
            <a:cxnSpLocks/>
          </p:cNvCxnSpPr>
          <p:nvPr/>
        </p:nvCxnSpPr>
        <p:spPr>
          <a:xfrm>
            <a:off x="265545" y="568391"/>
            <a:ext cx="8620003" cy="0"/>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3936A85-B4D7-4509-8C60-CF809E3A22F9}"/>
              </a:ext>
            </a:extLst>
          </p:cNvPr>
          <p:cNvCxnSpPr>
            <a:cxnSpLocks/>
          </p:cNvCxnSpPr>
          <p:nvPr/>
        </p:nvCxnSpPr>
        <p:spPr>
          <a:xfrm flipV="1">
            <a:off x="333640" y="2744392"/>
            <a:ext cx="1702563" cy="4362"/>
          </a:xfrm>
          <a:prstGeom prst="line">
            <a:avLst/>
          </a:prstGeom>
          <a:ln w="1905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210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9127FE9-585D-E570-4A74-E632B476F2EE}"/>
              </a:ext>
            </a:extLst>
          </p:cNvPr>
          <p:cNvSpPr txBox="1"/>
          <p:nvPr/>
        </p:nvSpPr>
        <p:spPr>
          <a:xfrm>
            <a:off x="1683066" y="2009781"/>
            <a:ext cx="1020414" cy="1115883"/>
          </a:xfrm>
          <a:prstGeom prst="rect">
            <a:avLst/>
          </a:prstGeom>
          <a:noFill/>
        </p:spPr>
        <p:txBody>
          <a:bodyPr wrap="square" rtlCol="0">
            <a:spAutoFit/>
          </a:bodyPr>
          <a:lstStyle/>
          <a:p>
            <a:pPr>
              <a:lnSpc>
                <a:spcPts val="2830"/>
              </a:lnSpc>
            </a:pPr>
            <a:r>
              <a:rPr kumimoji="1" lang="en-US" altLang="ja-JP" sz="1000" dirty="0">
                <a:latin typeface="はれのそら明朝" panose="020B0600070205080204" charset="-128"/>
                <a:ea typeface="はれのそら明朝" panose="020B0600070205080204" charset="-128"/>
              </a:rPr>
              <a:t>1</a:t>
            </a:r>
            <a:r>
              <a:rPr kumimoji="1" lang="ja-JP" altLang="en-US" sz="1000" dirty="0">
                <a:latin typeface="はれのそら明朝" panose="020B0600070205080204" charset="-128"/>
                <a:ea typeface="はれのそら明朝" panose="020B0600070205080204" charset="-128"/>
              </a:rPr>
              <a:t>年前期</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C</a:t>
            </a:r>
            <a:r>
              <a:rPr kumimoji="1" lang="ja-JP" altLang="en-US" sz="1000" dirty="0">
                <a:latin typeface="はれのそら明朝" panose="020B0600070205080204" charset="-128"/>
                <a:ea typeface="はれのそら明朝" panose="020B0600070205080204" charset="-128"/>
              </a:rPr>
              <a:t>言語</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DX</a:t>
            </a:r>
            <a:r>
              <a:rPr kumimoji="1" lang="ja-JP" altLang="en-US" sz="1000" dirty="0">
                <a:latin typeface="はれのそら明朝" panose="020B0600070205080204" charset="-128"/>
                <a:ea typeface="はれのそら明朝" panose="020B0600070205080204" charset="-128"/>
              </a:rPr>
              <a:t>ライブラリ</a:t>
            </a:r>
            <a:endParaRPr kumimoji="1" lang="en-US" altLang="ja-JP" sz="1000" dirty="0">
              <a:latin typeface="はれのそら明朝" panose="020B0600070205080204" charset="-128"/>
              <a:ea typeface="はれのそら明朝" panose="020B0600070205080204" charset="-128"/>
            </a:endParaRPr>
          </a:p>
        </p:txBody>
      </p:sp>
      <p:sp>
        <p:nvSpPr>
          <p:cNvPr id="34" name="テキスト ボックス 33">
            <a:extLst>
              <a:ext uri="{FF2B5EF4-FFF2-40B4-BE49-F238E27FC236}">
                <a16:creationId xmlns:a16="http://schemas.microsoft.com/office/drawing/2014/main" id="{720BEB2C-EEFF-43C5-A28C-DB6F1B9AFD30}"/>
              </a:ext>
            </a:extLst>
          </p:cNvPr>
          <p:cNvSpPr txBox="1"/>
          <p:nvPr/>
        </p:nvSpPr>
        <p:spPr>
          <a:xfrm>
            <a:off x="2684008" y="1997930"/>
            <a:ext cx="2789692" cy="1835567"/>
          </a:xfrm>
          <a:prstGeom prst="rect">
            <a:avLst/>
          </a:prstGeom>
          <a:noFill/>
        </p:spPr>
        <p:txBody>
          <a:bodyPr wrap="square" rtlCol="0">
            <a:spAutoFit/>
          </a:bodyPr>
          <a:lstStyle/>
          <a:p>
            <a:pPr>
              <a:lnSpc>
                <a:spcPts val="2830"/>
              </a:lnSpc>
            </a:pPr>
            <a:r>
              <a:rPr kumimoji="1" lang="ja-JP" altLang="en-US" sz="1200" dirty="0">
                <a:ea typeface="はれのそら明朝" panose="02000600000000000000" pitchFamily="50" charset="-128"/>
              </a:rPr>
              <a:t>　専門学校に入学して初めて授業で制作した作品です。この作品では、画像の描画方法、画像の動かし方、当たり判定など基本的なゲームの作り方について学びました。</a:t>
            </a:r>
          </a:p>
        </p:txBody>
      </p:sp>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2EE83A4-FD00-4E2A-88FA-9482770E9201}"/>
              </a:ext>
            </a:extLst>
          </p:cNvPr>
          <p:cNvCxnSpPr/>
          <p:nvPr/>
        </p:nvCxnSpPr>
        <p:spPr>
          <a:xfrm>
            <a:off x="522182" y="2384369"/>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F67DAB0-CDD1-467D-B15D-D16D36ACF5DC}"/>
              </a:ext>
            </a:extLst>
          </p:cNvPr>
          <p:cNvCxnSpPr/>
          <p:nvPr/>
        </p:nvCxnSpPr>
        <p:spPr>
          <a:xfrm>
            <a:off x="522182" y="2727024"/>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9E41F3B-D45C-4B0A-BA4D-2B164ECF22FA}"/>
              </a:ext>
            </a:extLst>
          </p:cNvPr>
          <p:cNvSpPr txBox="1"/>
          <p:nvPr/>
        </p:nvSpPr>
        <p:spPr>
          <a:xfrm>
            <a:off x="294641" y="2009781"/>
            <a:ext cx="125748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制作時期</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使用言語</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使用ライブラリ</a:t>
            </a:r>
            <a:endParaRPr kumimoji="1" lang="en-US" altLang="ja-JP" sz="1000" dirty="0">
              <a:latin typeface="はれのそら明朝" panose="020B0600070205080204" charset="-128"/>
              <a:ea typeface="はれのそら明朝" panose="020B0600070205080204" charset="-128"/>
            </a:endParaRPr>
          </a:p>
        </p:txBody>
      </p:sp>
      <p:sp>
        <p:nvSpPr>
          <p:cNvPr id="20" name="テキスト ボックス 19">
            <a:extLst>
              <a:ext uri="{FF2B5EF4-FFF2-40B4-BE49-F238E27FC236}">
                <a16:creationId xmlns:a16="http://schemas.microsoft.com/office/drawing/2014/main" id="{A46B33F2-107E-4DA0-BC6D-5A2E3FC8C544}"/>
              </a:ext>
            </a:extLst>
          </p:cNvPr>
          <p:cNvSpPr txBox="1"/>
          <p:nvPr/>
        </p:nvSpPr>
        <p:spPr>
          <a:xfrm>
            <a:off x="3950384" y="424856"/>
            <a:ext cx="1393331"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3600" b="0" i="0" u="none" strike="noStrike" kern="1200" cap="none" spc="0" normalizeH="0" baseline="0" noProof="0" dirty="0">
                <a:ln>
                  <a:noFill/>
                </a:ln>
                <a:solidFill>
                  <a:srgbClr val="00B050"/>
                </a:solidFill>
                <a:effectLst/>
                <a:uLnTx/>
                <a:uFillTx/>
                <a:latin typeface="HGP創英ﾌﾟﾚｾﾞﾝｽEB" panose="02020800000000000000" pitchFamily="18" charset="-128"/>
                <a:ea typeface="HGP創英ﾌﾟﾚｾﾞﾝｽEB" panose="02020800000000000000" pitchFamily="18" charset="-128"/>
              </a:rPr>
              <a:t>1</a:t>
            </a:r>
            <a:r>
              <a:rPr kumimoji="1" lang="ja-JP" altLang="en-US" sz="3600" b="0" i="0" u="none" strike="noStrike" kern="1200" cap="none" spc="0" normalizeH="0" baseline="0" noProof="0" dirty="0">
                <a:ln>
                  <a:noFill/>
                </a:ln>
                <a:solidFill>
                  <a:srgbClr val="00B050"/>
                </a:solidFill>
                <a:effectLst/>
                <a:uLnTx/>
                <a:uFillTx/>
                <a:latin typeface="HGP創英ﾌﾟﾚｾﾞﾝｽEB" panose="02020800000000000000" pitchFamily="18" charset="-128"/>
                <a:ea typeface="HGP創英ﾌﾟﾚｾﾞﾝｽEB" panose="02020800000000000000" pitchFamily="18" charset="-128"/>
              </a:rPr>
              <a:t>年次</a:t>
            </a:r>
          </a:p>
        </p:txBody>
      </p:sp>
      <p:cxnSp>
        <p:nvCxnSpPr>
          <p:cNvPr id="24" name="直線コネクタ 23">
            <a:extLst>
              <a:ext uri="{FF2B5EF4-FFF2-40B4-BE49-F238E27FC236}">
                <a16:creationId xmlns:a16="http://schemas.microsoft.com/office/drawing/2014/main" id="{59306B27-5A17-4A85-B7C2-056E6C7BBABB}"/>
              </a:ext>
            </a:extLst>
          </p:cNvPr>
          <p:cNvCxnSpPr>
            <a:cxnSpLocks/>
          </p:cNvCxnSpPr>
          <p:nvPr/>
        </p:nvCxnSpPr>
        <p:spPr>
          <a:xfrm>
            <a:off x="3628634" y="1183542"/>
            <a:ext cx="2158738" cy="0"/>
          </a:xfrm>
          <a:prstGeom prst="line">
            <a:avLst/>
          </a:prstGeom>
          <a:ln w="2540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6449716B-29DA-4D62-9513-E11AE22E0871}"/>
              </a:ext>
            </a:extLst>
          </p:cNvPr>
          <p:cNvSpPr/>
          <p:nvPr/>
        </p:nvSpPr>
        <p:spPr>
          <a:xfrm>
            <a:off x="268356" y="1735822"/>
            <a:ext cx="8581003" cy="2284051"/>
          </a:xfrm>
          <a:prstGeom prst="rect">
            <a:avLst/>
          </a:prstGeom>
          <a:noFill/>
          <a:ln w="25400" cap="flat" cmpd="sng" algn="ctr">
            <a:solidFill>
              <a:schemeClr val="bg1">
                <a:lumMod val="85000"/>
                <a:alpha val="7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70AD47"/>
              </a:solidFill>
              <a:effectLst/>
              <a:uLnTx/>
              <a:uFillTx/>
              <a:latin typeface="Calibri" panose="020F0502020204030204"/>
              <a:ea typeface="はれのそら明朝" panose="02000600000000000000" pitchFamily="50" charset="-128"/>
              <a:cs typeface="+mn-cs"/>
            </a:endParaRPr>
          </a:p>
        </p:txBody>
      </p:sp>
      <p:cxnSp>
        <p:nvCxnSpPr>
          <p:cNvPr id="55" name="直線コネクタ 54">
            <a:extLst>
              <a:ext uri="{FF2B5EF4-FFF2-40B4-BE49-F238E27FC236}">
                <a16:creationId xmlns:a16="http://schemas.microsoft.com/office/drawing/2014/main" id="{FE6E1107-038D-481F-883E-D672758CA0C2}"/>
              </a:ext>
            </a:extLst>
          </p:cNvPr>
          <p:cNvCxnSpPr/>
          <p:nvPr/>
        </p:nvCxnSpPr>
        <p:spPr>
          <a:xfrm>
            <a:off x="522182" y="3111236"/>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BBA3B837-6DBE-2CFF-76FB-C3C17F92587B}"/>
              </a:ext>
            </a:extLst>
          </p:cNvPr>
          <p:cNvSpPr txBox="1"/>
          <p:nvPr/>
        </p:nvSpPr>
        <p:spPr>
          <a:xfrm>
            <a:off x="1337130" y="2031778"/>
            <a:ext cx="41539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p:txBody>
      </p:sp>
      <p:cxnSp>
        <p:nvCxnSpPr>
          <p:cNvPr id="27" name="直線コネクタ 26">
            <a:extLst>
              <a:ext uri="{FF2B5EF4-FFF2-40B4-BE49-F238E27FC236}">
                <a16:creationId xmlns:a16="http://schemas.microsoft.com/office/drawing/2014/main" id="{6EBFF746-FABD-F0A4-7359-BD10CE0A50BE}"/>
              </a:ext>
            </a:extLst>
          </p:cNvPr>
          <p:cNvCxnSpPr/>
          <p:nvPr/>
        </p:nvCxnSpPr>
        <p:spPr>
          <a:xfrm>
            <a:off x="522182" y="4921467"/>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340C737C-15A3-FF84-F4B9-FBF4227565A3}"/>
              </a:ext>
            </a:extLst>
          </p:cNvPr>
          <p:cNvCxnSpPr/>
          <p:nvPr/>
        </p:nvCxnSpPr>
        <p:spPr>
          <a:xfrm>
            <a:off x="522182" y="5264122"/>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2557EB79-7E57-AC13-D46C-51DF2568DC03}"/>
              </a:ext>
            </a:extLst>
          </p:cNvPr>
          <p:cNvSpPr txBox="1"/>
          <p:nvPr/>
        </p:nvSpPr>
        <p:spPr>
          <a:xfrm>
            <a:off x="294641" y="4546879"/>
            <a:ext cx="125748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制作時期</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使用言語</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使用ライブラリ</a:t>
            </a:r>
            <a:endParaRPr kumimoji="1" lang="en-US" altLang="ja-JP" sz="1000" dirty="0">
              <a:latin typeface="はれのそら明朝" panose="020B0600070205080204" charset="-128"/>
              <a:ea typeface="はれのそら明朝" panose="020B0600070205080204" charset="-128"/>
            </a:endParaRPr>
          </a:p>
        </p:txBody>
      </p:sp>
      <p:sp>
        <p:nvSpPr>
          <p:cNvPr id="30" name="正方形/長方形 29">
            <a:extLst>
              <a:ext uri="{FF2B5EF4-FFF2-40B4-BE49-F238E27FC236}">
                <a16:creationId xmlns:a16="http://schemas.microsoft.com/office/drawing/2014/main" id="{7AEF8939-900E-FFEF-160F-EDFC3441D29D}"/>
              </a:ext>
            </a:extLst>
          </p:cNvPr>
          <p:cNvSpPr/>
          <p:nvPr/>
        </p:nvSpPr>
        <p:spPr>
          <a:xfrm>
            <a:off x="268356" y="4272920"/>
            <a:ext cx="8581003" cy="2284051"/>
          </a:xfrm>
          <a:prstGeom prst="rect">
            <a:avLst/>
          </a:prstGeom>
          <a:noFill/>
          <a:ln w="25400" cap="flat" cmpd="sng" algn="ctr">
            <a:solidFill>
              <a:schemeClr val="bg1">
                <a:lumMod val="85000"/>
                <a:alpha val="7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70AD47"/>
              </a:solidFill>
              <a:effectLst/>
              <a:uLnTx/>
              <a:uFillTx/>
              <a:latin typeface="Calibri" panose="020F0502020204030204"/>
              <a:ea typeface="はれのそら明朝" panose="02000600000000000000" pitchFamily="50" charset="-128"/>
              <a:cs typeface="+mn-cs"/>
            </a:endParaRPr>
          </a:p>
        </p:txBody>
      </p:sp>
      <p:cxnSp>
        <p:nvCxnSpPr>
          <p:cNvPr id="31" name="直線コネクタ 30">
            <a:extLst>
              <a:ext uri="{FF2B5EF4-FFF2-40B4-BE49-F238E27FC236}">
                <a16:creationId xmlns:a16="http://schemas.microsoft.com/office/drawing/2014/main" id="{FD74720E-DE8A-736E-C28F-88DDC668B93D}"/>
              </a:ext>
            </a:extLst>
          </p:cNvPr>
          <p:cNvCxnSpPr/>
          <p:nvPr/>
        </p:nvCxnSpPr>
        <p:spPr>
          <a:xfrm>
            <a:off x="522182" y="5648334"/>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AB872946-45E3-8552-6DFC-7ADF7C533103}"/>
              </a:ext>
            </a:extLst>
          </p:cNvPr>
          <p:cNvSpPr txBox="1"/>
          <p:nvPr/>
        </p:nvSpPr>
        <p:spPr>
          <a:xfrm>
            <a:off x="1337130" y="4568876"/>
            <a:ext cx="41539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p:txBody>
      </p:sp>
      <p:sp>
        <p:nvSpPr>
          <p:cNvPr id="33" name="テキスト ボックス 32">
            <a:extLst>
              <a:ext uri="{FF2B5EF4-FFF2-40B4-BE49-F238E27FC236}">
                <a16:creationId xmlns:a16="http://schemas.microsoft.com/office/drawing/2014/main" id="{84E5A611-5395-D004-C26F-2CC7AD19933A}"/>
              </a:ext>
            </a:extLst>
          </p:cNvPr>
          <p:cNvSpPr txBox="1"/>
          <p:nvPr/>
        </p:nvSpPr>
        <p:spPr>
          <a:xfrm>
            <a:off x="1683066" y="4546879"/>
            <a:ext cx="1059143" cy="1115883"/>
          </a:xfrm>
          <a:prstGeom prst="rect">
            <a:avLst/>
          </a:prstGeom>
          <a:noFill/>
        </p:spPr>
        <p:txBody>
          <a:bodyPr wrap="square" rtlCol="0">
            <a:spAutoFit/>
          </a:bodyPr>
          <a:lstStyle/>
          <a:p>
            <a:pPr>
              <a:lnSpc>
                <a:spcPts val="2830"/>
              </a:lnSpc>
            </a:pPr>
            <a:r>
              <a:rPr kumimoji="1" lang="en-US" altLang="ja-JP" sz="1000" dirty="0">
                <a:latin typeface="はれのそら明朝" panose="020B0600070205080204" charset="-128"/>
                <a:ea typeface="はれのそら明朝" panose="020B0600070205080204" charset="-128"/>
              </a:rPr>
              <a:t>1</a:t>
            </a:r>
            <a:r>
              <a:rPr kumimoji="1" lang="ja-JP" altLang="en-US" sz="1000" dirty="0">
                <a:latin typeface="はれのそら明朝" panose="020B0600070205080204" charset="-128"/>
                <a:ea typeface="はれのそら明朝" panose="020B0600070205080204" charset="-128"/>
              </a:rPr>
              <a:t>年前期</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C</a:t>
            </a:r>
            <a:r>
              <a:rPr kumimoji="1" lang="ja-JP" altLang="en-US" sz="1000" dirty="0">
                <a:latin typeface="はれのそら明朝" panose="020B0600070205080204" charset="-128"/>
                <a:ea typeface="はれのそら明朝" panose="020B0600070205080204" charset="-128"/>
              </a:rPr>
              <a:t>言語</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DX</a:t>
            </a:r>
            <a:r>
              <a:rPr kumimoji="1" lang="ja-JP" altLang="en-US" sz="1000" dirty="0">
                <a:latin typeface="はれのそら明朝" panose="020B0600070205080204" charset="-128"/>
                <a:ea typeface="はれのそら明朝" panose="020B0600070205080204" charset="-128"/>
              </a:rPr>
              <a:t>ライブラリ</a:t>
            </a:r>
            <a:endParaRPr kumimoji="1" lang="en-US" altLang="ja-JP" sz="1000" dirty="0">
              <a:latin typeface="はれのそら明朝" panose="020B0600070205080204" charset="-128"/>
              <a:ea typeface="はれのそら明朝" panose="020B0600070205080204" charset="-128"/>
            </a:endParaRPr>
          </a:p>
        </p:txBody>
      </p:sp>
      <p:cxnSp>
        <p:nvCxnSpPr>
          <p:cNvPr id="35" name="直線コネクタ 34">
            <a:extLst>
              <a:ext uri="{FF2B5EF4-FFF2-40B4-BE49-F238E27FC236}">
                <a16:creationId xmlns:a16="http://schemas.microsoft.com/office/drawing/2014/main" id="{1D3FE398-6F88-0B7A-8C6A-117152C5FF59}"/>
              </a:ext>
            </a:extLst>
          </p:cNvPr>
          <p:cNvCxnSpPr>
            <a:cxnSpLocks/>
          </p:cNvCxnSpPr>
          <p:nvPr/>
        </p:nvCxnSpPr>
        <p:spPr>
          <a:xfrm>
            <a:off x="2703480" y="2384369"/>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393EF06-661B-324F-9112-8002B9B2BEF3}"/>
              </a:ext>
            </a:extLst>
          </p:cNvPr>
          <p:cNvCxnSpPr>
            <a:cxnSpLocks/>
          </p:cNvCxnSpPr>
          <p:nvPr/>
        </p:nvCxnSpPr>
        <p:spPr>
          <a:xfrm>
            <a:off x="2703480" y="2742843"/>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0810166-F5E6-DB1B-9803-5D272F640E74}"/>
              </a:ext>
            </a:extLst>
          </p:cNvPr>
          <p:cNvCxnSpPr>
            <a:cxnSpLocks/>
          </p:cNvCxnSpPr>
          <p:nvPr/>
        </p:nvCxnSpPr>
        <p:spPr>
          <a:xfrm>
            <a:off x="2703480" y="3127319"/>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EC349F1B-3D57-B0D3-4DED-A87AE681A3A1}"/>
              </a:ext>
            </a:extLst>
          </p:cNvPr>
          <p:cNvCxnSpPr>
            <a:cxnSpLocks/>
          </p:cNvCxnSpPr>
          <p:nvPr/>
        </p:nvCxnSpPr>
        <p:spPr>
          <a:xfrm>
            <a:off x="2703480" y="3485793"/>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BF48B21-38AD-ED2F-8EF1-29365F4E2667}"/>
              </a:ext>
            </a:extLst>
          </p:cNvPr>
          <p:cNvCxnSpPr>
            <a:cxnSpLocks/>
          </p:cNvCxnSpPr>
          <p:nvPr/>
        </p:nvCxnSpPr>
        <p:spPr>
          <a:xfrm>
            <a:off x="2703480" y="3836616"/>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216FA26F-D633-6EC5-934C-72E4D7C81566}"/>
              </a:ext>
            </a:extLst>
          </p:cNvPr>
          <p:cNvSpPr txBox="1"/>
          <p:nvPr/>
        </p:nvSpPr>
        <p:spPr>
          <a:xfrm>
            <a:off x="2685653" y="4534933"/>
            <a:ext cx="2789692" cy="1840632"/>
          </a:xfrm>
          <a:prstGeom prst="rect">
            <a:avLst/>
          </a:prstGeom>
          <a:noFill/>
        </p:spPr>
        <p:txBody>
          <a:bodyPr wrap="square" rtlCol="0">
            <a:spAutoFit/>
          </a:bodyPr>
          <a:lstStyle/>
          <a:p>
            <a:pPr>
              <a:lnSpc>
                <a:spcPts val="2830"/>
              </a:lnSpc>
            </a:pPr>
            <a:r>
              <a:rPr kumimoji="1" lang="ja-JP" altLang="en-US" sz="1200" dirty="0">
                <a:ea typeface="はれのそら明朝" panose="02000600000000000000" pitchFamily="50" charset="-128"/>
              </a:rPr>
              <a:t>　</a:t>
            </a:r>
            <a:r>
              <a:rPr kumimoji="1" lang="en-US" altLang="ja-JP" sz="1200" dirty="0">
                <a:ea typeface="はれのそら明朝" panose="02000600000000000000" pitchFamily="50" charset="-128"/>
              </a:rPr>
              <a:t>2</a:t>
            </a:r>
            <a:r>
              <a:rPr kumimoji="1" lang="ja-JP" altLang="en-US" sz="1200" dirty="0">
                <a:ea typeface="はれのそら明朝" panose="02000600000000000000" pitchFamily="50" charset="-128"/>
              </a:rPr>
              <a:t>次元配列による敵の制御や管理を行ったシューティングゲームです。シーンの遷移やスコアの加算なども行っており、配列を使用した処理の考え方を理解することが出来ました。</a:t>
            </a:r>
          </a:p>
        </p:txBody>
      </p:sp>
      <p:cxnSp>
        <p:nvCxnSpPr>
          <p:cNvPr id="43" name="直線コネクタ 42">
            <a:extLst>
              <a:ext uri="{FF2B5EF4-FFF2-40B4-BE49-F238E27FC236}">
                <a16:creationId xmlns:a16="http://schemas.microsoft.com/office/drawing/2014/main" id="{DA85AA48-7AB6-6B82-E124-944BED171134}"/>
              </a:ext>
            </a:extLst>
          </p:cNvPr>
          <p:cNvCxnSpPr>
            <a:cxnSpLocks/>
          </p:cNvCxnSpPr>
          <p:nvPr/>
        </p:nvCxnSpPr>
        <p:spPr>
          <a:xfrm>
            <a:off x="2705125" y="4921372"/>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5350184-A122-87E8-89A7-7D2EB45116CC}"/>
              </a:ext>
            </a:extLst>
          </p:cNvPr>
          <p:cNvCxnSpPr>
            <a:cxnSpLocks/>
          </p:cNvCxnSpPr>
          <p:nvPr/>
        </p:nvCxnSpPr>
        <p:spPr>
          <a:xfrm>
            <a:off x="2705125" y="5279846"/>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C7484A0-72CF-3624-4069-0E65569B28B8}"/>
              </a:ext>
            </a:extLst>
          </p:cNvPr>
          <p:cNvCxnSpPr>
            <a:cxnSpLocks/>
          </p:cNvCxnSpPr>
          <p:nvPr/>
        </p:nvCxnSpPr>
        <p:spPr>
          <a:xfrm>
            <a:off x="2705125" y="5664322"/>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BF3BF1E-7E8C-9FC9-0894-09B483AD3719}"/>
              </a:ext>
            </a:extLst>
          </p:cNvPr>
          <p:cNvCxnSpPr>
            <a:cxnSpLocks/>
          </p:cNvCxnSpPr>
          <p:nvPr/>
        </p:nvCxnSpPr>
        <p:spPr>
          <a:xfrm>
            <a:off x="2705125" y="6022796"/>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EF9A69F-00EE-2B52-0429-903FEF76803F}"/>
              </a:ext>
            </a:extLst>
          </p:cNvPr>
          <p:cNvCxnSpPr>
            <a:cxnSpLocks/>
          </p:cNvCxnSpPr>
          <p:nvPr/>
        </p:nvCxnSpPr>
        <p:spPr>
          <a:xfrm>
            <a:off x="2705125" y="6373619"/>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DA64AD1E-5C98-4976-AC9C-C1FB1621A881}"/>
              </a:ext>
            </a:extLst>
          </p:cNvPr>
          <p:cNvPicPr>
            <a:picLocks noChangeAspect="1"/>
          </p:cNvPicPr>
          <p:nvPr/>
        </p:nvPicPr>
        <p:blipFill rotWithShape="1">
          <a:blip r:embed="rId2">
            <a:extLst>
              <a:ext uri="{28A0092B-C50C-407E-A947-70E740481C1C}">
                <a14:useLocalDpi xmlns:a14="http://schemas.microsoft.com/office/drawing/2010/main" val="0"/>
              </a:ext>
            </a:extLst>
          </a:blip>
          <a:srcRect t="5692" b="13919"/>
          <a:stretch/>
        </p:blipFill>
        <p:spPr>
          <a:xfrm>
            <a:off x="5727526" y="4546879"/>
            <a:ext cx="2981729" cy="1891713"/>
          </a:xfrm>
          <a:prstGeom prst="rect">
            <a:avLst/>
          </a:prstGeom>
          <a:ln w="38100">
            <a:solidFill>
              <a:schemeClr val="tx1"/>
            </a:solidFill>
          </a:ln>
        </p:spPr>
      </p:pic>
      <p:pic>
        <p:nvPicPr>
          <p:cNvPr id="48" name="図 47">
            <a:extLst>
              <a:ext uri="{FF2B5EF4-FFF2-40B4-BE49-F238E27FC236}">
                <a16:creationId xmlns:a16="http://schemas.microsoft.com/office/drawing/2014/main" id="{48EAA2CD-5315-48C4-9533-6B972F999FCE}"/>
              </a:ext>
            </a:extLst>
          </p:cNvPr>
          <p:cNvPicPr>
            <a:picLocks noChangeAspect="1"/>
          </p:cNvPicPr>
          <p:nvPr/>
        </p:nvPicPr>
        <p:blipFill rotWithShape="1">
          <a:blip r:embed="rId3">
            <a:extLst>
              <a:ext uri="{28A0092B-C50C-407E-A947-70E740481C1C}">
                <a14:useLocalDpi xmlns:a14="http://schemas.microsoft.com/office/drawing/2010/main" val="0"/>
              </a:ext>
            </a:extLst>
          </a:blip>
          <a:srcRect t="6358"/>
          <a:stretch/>
        </p:blipFill>
        <p:spPr>
          <a:xfrm>
            <a:off x="5727526" y="1997930"/>
            <a:ext cx="2546783" cy="1905496"/>
          </a:xfrm>
          <a:prstGeom prst="rect">
            <a:avLst/>
          </a:prstGeom>
          <a:ln w="38100">
            <a:solidFill>
              <a:schemeClr val="tx1"/>
            </a:solidFill>
          </a:ln>
        </p:spPr>
      </p:pic>
    </p:spTree>
    <p:extLst>
      <p:ext uri="{BB962C8B-B14F-4D97-AF65-F5344CB8AC3E}">
        <p14:creationId xmlns:p14="http://schemas.microsoft.com/office/powerpoint/2010/main" val="209391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a:extLst>
              <a:ext uri="{FF2B5EF4-FFF2-40B4-BE49-F238E27FC236}">
                <a16:creationId xmlns:a16="http://schemas.microsoft.com/office/drawing/2014/main" id="{133EA3F3-F8DA-40C2-8087-DE1EE44FDF22}"/>
              </a:ext>
            </a:extLst>
          </p:cNvPr>
          <p:cNvSpPr/>
          <p:nvPr/>
        </p:nvSpPr>
        <p:spPr>
          <a:xfrm>
            <a:off x="0" y="0"/>
            <a:ext cx="9144000" cy="3334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4D514EF-C64E-4FB2-8C20-59DED37B3D8E}"/>
              </a:ext>
            </a:extLst>
          </p:cNvPr>
          <p:cNvSpPr/>
          <p:nvPr/>
        </p:nvSpPr>
        <p:spPr>
          <a:xfrm>
            <a:off x="-1" y="6734286"/>
            <a:ext cx="9144000" cy="123713"/>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F30422BE-786C-1116-DD0C-F474C6149A17}"/>
              </a:ext>
            </a:extLst>
          </p:cNvPr>
          <p:cNvPicPr>
            <a:picLocks noChangeAspect="1"/>
          </p:cNvPicPr>
          <p:nvPr/>
        </p:nvPicPr>
        <p:blipFill rotWithShape="1">
          <a:blip r:embed="rId2">
            <a:extLst>
              <a:ext uri="{28A0092B-C50C-407E-A947-70E740481C1C}">
                <a14:useLocalDpi xmlns:a14="http://schemas.microsoft.com/office/drawing/2010/main" val="0"/>
              </a:ext>
            </a:extLst>
          </a:blip>
          <a:srcRect t="15050" b="9607"/>
          <a:stretch/>
        </p:blipFill>
        <p:spPr>
          <a:xfrm>
            <a:off x="5730816" y="4660806"/>
            <a:ext cx="2929258" cy="1588886"/>
          </a:xfrm>
          <a:prstGeom prst="rect">
            <a:avLst/>
          </a:prstGeom>
          <a:ln w="38100">
            <a:solidFill>
              <a:schemeClr val="tx1"/>
            </a:solidFill>
          </a:ln>
        </p:spPr>
      </p:pic>
      <p:cxnSp>
        <p:nvCxnSpPr>
          <p:cNvPr id="8" name="直線コネクタ 7">
            <a:extLst>
              <a:ext uri="{FF2B5EF4-FFF2-40B4-BE49-F238E27FC236}">
                <a16:creationId xmlns:a16="http://schemas.microsoft.com/office/drawing/2014/main" id="{DA5B0EB6-C185-4CFD-807A-E1B9B7FBFE76}"/>
              </a:ext>
            </a:extLst>
          </p:cNvPr>
          <p:cNvCxnSpPr/>
          <p:nvPr/>
        </p:nvCxnSpPr>
        <p:spPr>
          <a:xfrm>
            <a:off x="522182" y="2384369"/>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B0A39DE-7D41-AB12-AEB7-2E4A66A660A0}"/>
              </a:ext>
            </a:extLst>
          </p:cNvPr>
          <p:cNvCxnSpPr/>
          <p:nvPr/>
        </p:nvCxnSpPr>
        <p:spPr>
          <a:xfrm>
            <a:off x="522182" y="2727024"/>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8544A360-E639-DE07-28E3-62431D8293CA}"/>
              </a:ext>
            </a:extLst>
          </p:cNvPr>
          <p:cNvSpPr txBox="1"/>
          <p:nvPr/>
        </p:nvSpPr>
        <p:spPr>
          <a:xfrm>
            <a:off x="294641" y="2009781"/>
            <a:ext cx="125748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制作時期</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使用言語</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使用ライブラリ</a:t>
            </a:r>
            <a:endParaRPr kumimoji="1" lang="en-US" altLang="ja-JP" sz="1000" dirty="0">
              <a:latin typeface="はれのそら明朝" panose="020B0600070205080204" charset="-128"/>
              <a:ea typeface="はれのそら明朝" panose="020B0600070205080204" charset="-128"/>
            </a:endParaRPr>
          </a:p>
        </p:txBody>
      </p:sp>
      <p:sp>
        <p:nvSpPr>
          <p:cNvPr id="11" name="正方形/長方形 10">
            <a:extLst>
              <a:ext uri="{FF2B5EF4-FFF2-40B4-BE49-F238E27FC236}">
                <a16:creationId xmlns:a16="http://schemas.microsoft.com/office/drawing/2014/main" id="{9954C0F6-19BF-3086-59F7-B582F432DB26}"/>
              </a:ext>
            </a:extLst>
          </p:cNvPr>
          <p:cNvSpPr/>
          <p:nvPr/>
        </p:nvSpPr>
        <p:spPr>
          <a:xfrm>
            <a:off x="268356" y="1735822"/>
            <a:ext cx="8581003" cy="2284051"/>
          </a:xfrm>
          <a:prstGeom prst="rect">
            <a:avLst/>
          </a:prstGeom>
          <a:noFill/>
          <a:ln w="25400" cap="flat" cmpd="sng" algn="ctr">
            <a:solidFill>
              <a:schemeClr val="bg1">
                <a:lumMod val="85000"/>
                <a:alpha val="7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70AD47"/>
              </a:solidFill>
              <a:effectLst/>
              <a:uLnTx/>
              <a:uFillTx/>
              <a:latin typeface="Calibri" panose="020F0502020204030204"/>
              <a:ea typeface="はれのそら明朝" panose="02000600000000000000" pitchFamily="50" charset="-128"/>
              <a:cs typeface="+mn-cs"/>
            </a:endParaRPr>
          </a:p>
        </p:txBody>
      </p:sp>
      <p:cxnSp>
        <p:nvCxnSpPr>
          <p:cNvPr id="12" name="直線コネクタ 11">
            <a:extLst>
              <a:ext uri="{FF2B5EF4-FFF2-40B4-BE49-F238E27FC236}">
                <a16:creationId xmlns:a16="http://schemas.microsoft.com/office/drawing/2014/main" id="{B1BF6CCA-8A53-AEEF-12FF-28B886F75055}"/>
              </a:ext>
            </a:extLst>
          </p:cNvPr>
          <p:cNvCxnSpPr/>
          <p:nvPr/>
        </p:nvCxnSpPr>
        <p:spPr>
          <a:xfrm>
            <a:off x="522182" y="3111236"/>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94EC70F4-6E14-FFD2-64EE-C861AE0FAA30}"/>
              </a:ext>
            </a:extLst>
          </p:cNvPr>
          <p:cNvSpPr txBox="1"/>
          <p:nvPr/>
        </p:nvSpPr>
        <p:spPr>
          <a:xfrm>
            <a:off x="1337130" y="2031778"/>
            <a:ext cx="41539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p:txBody>
      </p:sp>
      <p:sp>
        <p:nvSpPr>
          <p:cNvPr id="14" name="テキスト ボックス 13">
            <a:extLst>
              <a:ext uri="{FF2B5EF4-FFF2-40B4-BE49-F238E27FC236}">
                <a16:creationId xmlns:a16="http://schemas.microsoft.com/office/drawing/2014/main" id="{00AA6BE6-CBD0-2007-D257-CEC79782778D}"/>
              </a:ext>
            </a:extLst>
          </p:cNvPr>
          <p:cNvSpPr txBox="1"/>
          <p:nvPr/>
        </p:nvSpPr>
        <p:spPr>
          <a:xfrm>
            <a:off x="1683066" y="2009781"/>
            <a:ext cx="1000942" cy="1115883"/>
          </a:xfrm>
          <a:prstGeom prst="rect">
            <a:avLst/>
          </a:prstGeom>
          <a:noFill/>
        </p:spPr>
        <p:txBody>
          <a:bodyPr wrap="square" rtlCol="0">
            <a:spAutoFit/>
          </a:bodyPr>
          <a:lstStyle/>
          <a:p>
            <a:pPr>
              <a:lnSpc>
                <a:spcPts val="2830"/>
              </a:lnSpc>
            </a:pPr>
            <a:r>
              <a:rPr kumimoji="1" lang="en-US" altLang="ja-JP" sz="1000" dirty="0">
                <a:latin typeface="はれのそら明朝" panose="020B0600070205080204" charset="-128"/>
                <a:ea typeface="はれのそら明朝" panose="020B0600070205080204" charset="-128"/>
              </a:rPr>
              <a:t>1</a:t>
            </a:r>
            <a:r>
              <a:rPr kumimoji="1" lang="ja-JP" altLang="en-US" sz="1000" dirty="0">
                <a:latin typeface="はれのそら明朝" panose="020B0600070205080204" charset="-128"/>
                <a:ea typeface="はれのそら明朝" panose="020B0600070205080204" charset="-128"/>
              </a:rPr>
              <a:t>年後期</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C</a:t>
            </a:r>
            <a:r>
              <a:rPr kumimoji="1" lang="ja-JP" altLang="en-US" sz="1000" dirty="0">
                <a:latin typeface="はれのそら明朝" panose="020B0600070205080204" charset="-128"/>
                <a:ea typeface="はれのそら明朝" panose="020B0600070205080204" charset="-128"/>
              </a:rPr>
              <a:t>言語</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DX</a:t>
            </a:r>
            <a:r>
              <a:rPr kumimoji="1" lang="ja-JP" altLang="en-US" sz="1000" dirty="0">
                <a:latin typeface="はれのそら明朝" panose="020B0600070205080204" charset="-128"/>
                <a:ea typeface="はれのそら明朝" panose="020B0600070205080204" charset="-128"/>
              </a:rPr>
              <a:t>ライブラリ</a:t>
            </a:r>
            <a:endParaRPr kumimoji="1" lang="en-US" altLang="ja-JP" sz="1000" dirty="0">
              <a:latin typeface="はれのそら明朝" panose="020B0600070205080204" charset="-128"/>
              <a:ea typeface="はれのそら明朝" panose="020B0600070205080204" charset="-128"/>
            </a:endParaRPr>
          </a:p>
        </p:txBody>
      </p:sp>
      <p:cxnSp>
        <p:nvCxnSpPr>
          <p:cNvPr id="23" name="直線コネクタ 22">
            <a:extLst>
              <a:ext uri="{FF2B5EF4-FFF2-40B4-BE49-F238E27FC236}">
                <a16:creationId xmlns:a16="http://schemas.microsoft.com/office/drawing/2014/main" id="{409FBA61-9170-31DE-7744-05C5CA0C7B35}"/>
              </a:ext>
            </a:extLst>
          </p:cNvPr>
          <p:cNvCxnSpPr/>
          <p:nvPr/>
        </p:nvCxnSpPr>
        <p:spPr>
          <a:xfrm>
            <a:off x="522182" y="4921467"/>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E340153-689B-A3BD-16D5-0A62ED581F65}"/>
              </a:ext>
            </a:extLst>
          </p:cNvPr>
          <p:cNvCxnSpPr/>
          <p:nvPr/>
        </p:nvCxnSpPr>
        <p:spPr>
          <a:xfrm>
            <a:off x="522182" y="5264122"/>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07AFD57-0FC3-BA44-D880-8C23594C3F43}"/>
              </a:ext>
            </a:extLst>
          </p:cNvPr>
          <p:cNvSpPr txBox="1"/>
          <p:nvPr/>
        </p:nvSpPr>
        <p:spPr>
          <a:xfrm>
            <a:off x="294641" y="4546879"/>
            <a:ext cx="125748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制作時期</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使用言語</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使用ライブラリ</a:t>
            </a:r>
            <a:endParaRPr kumimoji="1" lang="en-US" altLang="ja-JP" sz="1000" dirty="0">
              <a:latin typeface="はれのそら明朝" panose="020B0600070205080204" charset="-128"/>
              <a:ea typeface="はれのそら明朝" panose="020B0600070205080204" charset="-128"/>
            </a:endParaRPr>
          </a:p>
        </p:txBody>
      </p:sp>
      <p:sp>
        <p:nvSpPr>
          <p:cNvPr id="27" name="正方形/長方形 26">
            <a:extLst>
              <a:ext uri="{FF2B5EF4-FFF2-40B4-BE49-F238E27FC236}">
                <a16:creationId xmlns:a16="http://schemas.microsoft.com/office/drawing/2014/main" id="{6212B5CE-CE9C-F4E3-6875-EA91E6096CAC}"/>
              </a:ext>
            </a:extLst>
          </p:cNvPr>
          <p:cNvSpPr/>
          <p:nvPr/>
        </p:nvSpPr>
        <p:spPr>
          <a:xfrm>
            <a:off x="268356" y="4272920"/>
            <a:ext cx="8581003" cy="2284051"/>
          </a:xfrm>
          <a:prstGeom prst="rect">
            <a:avLst/>
          </a:prstGeom>
          <a:noFill/>
          <a:ln w="25400" cap="flat" cmpd="sng" algn="ctr">
            <a:solidFill>
              <a:schemeClr val="bg1">
                <a:lumMod val="85000"/>
                <a:alpha val="7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70AD47"/>
              </a:solidFill>
              <a:effectLst/>
              <a:uLnTx/>
              <a:uFillTx/>
              <a:latin typeface="Calibri" panose="020F0502020204030204"/>
              <a:ea typeface="はれのそら明朝" panose="02000600000000000000" pitchFamily="50" charset="-128"/>
              <a:cs typeface="+mn-cs"/>
            </a:endParaRPr>
          </a:p>
        </p:txBody>
      </p:sp>
      <p:cxnSp>
        <p:nvCxnSpPr>
          <p:cNvPr id="28" name="直線コネクタ 27">
            <a:extLst>
              <a:ext uri="{FF2B5EF4-FFF2-40B4-BE49-F238E27FC236}">
                <a16:creationId xmlns:a16="http://schemas.microsoft.com/office/drawing/2014/main" id="{3FC8791D-3D3D-A3E5-FB9B-43C7A34141FD}"/>
              </a:ext>
            </a:extLst>
          </p:cNvPr>
          <p:cNvCxnSpPr/>
          <p:nvPr/>
        </p:nvCxnSpPr>
        <p:spPr>
          <a:xfrm>
            <a:off x="522182" y="5648334"/>
            <a:ext cx="190800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3383071-546F-F528-FE6A-BC3FEA301A30}"/>
              </a:ext>
            </a:extLst>
          </p:cNvPr>
          <p:cNvSpPr txBox="1"/>
          <p:nvPr/>
        </p:nvSpPr>
        <p:spPr>
          <a:xfrm>
            <a:off x="1337130" y="4568876"/>
            <a:ext cx="415390" cy="1101455"/>
          </a:xfrm>
          <a:prstGeom prst="rect">
            <a:avLst/>
          </a:prstGeom>
          <a:noFill/>
        </p:spPr>
        <p:txBody>
          <a:bodyPr wrap="square" rtlCol="0">
            <a:spAutoFit/>
          </a:bodyPr>
          <a:lstStyle/>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gn="r">
              <a:lnSpc>
                <a:spcPts val="2830"/>
              </a:lnSpc>
            </a:pP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p:txBody>
      </p:sp>
      <p:sp>
        <p:nvSpPr>
          <p:cNvPr id="30" name="テキスト ボックス 29">
            <a:extLst>
              <a:ext uri="{FF2B5EF4-FFF2-40B4-BE49-F238E27FC236}">
                <a16:creationId xmlns:a16="http://schemas.microsoft.com/office/drawing/2014/main" id="{6A2653B5-68D8-AE96-774B-5E54B79AB293}"/>
              </a:ext>
            </a:extLst>
          </p:cNvPr>
          <p:cNvSpPr txBox="1"/>
          <p:nvPr/>
        </p:nvSpPr>
        <p:spPr>
          <a:xfrm>
            <a:off x="1683066" y="4546879"/>
            <a:ext cx="1111943" cy="1115883"/>
          </a:xfrm>
          <a:prstGeom prst="rect">
            <a:avLst/>
          </a:prstGeom>
          <a:noFill/>
        </p:spPr>
        <p:txBody>
          <a:bodyPr wrap="square" rtlCol="0">
            <a:spAutoFit/>
          </a:bodyPr>
          <a:lstStyle/>
          <a:p>
            <a:pPr>
              <a:lnSpc>
                <a:spcPts val="2830"/>
              </a:lnSpc>
            </a:pPr>
            <a:r>
              <a:rPr kumimoji="1" lang="en-US" altLang="ja-JP" sz="1000" dirty="0">
                <a:latin typeface="はれのそら明朝" panose="020B0600070205080204" charset="-128"/>
                <a:ea typeface="はれのそら明朝" panose="020B0600070205080204" charset="-128"/>
              </a:rPr>
              <a:t>1</a:t>
            </a:r>
            <a:r>
              <a:rPr kumimoji="1" lang="ja-JP" altLang="en-US" sz="1000" dirty="0">
                <a:latin typeface="はれのそら明朝" panose="020B0600070205080204" charset="-128"/>
                <a:ea typeface="はれのそら明朝" panose="020B0600070205080204" charset="-128"/>
              </a:rPr>
              <a:t>年後期</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C</a:t>
            </a:r>
            <a:r>
              <a:rPr kumimoji="1" lang="ja-JP" altLang="en-US" sz="1000" dirty="0">
                <a:latin typeface="はれのそら明朝" panose="020B0600070205080204" charset="-128"/>
                <a:ea typeface="はれのそら明朝" panose="020B0600070205080204" charset="-128"/>
              </a:rPr>
              <a:t>＋＋</a:t>
            </a:r>
            <a:endParaRPr kumimoji="1" lang="en-US" altLang="ja-JP" sz="1000" dirty="0">
              <a:latin typeface="はれのそら明朝" panose="020B0600070205080204" charset="-128"/>
              <a:ea typeface="はれのそら明朝" panose="020B0600070205080204" charset="-128"/>
            </a:endParaRPr>
          </a:p>
          <a:p>
            <a:pPr>
              <a:lnSpc>
                <a:spcPts val="2830"/>
              </a:lnSpc>
            </a:pPr>
            <a:r>
              <a:rPr kumimoji="1" lang="en-US" altLang="ja-JP" sz="1000" dirty="0">
                <a:latin typeface="はれのそら明朝" panose="020B0600070205080204" charset="-128"/>
                <a:ea typeface="はれのそら明朝" panose="020B0600070205080204" charset="-128"/>
              </a:rPr>
              <a:t>DX</a:t>
            </a:r>
            <a:r>
              <a:rPr kumimoji="1" lang="ja-JP" altLang="en-US" sz="1000" dirty="0">
                <a:latin typeface="はれのそら明朝" panose="020B0600070205080204" charset="-128"/>
                <a:ea typeface="はれのそら明朝" panose="020B0600070205080204" charset="-128"/>
              </a:rPr>
              <a:t>ライブラリ</a:t>
            </a:r>
            <a:endParaRPr kumimoji="1" lang="en-US" altLang="ja-JP" sz="1000" dirty="0">
              <a:latin typeface="はれのそら明朝" panose="020B0600070205080204" charset="-128"/>
              <a:ea typeface="はれのそら明朝" panose="020B0600070205080204" charset="-128"/>
            </a:endParaRPr>
          </a:p>
        </p:txBody>
      </p:sp>
      <p:sp>
        <p:nvSpPr>
          <p:cNvPr id="31" name="テキスト ボックス 30">
            <a:extLst>
              <a:ext uri="{FF2B5EF4-FFF2-40B4-BE49-F238E27FC236}">
                <a16:creationId xmlns:a16="http://schemas.microsoft.com/office/drawing/2014/main" id="{DBFA6CF6-8211-74CA-9C79-074AAF1C0B58}"/>
              </a:ext>
            </a:extLst>
          </p:cNvPr>
          <p:cNvSpPr txBox="1"/>
          <p:nvPr/>
        </p:nvSpPr>
        <p:spPr>
          <a:xfrm>
            <a:off x="3950384" y="424856"/>
            <a:ext cx="1393331"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3600" b="0" i="0" u="none" strike="noStrike" kern="1200" cap="none" spc="0" normalizeH="0" baseline="0" noProof="0" dirty="0">
                <a:ln>
                  <a:noFill/>
                </a:ln>
                <a:solidFill>
                  <a:srgbClr val="00B050"/>
                </a:solidFill>
                <a:effectLst/>
                <a:uLnTx/>
                <a:uFillTx/>
                <a:latin typeface="HGP創英ﾌﾟﾚｾﾞﾝｽEB" panose="02020800000000000000" pitchFamily="18" charset="-128"/>
                <a:ea typeface="HGP創英ﾌﾟﾚｾﾞﾝｽEB" panose="02020800000000000000" pitchFamily="18" charset="-128"/>
              </a:rPr>
              <a:t>1</a:t>
            </a:r>
            <a:r>
              <a:rPr kumimoji="1" lang="ja-JP" altLang="en-US" sz="3600" b="0" i="0" u="none" strike="noStrike" kern="1200" cap="none" spc="0" normalizeH="0" baseline="0" noProof="0" dirty="0">
                <a:ln>
                  <a:noFill/>
                </a:ln>
                <a:solidFill>
                  <a:srgbClr val="00B050"/>
                </a:solidFill>
                <a:effectLst/>
                <a:uLnTx/>
                <a:uFillTx/>
                <a:latin typeface="HGP創英ﾌﾟﾚｾﾞﾝｽEB" panose="02020800000000000000" pitchFamily="18" charset="-128"/>
                <a:ea typeface="HGP創英ﾌﾟﾚｾﾞﾝｽEB" panose="02020800000000000000" pitchFamily="18" charset="-128"/>
              </a:rPr>
              <a:t>年次</a:t>
            </a:r>
          </a:p>
        </p:txBody>
      </p:sp>
      <p:cxnSp>
        <p:nvCxnSpPr>
          <p:cNvPr id="32" name="直線コネクタ 31">
            <a:extLst>
              <a:ext uri="{FF2B5EF4-FFF2-40B4-BE49-F238E27FC236}">
                <a16:creationId xmlns:a16="http://schemas.microsoft.com/office/drawing/2014/main" id="{F2787C16-FC4C-4D89-65F6-B26689B8190D}"/>
              </a:ext>
            </a:extLst>
          </p:cNvPr>
          <p:cNvCxnSpPr>
            <a:cxnSpLocks/>
          </p:cNvCxnSpPr>
          <p:nvPr/>
        </p:nvCxnSpPr>
        <p:spPr>
          <a:xfrm>
            <a:off x="3628634" y="1183542"/>
            <a:ext cx="2158738" cy="0"/>
          </a:xfrm>
          <a:prstGeom prst="line">
            <a:avLst/>
          </a:prstGeom>
          <a:ln w="25400">
            <a:solidFill>
              <a:schemeClr val="bg1">
                <a:lumMod val="85000"/>
                <a:alpha val="70000"/>
              </a:schemeClr>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E5BAE27-220B-D200-A800-B0A9831E4C3A}"/>
              </a:ext>
            </a:extLst>
          </p:cNvPr>
          <p:cNvSpPr txBox="1"/>
          <p:nvPr/>
        </p:nvSpPr>
        <p:spPr>
          <a:xfrm>
            <a:off x="2684008" y="1997930"/>
            <a:ext cx="2789692" cy="1840632"/>
          </a:xfrm>
          <a:prstGeom prst="rect">
            <a:avLst/>
          </a:prstGeom>
          <a:noFill/>
        </p:spPr>
        <p:txBody>
          <a:bodyPr wrap="square" rtlCol="0">
            <a:spAutoFit/>
          </a:bodyPr>
          <a:lstStyle/>
          <a:p>
            <a:pPr>
              <a:lnSpc>
                <a:spcPts val="2830"/>
              </a:lnSpc>
            </a:pPr>
            <a:r>
              <a:rPr kumimoji="1" lang="ja-JP" altLang="en-US" sz="1200" dirty="0">
                <a:ea typeface="はれのそら明朝" panose="02000600000000000000" pitchFamily="50" charset="-128"/>
              </a:rPr>
              <a:t>　二人で対戦するスネークゲームを制作しました。このゲームではチップごとのマップ制御や列挙型でのシーン管理などを行い、シーン管理、シーンごとの処理方法などを学びました。</a:t>
            </a:r>
          </a:p>
        </p:txBody>
      </p:sp>
      <p:cxnSp>
        <p:nvCxnSpPr>
          <p:cNvPr id="34" name="直線コネクタ 33">
            <a:extLst>
              <a:ext uri="{FF2B5EF4-FFF2-40B4-BE49-F238E27FC236}">
                <a16:creationId xmlns:a16="http://schemas.microsoft.com/office/drawing/2014/main" id="{D7A1C1F4-2CDF-BF97-B2CE-E00FA09EEAEF}"/>
              </a:ext>
            </a:extLst>
          </p:cNvPr>
          <p:cNvCxnSpPr>
            <a:cxnSpLocks/>
          </p:cNvCxnSpPr>
          <p:nvPr/>
        </p:nvCxnSpPr>
        <p:spPr>
          <a:xfrm>
            <a:off x="2703480" y="2384369"/>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A7D0B51-60F0-6FFD-1909-84C7AF7BD1A6}"/>
              </a:ext>
            </a:extLst>
          </p:cNvPr>
          <p:cNvCxnSpPr>
            <a:cxnSpLocks/>
          </p:cNvCxnSpPr>
          <p:nvPr/>
        </p:nvCxnSpPr>
        <p:spPr>
          <a:xfrm>
            <a:off x="2703480" y="2742843"/>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1AF239F-0780-6D5E-D238-F88BDC41F4D5}"/>
              </a:ext>
            </a:extLst>
          </p:cNvPr>
          <p:cNvCxnSpPr>
            <a:cxnSpLocks/>
          </p:cNvCxnSpPr>
          <p:nvPr/>
        </p:nvCxnSpPr>
        <p:spPr>
          <a:xfrm>
            <a:off x="2703480" y="3127319"/>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2982E271-D941-DE31-DBFC-20FF62C96AF2}"/>
              </a:ext>
            </a:extLst>
          </p:cNvPr>
          <p:cNvCxnSpPr>
            <a:cxnSpLocks/>
          </p:cNvCxnSpPr>
          <p:nvPr/>
        </p:nvCxnSpPr>
        <p:spPr>
          <a:xfrm>
            <a:off x="2703480" y="3485793"/>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A2546CA-CF22-B716-AEC7-B03A18CA4714}"/>
              </a:ext>
            </a:extLst>
          </p:cNvPr>
          <p:cNvCxnSpPr>
            <a:cxnSpLocks/>
          </p:cNvCxnSpPr>
          <p:nvPr/>
        </p:nvCxnSpPr>
        <p:spPr>
          <a:xfrm>
            <a:off x="2703480" y="3836616"/>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31AE8752-8764-952C-D146-DF6F87E5B933}"/>
              </a:ext>
            </a:extLst>
          </p:cNvPr>
          <p:cNvSpPr txBox="1"/>
          <p:nvPr/>
        </p:nvSpPr>
        <p:spPr>
          <a:xfrm>
            <a:off x="2685653" y="4534933"/>
            <a:ext cx="2789692" cy="1840632"/>
          </a:xfrm>
          <a:prstGeom prst="rect">
            <a:avLst/>
          </a:prstGeom>
          <a:noFill/>
        </p:spPr>
        <p:txBody>
          <a:bodyPr wrap="square" rtlCol="0">
            <a:spAutoFit/>
          </a:bodyPr>
          <a:lstStyle/>
          <a:p>
            <a:pPr>
              <a:lnSpc>
                <a:spcPts val="2830"/>
              </a:lnSpc>
            </a:pPr>
            <a:r>
              <a:rPr kumimoji="1" lang="ja-JP" altLang="en-US" sz="1200" dirty="0">
                <a:ea typeface="はれのそら明朝" panose="02000600000000000000" pitchFamily="50" charset="-128"/>
              </a:rPr>
              <a:t>　マップデータを</a:t>
            </a:r>
            <a:r>
              <a:rPr kumimoji="1" lang="en-US" altLang="ja-JP" sz="1200" dirty="0">
                <a:ea typeface="はれのそら明朝" panose="02000600000000000000" pitchFamily="50" charset="-128"/>
              </a:rPr>
              <a:t>csv</a:t>
            </a:r>
            <a:r>
              <a:rPr kumimoji="1" lang="ja-JP" altLang="en-US" sz="1200">
                <a:ea typeface="はれのそら明朝" panose="02000600000000000000" pitchFamily="50" charset="-128"/>
              </a:rPr>
              <a:t>ファイルから読み込み</a:t>
            </a:r>
            <a:r>
              <a:rPr kumimoji="1" lang="ja-JP" altLang="en-US" sz="1200" dirty="0">
                <a:ea typeface="はれのそら明朝" panose="02000600000000000000" pitchFamily="50" charset="-128"/>
              </a:rPr>
              <a:t>、マップを作成しています。爆弾の爆風や当たり判定などを実装し、自分なりに考えた敵の思考ルーチンを作成しました。</a:t>
            </a:r>
          </a:p>
        </p:txBody>
      </p:sp>
      <p:cxnSp>
        <p:nvCxnSpPr>
          <p:cNvPr id="40" name="直線コネクタ 39">
            <a:extLst>
              <a:ext uri="{FF2B5EF4-FFF2-40B4-BE49-F238E27FC236}">
                <a16:creationId xmlns:a16="http://schemas.microsoft.com/office/drawing/2014/main" id="{9E62227A-A050-0CDE-EE11-FB770063E855}"/>
              </a:ext>
            </a:extLst>
          </p:cNvPr>
          <p:cNvCxnSpPr>
            <a:cxnSpLocks/>
          </p:cNvCxnSpPr>
          <p:nvPr/>
        </p:nvCxnSpPr>
        <p:spPr>
          <a:xfrm>
            <a:off x="2705125" y="4921372"/>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B734B79-6CFF-AC87-8D37-5C6B9CA9743F}"/>
              </a:ext>
            </a:extLst>
          </p:cNvPr>
          <p:cNvCxnSpPr>
            <a:cxnSpLocks/>
          </p:cNvCxnSpPr>
          <p:nvPr/>
        </p:nvCxnSpPr>
        <p:spPr>
          <a:xfrm>
            <a:off x="2705125" y="5279846"/>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9FAF60-F406-DF7A-3FC9-EEDDCCBE2881}"/>
              </a:ext>
            </a:extLst>
          </p:cNvPr>
          <p:cNvCxnSpPr>
            <a:cxnSpLocks/>
          </p:cNvCxnSpPr>
          <p:nvPr/>
        </p:nvCxnSpPr>
        <p:spPr>
          <a:xfrm>
            <a:off x="2705125" y="5664322"/>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1FC56ED-8A55-8F77-1216-D60B0EAE5BED}"/>
              </a:ext>
            </a:extLst>
          </p:cNvPr>
          <p:cNvCxnSpPr>
            <a:cxnSpLocks/>
          </p:cNvCxnSpPr>
          <p:nvPr/>
        </p:nvCxnSpPr>
        <p:spPr>
          <a:xfrm>
            <a:off x="2705125" y="6022796"/>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7B27AD9-20A5-4502-4C79-A66808708781}"/>
              </a:ext>
            </a:extLst>
          </p:cNvPr>
          <p:cNvCxnSpPr>
            <a:cxnSpLocks/>
          </p:cNvCxnSpPr>
          <p:nvPr/>
        </p:nvCxnSpPr>
        <p:spPr>
          <a:xfrm>
            <a:off x="2705125" y="6373619"/>
            <a:ext cx="2770220" cy="0"/>
          </a:xfrm>
          <a:prstGeom prst="line">
            <a:avLst/>
          </a:prstGeom>
          <a:ln w="19050">
            <a:solidFill>
              <a:srgbClr val="E6E6E6"/>
            </a:solidFill>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D26AC94B-90E7-4905-9390-68E4E312C512}"/>
              </a:ext>
            </a:extLst>
          </p:cNvPr>
          <p:cNvPicPr>
            <a:picLocks noChangeAspect="1"/>
          </p:cNvPicPr>
          <p:nvPr/>
        </p:nvPicPr>
        <p:blipFill rotWithShape="1">
          <a:blip r:embed="rId3">
            <a:extLst>
              <a:ext uri="{28A0092B-C50C-407E-A947-70E740481C1C}">
                <a14:useLocalDpi xmlns:a14="http://schemas.microsoft.com/office/drawing/2010/main" val="0"/>
              </a:ext>
            </a:extLst>
          </a:blip>
          <a:srcRect l="148" t="7068" r="-148" b="16479"/>
          <a:stretch/>
        </p:blipFill>
        <p:spPr>
          <a:xfrm>
            <a:off x="5696900" y="2059145"/>
            <a:ext cx="2929258" cy="1760764"/>
          </a:xfrm>
          <a:prstGeom prst="rect">
            <a:avLst/>
          </a:prstGeom>
          <a:ln w="38100">
            <a:solidFill>
              <a:schemeClr val="tx1"/>
            </a:solidFill>
          </a:ln>
        </p:spPr>
      </p:pic>
    </p:spTree>
    <p:extLst>
      <p:ext uri="{BB962C8B-B14F-4D97-AF65-F5344CB8AC3E}">
        <p14:creationId xmlns:p14="http://schemas.microsoft.com/office/powerpoint/2010/main" val="271960319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912</TotalTime>
  <Words>940</Words>
  <Application>Microsoft Office PowerPoint</Application>
  <PresentationFormat>画面に合わせる (4:3)</PresentationFormat>
  <Paragraphs>125</Paragraphs>
  <Slides>12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HGP創英ﾌﾟﾚｾﾞﾝｽEB</vt:lpstr>
      <vt:lpstr>HGS創英ﾌﾟﾚｾﾞﾝｽEB</vt:lpstr>
      <vt:lpstr>HGS創英角ｺﾞｼｯｸUB</vt:lpstr>
      <vt:lpstr>はれのそら明朝</vt:lpstr>
      <vt:lpstr>游ゴシック</vt:lpstr>
      <vt:lpstr>游ゴシック Light</vt:lpstr>
      <vt:lpstr>Arial</vt:lpstr>
      <vt:lpstr>Calibri</vt:lpstr>
      <vt:lpstr>Calibri Light</vt:lpstr>
      <vt:lpstr>Office テーマ</vt:lpstr>
      <vt:lpstr>ＰＯＲＴＦＯＬＩＯ</vt:lpstr>
      <vt:lpstr>自主制作作品</vt:lpstr>
      <vt:lpstr>PowerPoint プレゼンテーション</vt:lpstr>
      <vt:lpstr>PowerPoint プレゼンテーション</vt:lpstr>
      <vt:lpstr>PowerPoint プレゼンテーション</vt:lpstr>
      <vt:lpstr>PowerPoint プレゼンテーション</vt:lpstr>
      <vt:lpstr>授業作品</vt:lpstr>
      <vt:lpstr>PowerPoint プレゼンテーション</vt:lpstr>
      <vt:lpstr>PowerPoint プレゼンテーション</vt:lpstr>
      <vt:lpstr>PowerPoint プレゼンテーション</vt:lpstr>
      <vt:lpstr>PowerPoint プレゼンテーション</vt:lpstr>
      <vt:lpstr>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dc:creator>野田 武道</dc:creator>
  <cp:lastModifiedBy>野田 武道</cp:lastModifiedBy>
  <cp:revision>41</cp:revision>
  <dcterms:created xsi:type="dcterms:W3CDTF">2022-11-28T01:35:43Z</dcterms:created>
  <dcterms:modified xsi:type="dcterms:W3CDTF">2022-12-08T00:53:02Z</dcterms:modified>
</cp:coreProperties>
</file>