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C5DBE-2F2B-45AA-AD8F-57549C7CC92A}" v="2" dt="2022-06-21T06:03:35.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524" autoAdjust="0"/>
    <p:restoredTop sz="93234" autoAdjust="0"/>
  </p:normalViewPr>
  <p:slideViewPr>
    <p:cSldViewPr snapToGrid="0">
      <p:cViewPr>
        <p:scale>
          <a:sx n="125" d="100"/>
          <a:sy n="125" d="100"/>
        </p:scale>
        <p:origin x="-4788" y="-3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2022/12/8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4"/>
            <a:ext cx="15119350" cy="10691127"/>
          </a:xfrm>
          <a:prstGeom prst="rect">
            <a:avLst/>
          </a:prstGeom>
        </p:spPr>
      </p:pic>
      <p:sp>
        <p:nvSpPr>
          <p:cNvPr id="3" name="サブタイトル 2"/>
          <p:cNvSpPr>
            <a:spLocks noGrp="1"/>
          </p:cNvSpPr>
          <p:nvPr>
            <p:ph type="subTitle" idx="1"/>
          </p:nvPr>
        </p:nvSpPr>
        <p:spPr>
          <a:xfrm>
            <a:off x="7990469" y="6505875"/>
            <a:ext cx="6380624" cy="1184539"/>
          </a:xfrm>
        </p:spPr>
        <p:txBody>
          <a:bodyPr>
            <a:no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様々なのゲームを作り経験を積むためにも、複数の環境で様々なジャンルのゲームの製作を行いました。</a:t>
            </a:r>
            <a:r>
              <a:rPr kumimoji="1" lang="en-US" altLang="ja-JP" sz="1200" dirty="0">
                <a:latin typeface="ＭＳ Ｐ明朝" panose="02020600040205080304" pitchFamily="18" charset="-128"/>
                <a:ea typeface="ＭＳ Ｐ明朝" panose="02020600040205080304" pitchFamily="18" charset="-128"/>
              </a:rPr>
              <a:t>C/C++</a:t>
            </a:r>
            <a:r>
              <a:rPr kumimoji="1" lang="ja-JP" altLang="en-US" sz="1200" dirty="0">
                <a:latin typeface="ＭＳ Ｐ明朝" panose="02020600040205080304" pitchFamily="18" charset="-128"/>
                <a:ea typeface="ＭＳ Ｐ明朝" panose="02020600040205080304" pitchFamily="18" charset="-128"/>
              </a:rPr>
              <a:t>や</a:t>
            </a:r>
            <a:r>
              <a:rPr kumimoji="1" lang="en-US" altLang="ja-JP" sz="1200" dirty="0">
                <a:latin typeface="ＭＳ Ｐ明朝" panose="02020600040205080304" pitchFamily="18" charset="-128"/>
                <a:ea typeface="ＭＳ Ｐ明朝" panose="02020600040205080304" pitchFamily="18" charset="-128"/>
              </a:rPr>
              <a:t>C</a:t>
            </a:r>
            <a:r>
              <a:rPr kumimoji="1" lang="ja-JP" altLang="en-US" sz="1200" dirty="0">
                <a:latin typeface="ＭＳ Ｐ明朝" panose="02020600040205080304" pitchFamily="18" charset="-128"/>
                <a:ea typeface="ＭＳ Ｐ明朝" panose="02020600040205080304" pitchFamily="18" charset="-128"/>
              </a:rPr>
              <a:t>＃、</a:t>
            </a:r>
            <a:r>
              <a:rPr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ライブラリや</a:t>
            </a:r>
            <a:r>
              <a:rPr kumimoji="1" lang="en-US" altLang="ja-JP" sz="1200" dirty="0">
                <a:latin typeface="ＭＳ Ｐ明朝" panose="02020600040205080304" pitchFamily="18" charset="-128"/>
                <a:ea typeface="ＭＳ Ｐ明朝" panose="02020600040205080304" pitchFamily="18" charset="-128"/>
              </a:rPr>
              <a:t>Unity</a:t>
            </a:r>
            <a:r>
              <a:rPr kumimoji="1" lang="ja-JP" altLang="en-US" sz="1200" dirty="0">
                <a:latin typeface="ＭＳ Ｐ明朝" panose="02020600040205080304" pitchFamily="18" charset="-128"/>
                <a:ea typeface="ＭＳ Ｐ明朝" panose="02020600040205080304" pitchFamily="18" charset="-128"/>
              </a:rPr>
              <a:t>などを使用した</a:t>
            </a:r>
            <a:r>
              <a:rPr lang="ja-JP" altLang="en-US" sz="1200" dirty="0">
                <a:latin typeface="ＭＳ Ｐ明朝" panose="02020600040205080304" pitchFamily="18" charset="-128"/>
                <a:ea typeface="ＭＳ Ｐ明朝" panose="02020600040205080304" pitchFamily="18" charset="-128"/>
              </a:rPr>
              <a:t>環境での</a:t>
            </a:r>
            <a:r>
              <a:rPr kumimoji="1" lang="ja-JP" altLang="en-US" sz="1200" dirty="0">
                <a:latin typeface="ＭＳ Ｐ明朝" panose="02020600040205080304" pitchFamily="18" charset="-128"/>
                <a:ea typeface="ＭＳ Ｐ明朝" panose="02020600040205080304" pitchFamily="18" charset="-128"/>
              </a:rPr>
              <a:t>ゲームの製作を行いました。ジャンルも豊富にアクション、シューティング、</a:t>
            </a:r>
            <a:r>
              <a:rPr kumimoji="1" lang="en-US" altLang="ja-JP" sz="1200" dirty="0">
                <a:latin typeface="ＭＳ Ｐ明朝" panose="02020600040205080304" pitchFamily="18" charset="-128"/>
                <a:ea typeface="ＭＳ Ｐ明朝" panose="02020600040205080304" pitchFamily="18" charset="-128"/>
              </a:rPr>
              <a:t>FPS</a:t>
            </a:r>
            <a:r>
              <a:rPr kumimoji="1" lang="ja-JP" altLang="en-US" sz="1200" dirty="0">
                <a:latin typeface="ＭＳ Ｐ明朝" panose="02020600040205080304" pitchFamily="18" charset="-128"/>
                <a:ea typeface="ＭＳ Ｐ明朝" panose="02020600040205080304" pitchFamily="18" charset="-128"/>
              </a:rPr>
              <a:t>、リズムゲームなどを作り、それぞれで必要とする別々の技術を</a:t>
            </a:r>
            <a:r>
              <a:rPr lang="ja-JP" altLang="en-US" sz="1200" dirty="0">
                <a:latin typeface="ＭＳ Ｐ明朝" panose="02020600040205080304" pitchFamily="18" charset="-128"/>
                <a:ea typeface="ＭＳ Ｐ明朝" panose="02020600040205080304" pitchFamily="18" charset="-128"/>
              </a:rPr>
              <a:t>学び</a:t>
            </a:r>
            <a:r>
              <a:rPr kumimoji="1" lang="ja-JP" altLang="en-US" sz="1200" dirty="0">
                <a:latin typeface="ＭＳ Ｐ明朝" panose="02020600040205080304" pitchFamily="18" charset="-128"/>
                <a:ea typeface="ＭＳ Ｐ明朝" panose="02020600040205080304" pitchFamily="18" charset="-128"/>
              </a:rPr>
              <a:t>、様々な経験を積むように努力しました。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野田　武道</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effectLst/>
                <a:latin typeface="Calibri" panose="020F0502020204030204" pitchFamily="34" charset="0"/>
                <a:ea typeface="Calibri" panose="020F0502020204030204" pitchFamily="34" charset="0"/>
              </a:rPr>
              <a:t>のだ　　　　　　たけみち</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a:solidFill>
                  <a:srgbClr val="000000"/>
                </a:solidFill>
                <a:effectLst/>
                <a:latin typeface="ＭＳ 明朝" panose="02020609040205080304" pitchFamily="17" charset="-128"/>
                <a:ea typeface="ＭＳ 明朝" panose="02020609040205080304" pitchFamily="17" charset="-128"/>
              </a:rPr>
              <a:t>3</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1</a:t>
            </a:r>
            <a:r>
              <a:rPr lang="en-US" altLang="ja-JP" sz="1200" kern="100" spc="300">
                <a:solidFill>
                  <a:srgbClr val="000000"/>
                </a:solidFill>
                <a:effectLst/>
                <a:latin typeface="ＭＳ Ｐ明朝" panose="02020600040205080304" pitchFamily="18" charset="-128"/>
                <a:ea typeface="Calibri" panose="020F0502020204030204" pitchFamily="34" charset="0"/>
              </a:rPr>
              <a:t>2</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27</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 1</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19</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a:solidFill>
                  <a:srgbClr val="000000"/>
                </a:solidFill>
                <a:effectLst/>
                <a:latin typeface="ＭＳ Ｐ明朝" panose="02020600040205080304" pitchFamily="18" charset="-128"/>
                <a:ea typeface="Calibri" panose="020F0502020204030204" pitchFamily="34" charset="0"/>
              </a:rPr>
              <a:t>hanako@</a:t>
            </a:r>
            <a:r>
              <a:rPr lang="en-US" altLang="ja-JP" sz="1050" kern="100" spc="300">
                <a:solidFill>
                  <a:srgbClr val="000000"/>
                </a:solidFill>
                <a:effectLst/>
                <a:latin typeface="ＭＳ Ｐ明朝" panose="02020600040205080304" pitchFamily="18" charset="-128"/>
                <a:ea typeface="Calibri" panose="020F0502020204030204" pitchFamily="34" charset="0"/>
              </a:rPr>
              <a:t>s</a:t>
            </a:r>
            <a:r>
              <a:rPr lang="en-US" sz="1050" kern="100" spc="300">
                <a:solidFill>
                  <a:srgbClr val="000000"/>
                </a:solidFill>
                <a:effectLst/>
                <a:latin typeface="ＭＳ Ｐ明朝" panose="02020600040205080304" pitchFamily="18" charset="-128"/>
                <a:ea typeface="Calibri" panose="020F0502020204030204" pitchFamily="34" charset="0"/>
              </a:rPr>
              <a:t>.asojuku.ac.jp</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090-</a:t>
            </a:r>
            <a:r>
              <a:rPr lang="en-US" altLang="ja-JP" sz="1200" kern="100" spc="300">
                <a:solidFill>
                  <a:srgbClr val="000000"/>
                </a:solidFill>
                <a:effectLst/>
                <a:latin typeface="ＭＳ Ｐ明朝" panose="02020600040205080304" pitchFamily="18" charset="-128"/>
                <a:ea typeface="Calibri" panose="020F0502020204030204" pitchFamily="34" charset="0"/>
              </a:rPr>
              <a:t>0000</a:t>
            </a:r>
            <a:r>
              <a:rPr lang="en-US" sz="1200" kern="100" spc="300">
                <a:solidFill>
                  <a:srgbClr val="000000"/>
                </a:solidFill>
                <a:effectLst/>
                <a:latin typeface="ＭＳ Ｐ明朝" panose="02020600040205080304" pitchFamily="18" charset="-128"/>
                <a:ea typeface="Calibri" panose="020F0502020204030204" pitchFamily="34" charset="0"/>
              </a:rPr>
              <a:t>-</a:t>
            </a:r>
            <a:r>
              <a:rPr lang="en-US" altLang="ja-JP" sz="1200" kern="100" spc="300">
                <a:solidFill>
                  <a:srgbClr val="000000"/>
                </a:solidFill>
                <a:effectLst/>
                <a:latin typeface="ＭＳ Ｐ明朝" panose="02020600040205080304" pitchFamily="18" charset="-128"/>
                <a:ea typeface="Calibri" panose="020F0502020204030204" pitchFamily="34" charset="0"/>
              </a:rPr>
              <a:t>0000</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3498" y="230901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sz="1050" kern="100">
                <a:solidFill>
                  <a:srgbClr val="000000"/>
                </a:solidFill>
                <a:effectLst/>
                <a:latin typeface="Calibri" panose="020F0502020204030204" pitchFamily="34" charset="0"/>
                <a:ea typeface="ＭＳ Ｐ明朝" panose="02020600040205080304" pitchFamily="18" charset="-128"/>
              </a:rPr>
              <a:t>ふくおかし　はかたく　はかたえき みなみ</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812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0012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sz="1200" kern="100">
                <a:solidFill>
                  <a:srgbClr val="000000"/>
                </a:solidFill>
                <a:effectLst/>
                <a:latin typeface="ＭＳ 明朝" panose="02020609040205080304" pitchFamily="17" charset="-128"/>
                <a:ea typeface="ＭＳ 明朝" panose="02020609040205080304" pitchFamily="17" charset="-128"/>
              </a:rPr>
              <a:t>福岡市博多区博多駅南</a:t>
            </a:r>
            <a:r>
              <a:rPr lang="en-US" sz="1200" kern="100">
                <a:solidFill>
                  <a:srgbClr val="000000"/>
                </a:solidFill>
                <a:effectLst/>
                <a:latin typeface="ＭＳ 明朝" panose="02020609040205080304" pitchFamily="17" charset="-128"/>
                <a:ea typeface="ＭＳ 明朝" panose="02020609040205080304" pitchFamily="17" charset="-128"/>
              </a:rPr>
              <a:t>2</a:t>
            </a:r>
            <a:r>
              <a:rPr lang="ja-JP" altLang="en-US" sz="1200" kern="100">
                <a:solidFill>
                  <a:srgbClr val="000000"/>
                </a:solidFill>
                <a:effectLst/>
                <a:latin typeface="ＭＳ 明朝" panose="02020609040205080304" pitchFamily="17" charset="-128"/>
                <a:ea typeface="ＭＳ 明朝" panose="02020609040205080304" pitchFamily="17" charset="-128"/>
              </a:rPr>
              <a:t>丁目</a:t>
            </a:r>
            <a:r>
              <a:rPr lang="en-US" sz="1200" kern="100">
                <a:solidFill>
                  <a:srgbClr val="000000"/>
                </a:solidFill>
                <a:effectLst/>
                <a:latin typeface="ＭＳ 明朝" panose="02020609040205080304" pitchFamily="17" charset="-128"/>
                <a:ea typeface="ＭＳ 明朝" panose="02020609040205080304" pitchFamily="17" charset="-128"/>
              </a:rPr>
              <a:t>12</a:t>
            </a:r>
            <a:r>
              <a:rPr lang="ja-JP" altLang="en-US" sz="1200" kern="100">
                <a:solidFill>
                  <a:srgbClr val="000000"/>
                </a:solidFill>
                <a:effectLst/>
                <a:latin typeface="ＭＳ 明朝" panose="02020609040205080304" pitchFamily="17" charset="-128"/>
                <a:ea typeface="ＭＳ 明朝" panose="02020609040205080304" pitchFamily="17" charset="-128"/>
              </a:rPr>
              <a:t>番</a:t>
            </a:r>
            <a:r>
              <a:rPr lang="en-US" sz="1200" kern="100">
                <a:solidFill>
                  <a:srgbClr val="000000"/>
                </a:solidFill>
                <a:effectLst/>
                <a:latin typeface="ＭＳ 明朝" panose="02020609040205080304" pitchFamily="17" charset="-128"/>
                <a:ea typeface="ＭＳ 明朝" panose="02020609040205080304" pitchFamily="17" charset="-128"/>
              </a:rPr>
              <a:t>32</a:t>
            </a:r>
            <a:r>
              <a:rPr lang="ja-JP" altLang="en-US" sz="1200" kern="100">
                <a:solidFill>
                  <a:srgbClr val="000000"/>
                </a:solidFill>
                <a:effectLst/>
                <a:latin typeface="ＭＳ 明朝" panose="02020609040205080304" pitchFamily="17" charset="-128"/>
                <a:ea typeface="ＭＳ 明朝" panose="02020609040205080304" pitchFamily="17" charset="-128"/>
              </a:rPr>
              <a:t>号</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000</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0000</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092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sz="1050" kern="100">
                <a:solidFill>
                  <a:srgbClr val="000000"/>
                </a:solidFill>
                <a:effectLst/>
                <a:latin typeface="Calibri" panose="020F0502020204030204" pitchFamily="34" charset="0"/>
                <a:ea typeface="ＭＳ Ｐ明朝" panose="02020600040205080304" pitchFamily="18" charset="-128"/>
              </a:rPr>
              <a:t>ふくおかし　はかたく　はかたえき みなみ</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812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sz="1200" kern="100">
                <a:solidFill>
                  <a:srgbClr val="000000"/>
                </a:solidFill>
                <a:effectLst/>
                <a:latin typeface="ＭＳ 明朝" panose="02020609040205080304" pitchFamily="17" charset="-128"/>
                <a:ea typeface="ＭＳ 明朝" panose="02020609040205080304" pitchFamily="17" charset="-128"/>
              </a:rPr>
              <a:t>福岡市博多区博多駅南</a:t>
            </a:r>
            <a:r>
              <a:rPr lang="en-US" sz="1200" kern="100">
                <a:solidFill>
                  <a:srgbClr val="000000"/>
                </a:solidFill>
                <a:effectLst/>
                <a:latin typeface="ＭＳ 明朝" panose="02020609040205080304" pitchFamily="17" charset="-128"/>
                <a:ea typeface="ＭＳ 明朝" panose="02020609040205080304" pitchFamily="17" charset="-128"/>
              </a:rPr>
              <a:t>2-12-32</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000</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0000</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092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1</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3</a:t>
            </a:r>
            <a:r>
              <a:rPr lang="en-US" altLang="ja-JP" sz="1200" kern="100" spc="300">
                <a:solidFill>
                  <a:srgbClr val="000000"/>
                </a:solidFill>
                <a:effectLst/>
                <a:latin typeface="ＭＳ Ｐ明朝" panose="02020600040205080304" pitchFamily="18" charset="-128"/>
                <a:ea typeface="Calibri" panose="020F0502020204030204" pitchFamily="34" charset="0"/>
              </a:rPr>
              <a:t>0</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45351"/>
          </a:xfrm>
          <a:prstGeom prst="rect">
            <a:avLst/>
          </a:prstGeom>
          <a:noFill/>
        </p:spPr>
        <p:txBody>
          <a:bodyPr wrap="square" rtlCol="0">
            <a:spAutoFit/>
          </a:bodyPr>
          <a:lstStyle/>
          <a:p>
            <a:pPr>
              <a:lnSpc>
                <a:spcPct val="137000"/>
              </a:lnSpc>
              <a:spcAft>
                <a:spcPts val="0"/>
              </a:spcAft>
            </a:pPr>
            <a:r>
              <a:rPr lang="ja-JP" altLang="ja-JP" sz="1200" kern="100">
                <a:solidFill>
                  <a:srgbClr val="000000"/>
                </a:solidFill>
                <a:latin typeface="Calibri" panose="020F0502020204030204" pitchFamily="34" charset="0"/>
                <a:ea typeface="ＭＳ Ｐ明朝" panose="02020600040205080304" pitchFamily="18" charset="-128"/>
              </a:rPr>
              <a:t>福岡市市立博多中学校</a:t>
            </a:r>
            <a:r>
              <a:rPr lang="ja-JP" altLang="en-US" sz="1200" kern="100">
                <a:solidFill>
                  <a:srgbClr val="000000"/>
                </a:solidFill>
                <a:latin typeface="Calibri" panose="020F0502020204030204" pitchFamily="34" charset="0"/>
                <a:ea typeface="ＭＳ Ｐ明朝" panose="02020600040205080304" pitchFamily="18" charset="-128"/>
              </a:rPr>
              <a:t>　</a:t>
            </a:r>
            <a:r>
              <a:rPr lang="ja-JP" altLang="ja-JP" sz="1200" kern="100">
                <a:solidFill>
                  <a:srgbClr val="000000"/>
                </a:solidFill>
                <a:latin typeface="Calibri" panose="020F0502020204030204" pitchFamily="34" charset="0"/>
                <a:ea typeface="ＭＳ Ｐ明朝" panose="02020600040205080304" pitchFamily="18" charset="-128"/>
              </a:rPr>
              <a:t>卒業</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45351"/>
          </a:xfrm>
          <a:prstGeom prst="rect">
            <a:avLst/>
          </a:prstGeom>
          <a:noFill/>
        </p:spPr>
        <p:txBody>
          <a:bodyPr wrap="square" rtlCol="0">
            <a:spAutoFit/>
          </a:bodyPr>
          <a:lstStyle/>
          <a:p>
            <a:pPr>
              <a:lnSpc>
                <a:spcPct val="137000"/>
              </a:lnSpc>
              <a:spcAft>
                <a:spcPts val="0"/>
              </a:spcAft>
            </a:pPr>
            <a:r>
              <a:rPr lang="ja-JP" altLang="ja-JP" sz="1200" kern="100">
                <a:solidFill>
                  <a:srgbClr val="000000"/>
                </a:solidFill>
                <a:latin typeface="Calibri" panose="020F0502020204030204" pitchFamily="34" charset="0"/>
                <a:ea typeface="ＭＳ Ｐ明朝" panose="02020600040205080304" pitchFamily="18" charset="-128"/>
              </a:rPr>
              <a:t>福岡県立博多南高等学校</a:t>
            </a:r>
            <a:r>
              <a:rPr lang="ja-JP" altLang="en-US" sz="1200" kern="100">
                <a:solidFill>
                  <a:srgbClr val="000000"/>
                </a:solidFill>
                <a:latin typeface="Calibri" panose="020F0502020204030204" pitchFamily="34" charset="0"/>
                <a:ea typeface="ＭＳ Ｐ明朝" panose="02020600040205080304" pitchFamily="18" charset="-128"/>
              </a:rPr>
              <a:t>　</a:t>
            </a:r>
            <a:r>
              <a:rPr lang="ja-JP" altLang="ja-JP" sz="1200" kern="100">
                <a:solidFill>
                  <a:srgbClr val="000000"/>
                </a:solidFill>
                <a:latin typeface="Calibri" panose="020F0502020204030204" pitchFamily="34" charset="0"/>
                <a:ea typeface="ＭＳ Ｐ明朝" panose="02020600040205080304" pitchFamily="18" charset="-128"/>
              </a:rPr>
              <a:t>入学</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45351"/>
          </a:xfrm>
          <a:prstGeom prst="rect">
            <a:avLst/>
          </a:prstGeom>
          <a:noFill/>
        </p:spPr>
        <p:txBody>
          <a:bodyPr wrap="square" rtlCol="0">
            <a:spAutoFit/>
          </a:bodyPr>
          <a:lstStyle/>
          <a:p>
            <a:pPr>
              <a:lnSpc>
                <a:spcPct val="137000"/>
              </a:lnSpc>
              <a:spcAft>
                <a:spcPts val="0"/>
              </a:spcAft>
            </a:pPr>
            <a:r>
              <a:rPr lang="ja-JP" altLang="ja-JP" sz="1200" kern="100">
                <a:solidFill>
                  <a:srgbClr val="000000"/>
                </a:solidFill>
                <a:latin typeface="Calibri" panose="020F0502020204030204" pitchFamily="34" charset="0"/>
                <a:ea typeface="ＭＳ Ｐ明朝" panose="02020600040205080304" pitchFamily="18" charset="-128"/>
              </a:rPr>
              <a:t>福岡県立博多南高等学校</a:t>
            </a:r>
            <a:r>
              <a:rPr lang="ja-JP" altLang="en-US" sz="1200" kern="100">
                <a:solidFill>
                  <a:srgbClr val="000000"/>
                </a:solidFill>
                <a:latin typeface="Calibri" panose="020F0502020204030204" pitchFamily="34" charset="0"/>
                <a:ea typeface="ＭＳ Ｐ明朝" panose="02020600040205080304" pitchFamily="18" charset="-128"/>
              </a:rPr>
              <a:t>　</a:t>
            </a:r>
            <a:r>
              <a:rPr lang="ja-JP" altLang="ja-JP" sz="1200" kern="100">
                <a:solidFill>
                  <a:srgbClr val="000000"/>
                </a:solidFill>
                <a:latin typeface="Calibri" panose="020F0502020204030204" pitchFamily="34" charset="0"/>
                <a:ea typeface="ＭＳ Ｐ明朝" panose="02020600040205080304" pitchFamily="18" charset="-128"/>
              </a:rPr>
              <a:t>卒業</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r>
              <a:rPr lang="ja-JP" altLang="en-US" sz="1000">
                <a:latin typeface="ＭＳ 明朝" panose="02020609040205080304" pitchFamily="17" charset="-128"/>
                <a:ea typeface="ＭＳ 明朝" panose="02020609040205080304" pitchFamily="17" charset="-128"/>
              </a:rPr>
              <a:t>ＡＳＯポップカルチャー専門学校 マンガ・イラスト・ＣＧ科イラストコース入学</a:t>
            </a:r>
            <a:endParaRPr lang="ja-JP" altLang="ja-JP" sz="1000" kern="10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303160"/>
          </a:xfrm>
          <a:prstGeom prst="rect">
            <a:avLst/>
          </a:prstGeom>
          <a:noFill/>
        </p:spPr>
        <p:txBody>
          <a:bodyPr wrap="square" rtlCol="0">
            <a:spAutoFit/>
          </a:bodyPr>
          <a:lstStyle/>
          <a:p>
            <a:pPr>
              <a:lnSpc>
                <a:spcPct val="137000"/>
              </a:lnSpc>
              <a:spcAft>
                <a:spcPts val="0"/>
              </a:spcAft>
            </a:pPr>
            <a:r>
              <a:rPr lang="ja-JP" altLang="en-US" sz="1000">
                <a:latin typeface="ＭＳ 明朝" panose="02020609040205080304" pitchFamily="17" charset="-128"/>
                <a:ea typeface="ＭＳ 明朝" panose="02020609040205080304" pitchFamily="17" charset="-128"/>
              </a:rPr>
              <a:t>ＡＳＯポップカルチャー専門学校 マンガ・イラスト・ＣＧ科イラストコース</a:t>
            </a:r>
            <a:r>
              <a:rPr lang="ja-JP" altLang="en-US" sz="1000" kern="100">
                <a:solidFill>
                  <a:srgbClr val="000000"/>
                </a:solidFill>
                <a:latin typeface="Calibri" panose="020F0502020204030204" pitchFamily="34" charset="0"/>
                <a:ea typeface="ＭＳ Ｐ明朝" panose="02020600040205080304" pitchFamily="18" charset="-128"/>
              </a:rPr>
              <a:t>卒業見込み</a:t>
            </a:r>
            <a:endParaRPr lang="ja-JP" altLang="ja-JP" sz="1000" kern="10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45351"/>
          </a:xfrm>
          <a:prstGeom prst="rect">
            <a:avLst/>
          </a:prstGeom>
          <a:noFill/>
        </p:spPr>
        <p:txBody>
          <a:bodyPr wrap="square" rtlCol="0">
            <a:spAutoFit/>
          </a:bodyPr>
          <a:lstStyle/>
          <a:p>
            <a:pPr>
              <a:lnSpc>
                <a:spcPct val="137000"/>
              </a:lnSpc>
              <a:spcAft>
                <a:spcPts val="0"/>
              </a:spcAft>
            </a:pPr>
            <a:r>
              <a:rPr lang="ja-JP" altLang="ja-JP" sz="1200" kern="100">
                <a:solidFill>
                  <a:srgbClr val="000000"/>
                </a:solidFill>
                <a:latin typeface="Calibri" panose="020F0502020204030204" pitchFamily="34" charset="0"/>
                <a:ea typeface="ＭＳ Ｐ明朝" panose="02020600040205080304" pitchFamily="18" charset="-128"/>
              </a:rPr>
              <a:t>普通自動車第一種運転免許</a:t>
            </a:r>
            <a:r>
              <a:rPr lang="ja-JP" altLang="en-US" sz="1200" kern="100">
                <a:solidFill>
                  <a:srgbClr val="000000"/>
                </a:solidFill>
                <a:latin typeface="Calibri" panose="020F0502020204030204" pitchFamily="34" charset="0"/>
                <a:ea typeface="ＭＳ Ｐ明朝" panose="02020600040205080304" pitchFamily="18" charset="-128"/>
              </a:rPr>
              <a:t>　</a:t>
            </a:r>
            <a:r>
              <a:rPr lang="ja-JP" altLang="ja-JP" sz="1200" kern="100">
                <a:solidFill>
                  <a:srgbClr val="000000"/>
                </a:solidFill>
                <a:latin typeface="Calibri" panose="020F0502020204030204" pitchFamily="34" charset="0"/>
                <a:ea typeface="ＭＳ Ｐ明朝" panose="02020600040205080304" pitchFamily="18" charset="-128"/>
              </a:rPr>
              <a:t>取得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25276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5982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7896393"/>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以上</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　私の趣味はお菓子作りで、休みの日などによくケーキやクッキーなどのスイーツを作っています。作ったお菓子は基本、家族に振る舞っており、家族からの「おいしい」などの感想が嬉しく、度々作っています。</a:t>
            </a:r>
          </a:p>
          <a:p>
            <a:pPr algn="just">
              <a:lnSpc>
                <a:spcPts val="2200"/>
              </a:lnSpc>
            </a:pP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41693"/>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私はゲーム制作において、ユーザーがストレスを感じないよう</a:t>
            </a:r>
            <a:r>
              <a:rPr lang="ja-JP" altLang="en-US" sz="1200">
                <a:latin typeface="ＭＳ Ｐ明朝" panose="02020600040205080304" pitchFamily="18" charset="-128"/>
                <a:ea typeface="ＭＳ Ｐ明朝" panose="02020600040205080304" pitchFamily="18" charset="-128"/>
              </a:rPr>
              <a:t>な操作感や見やすさ</a:t>
            </a:r>
            <a:r>
              <a:rPr lang="ja-JP" altLang="en-US" sz="1200" dirty="0">
                <a:latin typeface="ＭＳ Ｐ明朝" panose="02020600040205080304" pitchFamily="18" charset="-128"/>
                <a:ea typeface="ＭＳ Ｐ明朝" panose="02020600040205080304" pitchFamily="18" charset="-128"/>
              </a:rPr>
              <a:t>を提供する為にもユーザー目線でゲームを作ることを意識しました。ゲームのスピード感、</a:t>
            </a:r>
            <a:r>
              <a:rPr lang="en-US" altLang="ja-JP" sz="1200" dirty="0">
                <a:latin typeface="ＭＳ Ｐ明朝" panose="02020600040205080304" pitchFamily="18" charset="-128"/>
                <a:ea typeface="ＭＳ Ｐ明朝" panose="02020600040205080304" pitchFamily="18" charset="-128"/>
              </a:rPr>
              <a:t>UI</a:t>
            </a:r>
            <a:r>
              <a:rPr lang="ja-JP" altLang="en-US" sz="1200" dirty="0">
                <a:latin typeface="ＭＳ Ｐ明朝" panose="02020600040205080304" pitchFamily="18" charset="-128"/>
                <a:ea typeface="ＭＳ Ｐ明朝" panose="02020600040205080304" pitchFamily="18" charset="-128"/>
              </a:rPr>
              <a:t>、ボタン配置などを意識し、ユーザーが快適に遊べるゲームを作ることを目指しました。</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私はゲーム制作において、</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のゲームを多く作り、プログラムでの</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制御を学ぶことを努力しました。</a:t>
            </a:r>
            <a:r>
              <a:rPr lang="en-US" altLang="ja-JP" sz="1200" dirty="0">
                <a:latin typeface="ＭＳ Ｐ明朝" panose="02020600040205080304" pitchFamily="18" charset="-128"/>
                <a:ea typeface="ＭＳ Ｐ明朝" panose="02020600040205080304" pitchFamily="18" charset="-128"/>
              </a:rPr>
              <a:t> </a:t>
            </a:r>
            <a:r>
              <a:rPr lang="ja-JP" altLang="en-US" sz="1200" dirty="0">
                <a:latin typeface="ＭＳ Ｐ明朝" panose="02020600040205080304" pitchFamily="18" charset="-128"/>
                <a:ea typeface="ＭＳ Ｐ明朝" panose="02020600040205080304" pitchFamily="18" charset="-128"/>
              </a:rPr>
              <a:t>今では数多くリリースされている３</a:t>
            </a:r>
            <a:r>
              <a:rPr lang="en-US" altLang="ja-JP" sz="1200" dirty="0">
                <a:latin typeface="ＭＳ Ｐ明朝" panose="02020600040205080304" pitchFamily="18" charset="-128"/>
                <a:ea typeface="ＭＳ Ｐ明朝" panose="02020600040205080304" pitchFamily="18" charset="-128"/>
              </a:rPr>
              <a:t>D</a:t>
            </a:r>
            <a:r>
              <a:rPr lang="ja-JP" altLang="en-US" sz="1200" dirty="0">
                <a:latin typeface="ＭＳ Ｐ明朝" panose="02020600040205080304" pitchFamily="18" charset="-128"/>
                <a:ea typeface="ＭＳ Ｐ明朝" panose="02020600040205080304" pitchFamily="18" charset="-128"/>
              </a:rPr>
              <a:t>ゲームを自分での力で作れるようにするために、クォータニオンを使用した回転の理解や重力操作、重力制御などの３</a:t>
            </a:r>
            <a:r>
              <a:rPr lang="en-US" altLang="ja-JP" sz="1200" dirty="0">
                <a:latin typeface="ＭＳ Ｐ明朝" panose="02020600040205080304" pitchFamily="18" charset="-128"/>
                <a:ea typeface="ＭＳ Ｐ明朝" panose="02020600040205080304" pitchFamily="18" charset="-128"/>
              </a:rPr>
              <a:t>D</a:t>
            </a:r>
            <a:r>
              <a:rPr lang="ja-JP" altLang="en-US" sz="1200" dirty="0">
                <a:latin typeface="ＭＳ Ｐ明朝" panose="02020600040205080304" pitchFamily="18" charset="-128"/>
                <a:ea typeface="ＭＳ Ｐ明朝" panose="02020600040205080304" pitchFamily="18" charset="-128"/>
              </a:rPr>
              <a:t>ゲームで使うプログラムを実際に作り覚えていきました。今もこれからも、参考になる技術などをを自分の技術として吸収できるように挑戦していく所存です。現在は</a:t>
            </a:r>
            <a:r>
              <a:rPr lang="en-US" altLang="ja-JP" sz="1200" dirty="0">
                <a:latin typeface="ＭＳ Ｐ明朝" panose="02020600040205080304" pitchFamily="18" charset="-128"/>
                <a:ea typeface="ＭＳ Ｐ明朝" panose="02020600040205080304" pitchFamily="18" charset="-128"/>
              </a:rPr>
              <a:t>C</a:t>
            </a:r>
            <a:r>
              <a:rPr lang="ja-JP" altLang="en-US" sz="1200" dirty="0">
                <a:latin typeface="ＭＳ Ｐ明朝" panose="02020600040205080304" pitchFamily="18" charset="-128"/>
                <a:ea typeface="ＭＳ Ｐ明朝" panose="02020600040205080304" pitchFamily="18" charset="-128"/>
              </a:rPr>
              <a:t>＋＋言語の知識を深める為にも、</a:t>
            </a:r>
            <a:r>
              <a:rPr lang="en-US" altLang="ja-JP" sz="1200" dirty="0">
                <a:latin typeface="ＭＳ Ｐ明朝" panose="02020600040205080304" pitchFamily="18" charset="-128"/>
                <a:ea typeface="ＭＳ Ｐ明朝" panose="02020600040205080304" pitchFamily="18" charset="-128"/>
              </a:rPr>
              <a:t>C++</a:t>
            </a:r>
            <a:r>
              <a:rPr lang="ja-JP" altLang="en-US" sz="1200" dirty="0">
                <a:latin typeface="ＭＳ Ｐ明朝" panose="02020600040205080304" pitchFamily="18" charset="-128"/>
                <a:ea typeface="ＭＳ Ｐ明朝" panose="02020600040205080304" pitchFamily="18" charset="-128"/>
              </a:rPr>
              <a:t>でのゲーム作りに励んでおり、理解が足りていない部分についての勉強を行っています。</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私は将来ゲーム会社に就職したいと思い学生時代、様々な技術を学ぶことに挑戦しました。そんな中、失敗を恐れず、挑戦し続け、技術の最先端に挑み続けるという貴社の企業理念に感銘を受けました。そんな挑戦を恐れず挑戦し続ける貴社のもとで働きたいと思い志望させていただたきました。これからも自身の能力向上に挑戦しながらも、学生時代に培った経験、技術を活かして世界中の人を楽しませるゲームを作りに携わりたいと考えています。</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64532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免許</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0012</a:t>
            </a:r>
            <a:endParaRPr lang="ja-JP" sz="1200" kern="10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45351"/>
          </a:xfrm>
          <a:prstGeom prst="rect">
            <a:avLst/>
          </a:prstGeom>
          <a:noFill/>
        </p:spPr>
        <p:txBody>
          <a:bodyPr wrap="square" rtlCol="0">
            <a:spAutoFit/>
          </a:bodyPr>
          <a:lstStyle/>
          <a:p>
            <a:pPr>
              <a:lnSpc>
                <a:spcPct val="137000"/>
              </a:lnSpc>
              <a:spcAft>
                <a:spcPts val="0"/>
              </a:spcAft>
            </a:pPr>
            <a:r>
              <a:rPr lang="zh-TW" altLang="en-US" sz="1200">
                <a:latin typeface="ＭＳ 明朝" panose="02020609040205080304" pitchFamily="17" charset="-128"/>
                <a:ea typeface="ＭＳ 明朝" panose="02020609040205080304" pitchFamily="17" charset="-128"/>
              </a:rPr>
              <a:t>文部科学省後援色彩検定協会主催色彩検定試験３級</a:t>
            </a:r>
            <a:r>
              <a:rPr lang="ja-JP" altLang="en-US" sz="1200">
                <a:latin typeface="ＭＳ 明朝" panose="02020609040205080304" pitchFamily="17" charset="-128"/>
                <a:ea typeface="ＭＳ 明朝" panose="02020609040205080304" pitchFamily="17" charset="-128"/>
              </a:rPr>
              <a:t>　</a:t>
            </a:r>
            <a:r>
              <a:rPr lang="ja-JP" altLang="en-US" sz="1200" kern="100">
                <a:solidFill>
                  <a:srgbClr val="000000"/>
                </a:solidFill>
                <a:latin typeface="Calibri" panose="020F0502020204030204" pitchFamily="34" charset="0"/>
                <a:ea typeface="ＭＳ Ｐ明朝" panose="02020600040205080304" pitchFamily="18" charset="-128"/>
              </a:rPr>
              <a:t>合格</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r>
              <a:rPr lang="ja-JP" altLang="en-US" sz="1200" dirty="0"/>
              <a:t>お菓子作り</a:t>
            </a:r>
            <a:endParaRPr lang="en-US" altLang="ja-JP" sz="1200" dirty="0"/>
          </a:p>
        </p:txBody>
      </p:sp>
      <p:sp>
        <p:nvSpPr>
          <p:cNvPr id="63" name="テキスト ボックス 62"/>
          <p:cNvSpPr txBox="1"/>
          <p:nvPr/>
        </p:nvSpPr>
        <p:spPr>
          <a:xfrm>
            <a:off x="9845690" y="6190008"/>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r>
              <a:rPr lang="ja-JP" altLang="en-US" sz="1200" dirty="0"/>
              <a:t>ゲームプログラム</a:t>
            </a:r>
            <a:endParaRPr lang="ja-JP" altLang="ja-JP" sz="1200" dirty="0"/>
          </a:p>
        </p:txBody>
      </p:sp>
      <p:sp>
        <p:nvSpPr>
          <p:cNvPr id="4" name="正方形/長方形 3"/>
          <p:cNvSpPr/>
          <p:nvPr/>
        </p:nvSpPr>
        <p:spPr>
          <a:xfrm>
            <a:off x="1222955" y="4449636"/>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4</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4</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r>
              <a:rPr lang="en-US" altLang="ja-JP" sz="1200" kern="100" dirty="0">
                <a:solidFill>
                  <a:srgbClr val="000000"/>
                </a:solidFill>
                <a:latin typeface="ＭＳ Ｐ明朝" panose="02020600040205080304" pitchFamily="18" charset="-128"/>
                <a:ea typeface="ＭＳ Ｐ明朝" panose="02020600040205080304" pitchFamily="18" charset="-128"/>
              </a:rPr>
              <a:t>4</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12</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2" ma:contentTypeDescription="新しいドキュメントを作成します。" ma:contentTypeScope="" ma:versionID="e7dc9bcb7c1fa6b461878c8f5459ff3b">
  <xsd:schema xmlns:xsd="http://www.w3.org/2001/XMLSchema" xmlns:xs="http://www.w3.org/2001/XMLSchema" xmlns:p="http://schemas.microsoft.com/office/2006/metadata/properties" xmlns:ns2="c6997f91-8249-4dce-9b86-00499df785e0" targetNamespace="http://schemas.microsoft.com/office/2006/metadata/properties" ma:root="true" ma:fieldsID="216b6b16c0796771745d49e3a45835a7" ns2:_="">
    <xsd:import namespace="c6997f91-8249-4dce-9b86-00499df785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9C96F-1932-4DE7-A156-7D3B458EA0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05A9B6-B582-473E-9E4A-84B9B87DD8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DD97E7-7A91-4DDE-BFC9-DC3652AAA3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813</TotalTime>
  <Words>587</Words>
  <Application>Microsoft Office PowerPoint</Application>
  <PresentationFormat>ユーザー設定</PresentationFormat>
  <Paragraphs>66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Ｐ明朝</vt:lpstr>
      <vt:lpstr>ＭＳ 明朝</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野田 武道</cp:lastModifiedBy>
  <cp:revision>11</cp:revision>
  <dcterms:created xsi:type="dcterms:W3CDTF">2020-06-03T15:22:25Z</dcterms:created>
  <dcterms:modified xsi:type="dcterms:W3CDTF">2022-12-08T14:57:09Z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