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56" r:id="rId2"/>
    <p:sldId id="267" r:id="rId3"/>
    <p:sldId id="257" r:id="rId4"/>
    <p:sldId id="258" r:id="rId5"/>
    <p:sldId id="261" r:id="rId6"/>
    <p:sldId id="264" r:id="rId7"/>
    <p:sldId id="266" r:id="rId8"/>
    <p:sldId id="269" r:id="rId9"/>
    <p:sldId id="315" r:id="rId10"/>
    <p:sldId id="316" r:id="rId11"/>
    <p:sldId id="317" r:id="rId12"/>
    <p:sldId id="318" r:id="rId13"/>
    <p:sldId id="313" r:id="rId14"/>
    <p:sldId id="319" r:id="rId15"/>
    <p:sldId id="324" r:id="rId16"/>
    <p:sldId id="325" r:id="rId17"/>
    <p:sldId id="326" r:id="rId18"/>
    <p:sldId id="327" r:id="rId19"/>
    <p:sldId id="328" r:id="rId20"/>
    <p:sldId id="329" r:id="rId21"/>
    <p:sldId id="314" r:id="rId22"/>
    <p:sldId id="320" r:id="rId23"/>
    <p:sldId id="321" r:id="rId24"/>
    <p:sldId id="322" r:id="rId25"/>
    <p:sldId id="323" r:id="rId26"/>
    <p:sldId id="331" r:id="rId27"/>
    <p:sldId id="330" r:id="rId28"/>
    <p:sldId id="259"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Oswald" panose="00000500000000000000" pitchFamily="2" charset="0"/>
      <p:regular r:id="rId39"/>
      <p:bold r:id="rId40"/>
    </p:embeddedFont>
    <p:embeddedFont>
      <p:font typeface="Raleway"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759FA6-1DF5-4E97-930C-01044B452AAE}">
  <a:tblStyle styleId="{63759FA6-1DF5-4E97-930C-01044B452A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46" autoAdjust="0"/>
  </p:normalViewPr>
  <p:slideViewPr>
    <p:cSldViewPr snapToGrid="0">
      <p:cViewPr varScale="1">
        <p:scale>
          <a:sx n="86" d="100"/>
          <a:sy n="86" d="100"/>
        </p:scale>
        <p:origin x="108" y="420"/>
      </p:cViewPr>
      <p:guideLst/>
    </p:cSldViewPr>
  </p:slideViewPr>
  <p:outlineViewPr>
    <p:cViewPr>
      <p:scale>
        <a:sx n="33" d="100"/>
        <a:sy n="33" d="100"/>
      </p:scale>
      <p:origin x="0" y="-1002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2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58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98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899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077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8c1997cbfd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8c1997cbf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6520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8c1997cbf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848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10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77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75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50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433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4" r:id="rId12"/>
    <p:sldLayoutId id="2147483665" r:id="rId13"/>
    <p:sldLayoutId id="2147483666" r:id="rId14"/>
    <p:sldLayoutId id="2147483667" r:id="rId15"/>
    <p:sldLayoutId id="2147483669" r:id="rId16"/>
    <p:sldLayoutId id="2147483670"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40829" y="480629"/>
            <a:ext cx="5374273" cy="2988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Quality Assessment </a:t>
            </a:r>
            <a:br>
              <a:rPr lang="en-US" dirty="0"/>
            </a:br>
            <a:r>
              <a:rPr lang="en-US" dirty="0"/>
              <a:t>for</a:t>
            </a:r>
            <a:br>
              <a:rPr lang="en-US" dirty="0"/>
            </a:br>
            <a:r>
              <a:rPr lang="en-US" dirty="0"/>
              <a:t>Riyadh Bank App</a:t>
            </a:r>
            <a:br>
              <a:rPr lang="en-US" dirty="0"/>
            </a:br>
            <a:endParaRPr lang="en-US"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58334" y="1360214"/>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2129808" y="2928452"/>
            <a:ext cx="1227737" cy="1127499"/>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2129808" y="2910939"/>
            <a:ext cx="1227737" cy="148450"/>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7" name="Picture 84">
            <a:extLst>
              <a:ext uri="{FF2B5EF4-FFF2-40B4-BE49-F238E27FC236}">
                <a16:creationId xmlns:a16="http://schemas.microsoft.com/office/drawing/2014/main" id="{09C32798-329A-49BE-A161-4EDD4ED76B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4005" y="3103889"/>
            <a:ext cx="899342" cy="850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anim calcmode="lin" valueType="num">
                                      <p:cBhvr>
                                        <p:cTn id="8" dur="1000" fill="hold"/>
                                        <p:tgtEl>
                                          <p:spTgt spid="512"/>
                                        </p:tgtEl>
                                        <p:attrNameLst>
                                          <p:attrName>ppt_x</p:attrName>
                                        </p:attrNameLst>
                                      </p:cBhvr>
                                      <p:tavLst>
                                        <p:tav tm="0">
                                          <p:val>
                                            <p:strVal val="#ppt_x"/>
                                          </p:val>
                                        </p:tav>
                                        <p:tav tm="100000">
                                          <p:val>
                                            <p:strVal val="#ppt_x"/>
                                          </p:val>
                                        </p:tav>
                                      </p:tavLst>
                                    </p:anim>
                                    <p:anim calcmode="lin" valueType="num">
                                      <p:cBhvr>
                                        <p:cTn id="9" dur="1000" fill="hold"/>
                                        <p:tgtEl>
                                          <p:spTgt spid="5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7"/>
                                        </p:tgtEl>
                                        <p:attrNameLst>
                                          <p:attrName>style.visibility</p:attrName>
                                        </p:attrNameLst>
                                      </p:cBhvr>
                                      <p:to>
                                        <p:strVal val="visible"/>
                                      </p:to>
                                    </p:set>
                                    <p:animEffect transition="in" filter="fade">
                                      <p:cBhvr>
                                        <p:cTn id="14" dur="1000"/>
                                        <p:tgtEl>
                                          <p:spTgt spid="187"/>
                                        </p:tgtEl>
                                      </p:cBhvr>
                                    </p:animEffect>
                                    <p:anim calcmode="lin" valueType="num">
                                      <p:cBhvr>
                                        <p:cTn id="15" dur="1000" fill="hold"/>
                                        <p:tgtEl>
                                          <p:spTgt spid="187"/>
                                        </p:tgtEl>
                                        <p:attrNameLst>
                                          <p:attrName>ppt_x</p:attrName>
                                        </p:attrNameLst>
                                      </p:cBhvr>
                                      <p:tavLst>
                                        <p:tav tm="0">
                                          <p:val>
                                            <p:strVal val="#ppt_x"/>
                                          </p:val>
                                        </p:tav>
                                        <p:tav tm="100000">
                                          <p:val>
                                            <p:strVal val="#ppt_x"/>
                                          </p:val>
                                        </p:tav>
                                      </p:tavLst>
                                    </p:anim>
                                    <p:anim calcmode="lin" valueType="num">
                                      <p:cBhvr>
                                        <p:cTn id="16"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59" y="2286734"/>
            <a:ext cx="264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a:t>
            </a:r>
            <a:endParaRPr dirty="0"/>
          </a:p>
        </p:txBody>
      </p:sp>
      <p:sp>
        <p:nvSpPr>
          <p:cNvPr id="878" name="Google Shape;878;p37"/>
          <p:cNvSpPr txBox="1">
            <a:spLocks noGrp="1"/>
          </p:cNvSpPr>
          <p:nvPr>
            <p:ph type="body" idx="1"/>
          </p:nvPr>
        </p:nvSpPr>
        <p:spPr>
          <a:xfrm>
            <a:off x="4572000" y="2796979"/>
            <a:ext cx="4181941" cy="9048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use Cryptographically secure RNGs generate random numbers that pass statistical randomness tests, and are resilient against </a:t>
            </a:r>
            <a:r>
              <a:rPr lang="en-US" sz="1800" b="1" dirty="0">
                <a:solidFill>
                  <a:schemeClr val="bg1"/>
                </a:solidFill>
                <a:effectLst/>
                <a:latin typeface="Times New Roman" panose="02020603050405020304" pitchFamily="18" charset="0"/>
                <a:ea typeface="Calibri" panose="020F0502020204030204" pitchFamily="34" charset="0"/>
              </a:rPr>
              <a:t>prediction attacks</a:t>
            </a:r>
            <a:endParaRPr b="1" dirty="0">
              <a:solidFill>
                <a:schemeClr val="bg1"/>
              </a:solidFill>
            </a:endParaRPr>
          </a:p>
        </p:txBody>
      </p:sp>
      <p:sp>
        <p:nvSpPr>
          <p:cNvPr id="879" name="Google Shape;879;p37"/>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The App uses an insecure Random Number Generator</a:t>
            </a:r>
            <a:endParaRPr dirty="0">
              <a:solidFill>
                <a:schemeClr val="bg1"/>
              </a:solidFill>
            </a:endParaRPr>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and </a:t>
            </a:r>
            <a:r>
              <a:rPr lang="en-US" dirty="0"/>
              <a:t>Recommendation</a:t>
            </a:r>
            <a:endParaRPr dirty="0"/>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440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animEffect transition="in" filter="fade">
                                      <p:cBhvr>
                                        <p:cTn id="7" dur="1000"/>
                                        <p:tgtEl>
                                          <p:spTgt spid="878">
                                            <p:txEl>
                                              <p:pRg st="0" end="0"/>
                                            </p:txEl>
                                          </p:spTgt>
                                        </p:tgtEl>
                                      </p:cBhvr>
                                    </p:animEffect>
                                    <p:anim calcmode="lin" valueType="num">
                                      <p:cBhvr>
                                        <p:cTn id="8" dur="1000" fill="hold"/>
                                        <p:tgtEl>
                                          <p:spTgt spid="8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59" y="2286734"/>
            <a:ext cx="264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a:t>
            </a:r>
            <a:endParaRPr dirty="0"/>
          </a:p>
        </p:txBody>
      </p:sp>
      <p:sp>
        <p:nvSpPr>
          <p:cNvPr id="878" name="Google Shape;878;p37"/>
          <p:cNvSpPr txBox="1">
            <a:spLocks noGrp="1"/>
          </p:cNvSpPr>
          <p:nvPr>
            <p:ph type="body" idx="1"/>
          </p:nvPr>
        </p:nvSpPr>
        <p:spPr>
          <a:xfrm>
            <a:off x="4572000" y="2735502"/>
            <a:ext cx="4182675" cy="1027800"/>
          </a:xfrm>
          <a:prstGeom prst="rect">
            <a:avLst/>
          </a:prstGeom>
        </p:spPr>
        <p:txBody>
          <a:bodyPr spcFirstLastPara="1" wrap="square" lIns="91425" tIns="91425" rIns="91425" bIns="91425" anchor="t" anchorCtr="0">
            <a:noAutofit/>
          </a:bodyPr>
          <a:lstStyle/>
          <a:p>
            <a:pPr marL="342900" lvl="0" indent="-342900" algn="ctr" rtl="0">
              <a:lnSpc>
                <a:spcPct val="107000"/>
              </a:lnSpc>
              <a:spcAft>
                <a:spcPts val="800"/>
              </a:spcAft>
              <a:buFont typeface="+mj-lt"/>
              <a:buAutoNum type="arabicPeriod"/>
            </a:pP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Ensure that you use proper file permissions so Temporary files should be writable and readable only by the process that owns the file.</a:t>
            </a: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marL="139700" indent="0">
              <a:buNone/>
            </a:pPr>
            <a:r>
              <a:rPr lang="en-US" sz="1600" dirty="0">
                <a:solidFill>
                  <a:schemeClr val="bg1"/>
                </a:solidFill>
                <a:effectLst/>
                <a:latin typeface="Times New Roman" panose="02020603050405020304" pitchFamily="18" charset="0"/>
                <a:ea typeface="Calibri" panose="020F0502020204030204" pitchFamily="34" charset="0"/>
              </a:rPr>
              <a:t>2- Randomize temporary file names ,This will ensure that temporary files will not be created in predictable places</a:t>
            </a:r>
            <a:r>
              <a:rPr lang="en-US" sz="1600" dirty="0">
                <a:solidFill>
                  <a:srgbClr val="1F3864"/>
                </a:solidFill>
                <a:effectLst/>
                <a:latin typeface="Times New Roman" panose="02020603050405020304" pitchFamily="18" charset="0"/>
                <a:ea typeface="Calibri" panose="020F0502020204030204" pitchFamily="34" charset="0"/>
              </a:rPr>
              <a:t>.</a:t>
            </a:r>
            <a:br>
              <a:rPr lang="en-US" sz="1600" dirty="0">
                <a:solidFill>
                  <a:srgbClr val="1F3864"/>
                </a:solidFill>
                <a:effectLst/>
                <a:latin typeface="Times New Roman" panose="02020603050405020304" pitchFamily="18" charset="0"/>
                <a:ea typeface="Calibri" panose="020F0502020204030204" pitchFamily="34" charset="0"/>
              </a:rPr>
            </a:br>
            <a:endParaRPr lang="en-US" sz="1600" dirty="0">
              <a:solidFill>
                <a:schemeClr val="bg1"/>
              </a:solidFill>
              <a:effectLst/>
              <a:latin typeface="Times New Roman" panose="02020603050405020304" pitchFamily="18" charset="0"/>
              <a:ea typeface="Calibri" panose="020F0502020204030204" pitchFamily="34" charset="0"/>
            </a:endParaRPr>
          </a:p>
          <a:p>
            <a:pPr marL="0" lvl="0" indent="0" algn="l" rtl="0">
              <a:spcBef>
                <a:spcPts val="0"/>
              </a:spcBef>
              <a:spcAft>
                <a:spcPts val="0"/>
              </a:spcAft>
              <a:buClr>
                <a:schemeClr val="dk1"/>
              </a:buClr>
              <a:buSzPts val="1100"/>
              <a:buFont typeface="Arial"/>
              <a:buNone/>
            </a:pPr>
            <a:r>
              <a:rPr lang="en-US" sz="1800" dirty="0">
                <a:solidFill>
                  <a:schemeClr val="bg1"/>
                </a:solidFill>
                <a:latin typeface="Times New Roman" panose="02020603050405020304" pitchFamily="18" charset="0"/>
                <a:ea typeface="Calibri" panose="020F0502020204030204" pitchFamily="34" charset="0"/>
              </a:rPr>
              <a:t>         </a:t>
            </a:r>
            <a:endParaRPr lang="en-US" sz="1800" dirty="0">
              <a:solidFill>
                <a:schemeClr val="bg1"/>
              </a:solidFill>
              <a:effectLst/>
              <a:latin typeface="Times New Roman" panose="02020603050405020304" pitchFamily="18" charset="0"/>
              <a:ea typeface="Calibri" panose="020F0502020204030204" pitchFamily="34" charset="0"/>
            </a:endParaRPr>
          </a:p>
        </p:txBody>
      </p:sp>
      <p:sp>
        <p:nvSpPr>
          <p:cNvPr id="879" name="Google Shape;879;p37"/>
          <p:cNvSpPr txBox="1">
            <a:spLocks noGrp="1"/>
          </p:cNvSpPr>
          <p:nvPr>
            <p:ph type="body" idx="2"/>
          </p:nvPr>
        </p:nvSpPr>
        <p:spPr>
          <a:xfrm>
            <a:off x="1112164" y="2859434"/>
            <a:ext cx="312469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App creates temp file. Sensitive information should never be written into a temp file</a:t>
            </a:r>
            <a:endParaRPr dirty="0">
              <a:solidFill>
                <a:schemeClr val="bg1"/>
              </a:solidFill>
            </a:endParaRPr>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and </a:t>
            </a:r>
            <a:r>
              <a:rPr lang="en-US" dirty="0"/>
              <a:t>Recommendation</a:t>
            </a:r>
            <a:endParaRPr dirty="0"/>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9444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animEffect transition="in" filter="fade">
                                      <p:cBhvr>
                                        <p:cTn id="7" dur="1000"/>
                                        <p:tgtEl>
                                          <p:spTgt spid="878">
                                            <p:txEl>
                                              <p:pRg st="0" end="0"/>
                                            </p:txEl>
                                          </p:spTgt>
                                        </p:tgtEl>
                                      </p:cBhvr>
                                    </p:animEffect>
                                    <p:anim calcmode="lin" valueType="num">
                                      <p:cBhvr>
                                        <p:cTn id="8" dur="1000" fill="hold"/>
                                        <p:tgtEl>
                                          <p:spTgt spid="8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8">
                                            <p:txEl>
                                              <p:pRg st="1" end="1"/>
                                            </p:txEl>
                                          </p:spTgt>
                                        </p:tgtEl>
                                        <p:attrNameLst>
                                          <p:attrName>style.visibility</p:attrName>
                                        </p:attrNameLst>
                                      </p:cBhvr>
                                      <p:to>
                                        <p:strVal val="visible"/>
                                      </p:to>
                                    </p:set>
                                    <p:animEffect transition="in" filter="fade">
                                      <p:cBhvr>
                                        <p:cTn id="14" dur="1000"/>
                                        <p:tgtEl>
                                          <p:spTgt spid="878">
                                            <p:txEl>
                                              <p:pRg st="1" end="1"/>
                                            </p:txEl>
                                          </p:spTgt>
                                        </p:tgtEl>
                                      </p:cBhvr>
                                    </p:animEffect>
                                    <p:anim calcmode="lin" valueType="num">
                                      <p:cBhvr>
                                        <p:cTn id="15" dur="1000" fill="hold"/>
                                        <p:tgtEl>
                                          <p:spTgt spid="8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78">
                                            <p:txEl>
                                              <p:pRg st="2" end="2"/>
                                            </p:txEl>
                                          </p:spTgt>
                                        </p:tgtEl>
                                        <p:attrNameLst>
                                          <p:attrName>style.visibility</p:attrName>
                                        </p:attrNameLst>
                                      </p:cBhvr>
                                      <p:to>
                                        <p:strVal val="visible"/>
                                      </p:to>
                                    </p:set>
                                    <p:animEffect transition="in" filter="fade">
                                      <p:cBhvr>
                                        <p:cTn id="21" dur="1000"/>
                                        <p:tgtEl>
                                          <p:spTgt spid="878">
                                            <p:txEl>
                                              <p:pRg st="2" end="2"/>
                                            </p:txEl>
                                          </p:spTgt>
                                        </p:tgtEl>
                                      </p:cBhvr>
                                    </p:animEffect>
                                    <p:anim calcmode="lin" valueType="num">
                                      <p:cBhvr>
                                        <p:cTn id="22" dur="1000" fill="hold"/>
                                        <p:tgtEl>
                                          <p:spTgt spid="87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7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59" y="2286734"/>
            <a:ext cx="264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a:t>
            </a:r>
            <a:endParaRPr dirty="0"/>
          </a:p>
        </p:txBody>
      </p:sp>
      <p:sp>
        <p:nvSpPr>
          <p:cNvPr id="878" name="Google Shape;878;p37"/>
          <p:cNvSpPr txBox="1">
            <a:spLocks noGrp="1"/>
          </p:cNvSpPr>
          <p:nvPr>
            <p:ph type="body" idx="1"/>
          </p:nvPr>
        </p:nvSpPr>
        <p:spPr>
          <a:xfrm>
            <a:off x="4648732" y="2680556"/>
            <a:ext cx="4111603"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dirty="0">
                <a:solidFill>
                  <a:schemeClr val="bg1"/>
                </a:solidFill>
                <a:effectLst/>
                <a:latin typeface="Times New Roman" panose="02020603050405020304" pitchFamily="18" charset="0"/>
                <a:ea typeface="Calibri" panose="020F0502020204030204" pitchFamily="34" charset="0"/>
              </a:rPr>
              <a:t>1-</a:t>
            </a:r>
            <a:r>
              <a:rPr lang="en-US" sz="1600" dirty="0">
                <a:effectLst/>
                <a:latin typeface="Times New Roman" panose="02020603050405020304" pitchFamily="18" charset="0"/>
                <a:ea typeface="Calibri" panose="020F0502020204030204" pitchFamily="34" charset="0"/>
              </a:rPr>
              <a:t>Other applications must be prevented from accessing application resources and completely</a:t>
            </a:r>
          </a:p>
          <a:p>
            <a:pPr marL="0" indent="0">
              <a:buSzPts val="1100"/>
              <a:buNone/>
            </a:pPr>
            <a:r>
              <a:rPr lang="en-US" sz="1600" b="1" dirty="0">
                <a:solidFill>
                  <a:schemeClr val="bg1"/>
                </a:solidFill>
                <a:latin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Arial" panose="020B0604020202020204" pitchFamily="34" charset="0"/>
              </a:rPr>
              <a:t>in case that the application needs to share these resources, permissions must be set and approved by the user and explain in it about the risks of sharing these resources and why the application needs it.</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lvl="0" indent="0" algn="ctr" rtl="0">
              <a:spcBef>
                <a:spcPts val="0"/>
              </a:spcBef>
              <a:spcAft>
                <a:spcPts val="0"/>
              </a:spcAft>
              <a:buClr>
                <a:schemeClr val="dk1"/>
              </a:buClr>
              <a:buSzPts val="1100"/>
              <a:buFont typeface="Arial"/>
              <a:buNone/>
            </a:pPr>
            <a:endParaRPr b="1" dirty="0">
              <a:solidFill>
                <a:schemeClr val="bg1"/>
              </a:solidFill>
            </a:endParaRPr>
          </a:p>
        </p:txBody>
      </p:sp>
      <p:sp>
        <p:nvSpPr>
          <p:cNvPr id="879" name="Google Shape;879;p37"/>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 App services, activities and objects is shared</a:t>
            </a:r>
            <a:endParaRPr dirty="0">
              <a:solidFill>
                <a:schemeClr val="bg1"/>
              </a:solidFill>
            </a:endParaRPr>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and </a:t>
            </a:r>
            <a:r>
              <a:rPr lang="en-US" dirty="0"/>
              <a:t>Recommendation</a:t>
            </a:r>
            <a:endParaRPr dirty="0"/>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8779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animEffect transition="in" filter="fade">
                                      <p:cBhvr>
                                        <p:cTn id="7" dur="1000"/>
                                        <p:tgtEl>
                                          <p:spTgt spid="878">
                                            <p:txEl>
                                              <p:pRg st="0" end="0"/>
                                            </p:txEl>
                                          </p:spTgt>
                                        </p:tgtEl>
                                      </p:cBhvr>
                                    </p:animEffect>
                                    <p:anim calcmode="lin" valueType="num">
                                      <p:cBhvr>
                                        <p:cTn id="8" dur="1000" fill="hold"/>
                                        <p:tgtEl>
                                          <p:spTgt spid="8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8">
                                            <p:txEl>
                                              <p:pRg st="1" end="1"/>
                                            </p:txEl>
                                          </p:spTgt>
                                        </p:tgtEl>
                                        <p:attrNameLst>
                                          <p:attrName>style.visibility</p:attrName>
                                        </p:attrNameLst>
                                      </p:cBhvr>
                                      <p:to>
                                        <p:strVal val="visible"/>
                                      </p:to>
                                    </p:set>
                                    <p:animEffect transition="in" filter="fade">
                                      <p:cBhvr>
                                        <p:cTn id="14" dur="1000"/>
                                        <p:tgtEl>
                                          <p:spTgt spid="878">
                                            <p:txEl>
                                              <p:pRg st="1" end="1"/>
                                            </p:txEl>
                                          </p:spTgt>
                                        </p:tgtEl>
                                      </p:cBhvr>
                                    </p:animEffect>
                                    <p:anim calcmode="lin" valueType="num">
                                      <p:cBhvr>
                                        <p:cTn id="15" dur="1000" fill="hold"/>
                                        <p:tgtEl>
                                          <p:spTgt spid="8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171450" indent="-171450">
              <a:spcAft>
                <a:spcPts val="1600"/>
              </a:spcAft>
            </a:pPr>
            <a:r>
              <a:rPr lang="en-US" sz="2800" b="1" dirty="0"/>
              <a:t>Code Quality Issues</a:t>
            </a:r>
          </a:p>
        </p:txBody>
      </p:sp>
      <p:pic>
        <p:nvPicPr>
          <p:cNvPr id="4" name="صورة 3">
            <a:extLst>
              <a:ext uri="{FF2B5EF4-FFF2-40B4-BE49-F238E27FC236}">
                <a16:creationId xmlns:a16="http://schemas.microsoft.com/office/drawing/2014/main" id="{DEFF2FA4-0A29-43A2-9B74-F3B4BF99DCA2}"/>
              </a:ext>
            </a:extLst>
          </p:cNvPr>
          <p:cNvPicPr>
            <a:picLocks noChangeAspect="1"/>
          </p:cNvPicPr>
          <p:nvPr/>
        </p:nvPicPr>
        <p:blipFill>
          <a:blip r:embed="rId3"/>
          <a:stretch>
            <a:fillRect/>
          </a:stretch>
        </p:blipFill>
        <p:spPr>
          <a:xfrm>
            <a:off x="6482280" y="1878380"/>
            <a:ext cx="2019489" cy="2019489"/>
          </a:xfrm>
          <a:prstGeom prst="rect">
            <a:avLst/>
          </a:prstGeom>
        </p:spPr>
      </p:pic>
    </p:spTree>
    <p:extLst>
      <p:ext uri="{BB962C8B-B14F-4D97-AF65-F5344CB8AC3E}">
        <p14:creationId xmlns:p14="http://schemas.microsoft.com/office/powerpoint/2010/main" val="110138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4"/>
          <p:cNvSpPr txBox="1">
            <a:spLocks noGrp="1"/>
          </p:cNvSpPr>
          <p:nvPr>
            <p:ph type="subTitle" idx="1"/>
          </p:nvPr>
        </p:nvSpPr>
        <p:spPr>
          <a:xfrm>
            <a:off x="1410963" y="1397011"/>
            <a:ext cx="2680977"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t>1\ No documentation</a:t>
            </a:r>
            <a:endParaRPr sz="2400" dirty="0"/>
          </a:p>
        </p:txBody>
      </p:sp>
      <p:sp>
        <p:nvSpPr>
          <p:cNvPr id="811" name="Google Shape;811;p34"/>
          <p:cNvSpPr txBox="1">
            <a:spLocks noGrp="1"/>
          </p:cNvSpPr>
          <p:nvPr>
            <p:ph type="subTitle" idx="3"/>
          </p:nvPr>
        </p:nvSpPr>
        <p:spPr>
          <a:xfrm>
            <a:off x="1368559" y="2408678"/>
            <a:ext cx="2402008"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t>3\ Unused import</a:t>
            </a:r>
            <a:endParaRPr sz="2400" dirty="0"/>
          </a:p>
        </p:txBody>
      </p:sp>
      <p:sp>
        <p:nvSpPr>
          <p:cNvPr id="813" name="Google Shape;813;p34"/>
          <p:cNvSpPr txBox="1">
            <a:spLocks noGrp="1"/>
          </p:cNvSpPr>
          <p:nvPr>
            <p:ph type="subTitle" idx="5"/>
          </p:nvPr>
        </p:nvSpPr>
        <p:spPr>
          <a:xfrm>
            <a:off x="4920662" y="1877449"/>
            <a:ext cx="289745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2\ Empty method body</a:t>
            </a:r>
            <a:endParaRPr sz="2400" dirty="0"/>
          </a:p>
        </p:txBody>
      </p:sp>
      <p:sp>
        <p:nvSpPr>
          <p:cNvPr id="815" name="Google Shape;815;p34"/>
          <p:cNvSpPr txBox="1">
            <a:spLocks noGrp="1"/>
          </p:cNvSpPr>
          <p:nvPr>
            <p:ph type="subTitle" idx="7"/>
          </p:nvPr>
        </p:nvSpPr>
        <p:spPr>
          <a:xfrm>
            <a:off x="1148587" y="3403914"/>
            <a:ext cx="2467617" cy="52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t>5\ No validation</a:t>
            </a:r>
            <a:endParaRPr sz="2400" dirty="0"/>
          </a:p>
        </p:txBody>
      </p:sp>
      <p:sp>
        <p:nvSpPr>
          <p:cNvPr id="817" name="Google Shape;817;p34"/>
          <p:cNvSpPr txBox="1">
            <a:spLocks noGrp="1"/>
          </p:cNvSpPr>
          <p:nvPr>
            <p:ph type="subTitle" idx="9"/>
          </p:nvPr>
        </p:nvSpPr>
        <p:spPr>
          <a:xfrm>
            <a:off x="4920662" y="2849261"/>
            <a:ext cx="2729992" cy="6276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4\ Too long method</a:t>
            </a:r>
            <a:endParaRPr sz="2400" dirty="0"/>
          </a:p>
        </p:txBody>
      </p:sp>
      <p:sp>
        <p:nvSpPr>
          <p:cNvPr id="819" name="Google Shape;819;p34"/>
          <p:cNvSpPr txBox="1">
            <a:spLocks noGrp="1"/>
          </p:cNvSpPr>
          <p:nvPr>
            <p:ph type="subTitle" idx="14"/>
          </p:nvPr>
        </p:nvSpPr>
        <p:spPr>
          <a:xfrm>
            <a:off x="4920662" y="3951588"/>
            <a:ext cx="2467616" cy="5268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6\ And others</a:t>
            </a:r>
            <a:endParaRPr sz="2400" dirty="0"/>
          </a:p>
        </p:txBody>
      </p:sp>
    </p:spTree>
    <p:extLst>
      <p:ext uri="{BB962C8B-B14F-4D97-AF65-F5344CB8AC3E}">
        <p14:creationId xmlns:p14="http://schemas.microsoft.com/office/powerpoint/2010/main" val="1369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8">
                                            <p:txEl>
                                              <p:pRg st="0" end="0"/>
                                            </p:txEl>
                                          </p:spTgt>
                                        </p:tgtEl>
                                        <p:attrNameLst>
                                          <p:attrName>style.visibility</p:attrName>
                                        </p:attrNameLst>
                                      </p:cBhvr>
                                      <p:to>
                                        <p:strVal val="visible"/>
                                      </p:to>
                                    </p:set>
                                    <p:animEffect transition="in" filter="fade">
                                      <p:cBhvr>
                                        <p:cTn id="7" dur="1000"/>
                                        <p:tgtEl>
                                          <p:spTgt spid="808">
                                            <p:txEl>
                                              <p:pRg st="0" end="0"/>
                                            </p:txEl>
                                          </p:spTgt>
                                        </p:tgtEl>
                                      </p:cBhvr>
                                    </p:animEffect>
                                    <p:anim calcmode="lin" valueType="num">
                                      <p:cBhvr>
                                        <p:cTn id="8" dur="1000" fill="hold"/>
                                        <p:tgtEl>
                                          <p:spTgt spid="80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3">
                                            <p:txEl>
                                              <p:pRg st="0" end="0"/>
                                            </p:txEl>
                                          </p:spTgt>
                                        </p:tgtEl>
                                        <p:attrNameLst>
                                          <p:attrName>style.visibility</p:attrName>
                                        </p:attrNameLst>
                                      </p:cBhvr>
                                      <p:to>
                                        <p:strVal val="visible"/>
                                      </p:to>
                                    </p:set>
                                    <p:animEffect transition="in" filter="fade">
                                      <p:cBhvr>
                                        <p:cTn id="14" dur="1000"/>
                                        <p:tgtEl>
                                          <p:spTgt spid="813">
                                            <p:txEl>
                                              <p:pRg st="0" end="0"/>
                                            </p:txEl>
                                          </p:spTgt>
                                        </p:tgtEl>
                                      </p:cBhvr>
                                    </p:animEffect>
                                    <p:anim calcmode="lin" valueType="num">
                                      <p:cBhvr>
                                        <p:cTn id="15" dur="1000" fill="hold"/>
                                        <p:tgtEl>
                                          <p:spTgt spid="8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11">
                                            <p:txEl>
                                              <p:pRg st="0" end="0"/>
                                            </p:txEl>
                                          </p:spTgt>
                                        </p:tgtEl>
                                        <p:attrNameLst>
                                          <p:attrName>style.visibility</p:attrName>
                                        </p:attrNameLst>
                                      </p:cBhvr>
                                      <p:to>
                                        <p:strVal val="visible"/>
                                      </p:to>
                                    </p:set>
                                    <p:animEffect transition="in" filter="fade">
                                      <p:cBhvr>
                                        <p:cTn id="21" dur="1000"/>
                                        <p:tgtEl>
                                          <p:spTgt spid="811">
                                            <p:txEl>
                                              <p:pRg st="0" end="0"/>
                                            </p:txEl>
                                          </p:spTgt>
                                        </p:tgtEl>
                                      </p:cBhvr>
                                    </p:animEffect>
                                    <p:anim calcmode="lin" valueType="num">
                                      <p:cBhvr>
                                        <p:cTn id="22" dur="1000" fill="hold"/>
                                        <p:tgtEl>
                                          <p:spTgt spid="8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17">
                                            <p:txEl>
                                              <p:pRg st="0" end="0"/>
                                            </p:txEl>
                                          </p:spTgt>
                                        </p:tgtEl>
                                        <p:attrNameLst>
                                          <p:attrName>style.visibility</p:attrName>
                                        </p:attrNameLst>
                                      </p:cBhvr>
                                      <p:to>
                                        <p:strVal val="visible"/>
                                      </p:to>
                                    </p:set>
                                    <p:animEffect transition="in" filter="fade">
                                      <p:cBhvr>
                                        <p:cTn id="28" dur="1000"/>
                                        <p:tgtEl>
                                          <p:spTgt spid="817">
                                            <p:txEl>
                                              <p:pRg st="0" end="0"/>
                                            </p:txEl>
                                          </p:spTgt>
                                        </p:tgtEl>
                                      </p:cBhvr>
                                    </p:animEffect>
                                    <p:anim calcmode="lin" valueType="num">
                                      <p:cBhvr>
                                        <p:cTn id="29" dur="1000" fill="hold"/>
                                        <p:tgtEl>
                                          <p:spTgt spid="81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15">
                                            <p:txEl>
                                              <p:pRg st="0" end="0"/>
                                            </p:txEl>
                                          </p:spTgt>
                                        </p:tgtEl>
                                        <p:attrNameLst>
                                          <p:attrName>style.visibility</p:attrName>
                                        </p:attrNameLst>
                                      </p:cBhvr>
                                      <p:to>
                                        <p:strVal val="visible"/>
                                      </p:to>
                                    </p:set>
                                    <p:animEffect transition="in" filter="fade">
                                      <p:cBhvr>
                                        <p:cTn id="35" dur="1000"/>
                                        <p:tgtEl>
                                          <p:spTgt spid="815">
                                            <p:txEl>
                                              <p:pRg st="0" end="0"/>
                                            </p:txEl>
                                          </p:spTgt>
                                        </p:tgtEl>
                                      </p:cBhvr>
                                    </p:animEffect>
                                    <p:anim calcmode="lin" valueType="num">
                                      <p:cBhvr>
                                        <p:cTn id="36" dur="1000" fill="hold"/>
                                        <p:tgtEl>
                                          <p:spTgt spid="81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8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19">
                                            <p:txEl>
                                              <p:pRg st="0" end="0"/>
                                            </p:txEl>
                                          </p:spTgt>
                                        </p:tgtEl>
                                        <p:attrNameLst>
                                          <p:attrName>style.visibility</p:attrName>
                                        </p:attrNameLst>
                                      </p:cBhvr>
                                      <p:to>
                                        <p:strVal val="visible"/>
                                      </p:to>
                                    </p:set>
                                    <p:animEffect transition="in" filter="fade">
                                      <p:cBhvr>
                                        <p:cTn id="42" dur="1000"/>
                                        <p:tgtEl>
                                          <p:spTgt spid="819">
                                            <p:txEl>
                                              <p:pRg st="0" end="0"/>
                                            </p:txEl>
                                          </p:spTgt>
                                        </p:tgtEl>
                                      </p:cBhvr>
                                    </p:animEffect>
                                    <p:anim calcmode="lin" valueType="num">
                                      <p:cBhvr>
                                        <p:cTn id="43" dur="1000" fill="hold"/>
                                        <p:tgtEl>
                                          <p:spTgt spid="81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0" build="p"/>
      <p:bldP spid="811" grpId="0" build="p"/>
      <p:bldP spid="813" grpId="0" build="p"/>
      <p:bldP spid="815" grpId="0" build="p"/>
      <p:bldP spid="817" grpId="0" build="p"/>
      <p:bldP spid="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766800" y="-295474"/>
            <a:ext cx="5338800" cy="1876500"/>
          </a:xfrm>
        </p:spPr>
        <p:txBody>
          <a:bodyPr/>
          <a:lstStyle/>
          <a:p>
            <a:r>
              <a:rPr lang="en-US" sz="3600" dirty="0">
                <a:solidFill>
                  <a:schemeClr val="accent4">
                    <a:lumMod val="20000"/>
                    <a:lumOff val="80000"/>
                  </a:schemeClr>
                </a:solidFill>
              </a:rPr>
              <a:t>1\ No documentation</a:t>
            </a:r>
            <a:br>
              <a:rPr lang="en-US" sz="3600" dirty="0">
                <a:solidFill>
                  <a:schemeClr val="accent4">
                    <a:lumMod val="20000"/>
                    <a:lumOff val="80000"/>
                  </a:schemeClr>
                </a:solidFill>
              </a:rPr>
            </a:br>
            <a:endParaRPr lang="en-US" dirty="0">
              <a:solidFill>
                <a:schemeClr val="accent4">
                  <a:lumMod val="20000"/>
                  <a:lumOff val="80000"/>
                </a:schemeClr>
              </a:solidFill>
            </a:endParaRPr>
          </a:p>
        </p:txBody>
      </p:sp>
      <p:pic>
        <p:nvPicPr>
          <p:cNvPr id="6" name="Picture 5" descr="Text&#10;&#10;Description automatically generated">
            <a:extLst>
              <a:ext uri="{FF2B5EF4-FFF2-40B4-BE49-F238E27FC236}">
                <a16:creationId xmlns:a16="http://schemas.microsoft.com/office/drawing/2014/main" id="{E8293D86-3289-4876-A24B-469A4DB1CA6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310190" y="1014813"/>
            <a:ext cx="4523620" cy="33041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85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0" y="-358250"/>
            <a:ext cx="4386780" cy="1387110"/>
          </a:xfrm>
        </p:spPr>
        <p:txBody>
          <a:bodyPr/>
          <a:lstStyle/>
          <a:p>
            <a:pPr marL="0" lvl="0" indent="0" algn="l" rtl="0">
              <a:spcBef>
                <a:spcPts val="0"/>
              </a:spcBef>
              <a:spcAft>
                <a:spcPts val="0"/>
              </a:spcAft>
              <a:buNone/>
            </a:pPr>
            <a:r>
              <a:rPr lang="en-US" sz="3600" dirty="0">
                <a:solidFill>
                  <a:schemeClr val="accent5">
                    <a:lumMod val="60000"/>
                    <a:lumOff val="40000"/>
                  </a:schemeClr>
                </a:solidFill>
              </a:rPr>
              <a:t>2\ Empty method body</a:t>
            </a:r>
          </a:p>
        </p:txBody>
      </p:sp>
      <p:pic>
        <p:nvPicPr>
          <p:cNvPr id="5" name="Picture 4" descr="Text&#10;&#10;Description automatically generated">
            <a:extLst>
              <a:ext uri="{FF2B5EF4-FFF2-40B4-BE49-F238E27FC236}">
                <a16:creationId xmlns:a16="http://schemas.microsoft.com/office/drawing/2014/main" id="{FC1DDB53-5661-4F95-84D9-D36706DB1958}"/>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00877" y="919233"/>
            <a:ext cx="3742245" cy="3624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020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0" y="-258658"/>
            <a:ext cx="3208020" cy="1387110"/>
          </a:xfrm>
        </p:spPr>
        <p:txBody>
          <a:bodyPr/>
          <a:lstStyle/>
          <a:p>
            <a:pPr marL="0" lvl="0" indent="0" algn="r" rtl="0">
              <a:spcBef>
                <a:spcPts val="0"/>
              </a:spcBef>
              <a:spcAft>
                <a:spcPts val="0"/>
              </a:spcAft>
              <a:buNone/>
            </a:pPr>
            <a:r>
              <a:rPr lang="en-US" sz="3600" dirty="0"/>
              <a:t>3\ Unused import</a:t>
            </a:r>
          </a:p>
        </p:txBody>
      </p:sp>
      <p:pic>
        <p:nvPicPr>
          <p:cNvPr id="4" name="Picture 3" descr="Graphical user interface, text, application, email&#10;&#10;Description automatically generated">
            <a:extLst>
              <a:ext uri="{FF2B5EF4-FFF2-40B4-BE49-F238E27FC236}">
                <a16:creationId xmlns:a16="http://schemas.microsoft.com/office/drawing/2014/main" id="{2305111B-AA4C-4B14-A12B-7E62F50F7950}"/>
              </a:ext>
            </a:extLst>
          </p:cNvPr>
          <p:cNvPicPr>
            <a:picLocks noChangeAspect="1"/>
          </p:cNvPicPr>
          <p:nvPr/>
        </p:nvPicPr>
        <p:blipFill rotWithShape="1">
          <a:blip r:embed="rId2">
            <a:extLst>
              <a:ext uri="{28A0092B-C50C-407E-A947-70E740481C1C}">
                <a14:useLocalDpi xmlns:a14="http://schemas.microsoft.com/office/drawing/2010/main" val="0"/>
              </a:ext>
            </a:extLst>
          </a:blip>
          <a:srcRect l="12593" t="39091" r="40537" b="41735"/>
          <a:stretch/>
        </p:blipFill>
        <p:spPr bwMode="auto">
          <a:xfrm>
            <a:off x="1142463" y="1878195"/>
            <a:ext cx="6859073" cy="138710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4910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0" y="-287911"/>
            <a:ext cx="4386780" cy="1387110"/>
          </a:xfrm>
        </p:spPr>
        <p:txBody>
          <a:bodyPr/>
          <a:lstStyle/>
          <a:p>
            <a:pPr marL="0" lvl="0" indent="0" algn="l" rtl="0">
              <a:spcBef>
                <a:spcPts val="0"/>
              </a:spcBef>
              <a:spcAft>
                <a:spcPts val="0"/>
              </a:spcAft>
              <a:buNone/>
            </a:pPr>
            <a:r>
              <a:rPr lang="en-US" sz="3600" dirty="0">
                <a:solidFill>
                  <a:schemeClr val="tx1">
                    <a:lumMod val="50000"/>
                  </a:schemeClr>
                </a:solidFill>
              </a:rPr>
              <a:t>4\ Too long method</a:t>
            </a:r>
          </a:p>
        </p:txBody>
      </p:sp>
      <p:pic>
        <p:nvPicPr>
          <p:cNvPr id="4" name="صورة 68">
            <a:extLst>
              <a:ext uri="{FF2B5EF4-FFF2-40B4-BE49-F238E27FC236}">
                <a16:creationId xmlns:a16="http://schemas.microsoft.com/office/drawing/2014/main" id="{D475D353-2805-47D1-A2D5-106B65C9C83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929" t="17604" r="1056" b="6580"/>
          <a:stretch/>
        </p:blipFill>
        <p:spPr bwMode="auto">
          <a:xfrm>
            <a:off x="177289" y="1579081"/>
            <a:ext cx="2651646" cy="198533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5675931-EE83-459B-AA33-87B6841999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03" t="18057" r="14918" b="5843"/>
          <a:stretch/>
        </p:blipFill>
        <p:spPr bwMode="auto">
          <a:xfrm>
            <a:off x="3013699" y="1579080"/>
            <a:ext cx="2846003" cy="198533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3E8941D-5F0B-4337-88CA-2E6BACF647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78" t="17513" r="16198" b="5241"/>
          <a:stretch/>
        </p:blipFill>
        <p:spPr bwMode="auto">
          <a:xfrm>
            <a:off x="6044467" y="1579081"/>
            <a:ext cx="2922244" cy="1985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054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0" y="-339068"/>
            <a:ext cx="4386780" cy="1387110"/>
          </a:xfrm>
        </p:spPr>
        <p:txBody>
          <a:bodyPr/>
          <a:lstStyle/>
          <a:p>
            <a:pPr marL="0" lvl="0" indent="0" algn="l" rtl="0">
              <a:spcBef>
                <a:spcPts val="0"/>
              </a:spcBef>
              <a:spcAft>
                <a:spcPts val="0"/>
              </a:spcAft>
              <a:buNone/>
            </a:pPr>
            <a:r>
              <a:rPr lang="en-US" sz="3600" dirty="0"/>
              <a:t>5\ No validation</a:t>
            </a:r>
          </a:p>
        </p:txBody>
      </p:sp>
      <p:pic>
        <p:nvPicPr>
          <p:cNvPr id="4" name="Picture 3">
            <a:extLst>
              <a:ext uri="{FF2B5EF4-FFF2-40B4-BE49-F238E27FC236}">
                <a16:creationId xmlns:a16="http://schemas.microsoft.com/office/drawing/2014/main" id="{230AFAF3-6A7B-445F-86E2-687850AF2148}"/>
              </a:ext>
            </a:extLst>
          </p:cNvPr>
          <p:cNvPicPr>
            <a:picLocks noChangeAspect="1"/>
          </p:cNvPicPr>
          <p:nvPr/>
        </p:nvPicPr>
        <p:blipFill>
          <a:blip r:embed="rId2">
            <a:extLst>
              <a:ext uri="{28A0092B-C50C-407E-A947-70E740481C1C}">
                <a14:useLocalDpi xmlns:a14="http://schemas.microsoft.com/office/drawing/2010/main" val="0"/>
              </a:ext>
            </a:extLst>
          </a:blip>
          <a:srcRect l="22589" t="46416" r="35031" b="28571"/>
          <a:stretch>
            <a:fillRect/>
          </a:stretch>
        </p:blipFill>
        <p:spPr bwMode="auto">
          <a:xfrm>
            <a:off x="1888170" y="1681562"/>
            <a:ext cx="5367659" cy="178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978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Group:7</a:t>
            </a:r>
            <a:endParaRPr dirty="0"/>
          </a:p>
        </p:txBody>
      </p:sp>
      <p:sp>
        <p:nvSpPr>
          <p:cNvPr id="893" name="Google Shape;893;p38"/>
          <p:cNvSpPr txBox="1">
            <a:spLocks noGrp="1"/>
          </p:cNvSpPr>
          <p:nvPr>
            <p:ph type="subTitle" idx="1"/>
          </p:nvPr>
        </p:nvSpPr>
        <p:spPr>
          <a:xfrm>
            <a:off x="719700" y="2571749"/>
            <a:ext cx="2503334" cy="3434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Ghadeer Alshalawi</a:t>
            </a:r>
            <a:endParaRPr dirty="0"/>
          </a:p>
        </p:txBody>
      </p:sp>
      <p:sp>
        <p:nvSpPr>
          <p:cNvPr id="894" name="Google Shape;894;p38"/>
          <p:cNvSpPr txBox="1">
            <a:spLocks noGrp="1"/>
          </p:cNvSpPr>
          <p:nvPr>
            <p:ph type="subTitle" idx="2"/>
          </p:nvPr>
        </p:nvSpPr>
        <p:spPr>
          <a:xfrm>
            <a:off x="719850" y="2915215"/>
            <a:ext cx="2316900" cy="6182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t>440020493</a:t>
            </a:r>
            <a:endParaRPr sz="1800" dirty="0"/>
          </a:p>
          <a:p>
            <a:pPr marL="0" lvl="0" indent="0" algn="ctr" rtl="0">
              <a:spcBef>
                <a:spcPts val="0"/>
              </a:spcBef>
              <a:spcAft>
                <a:spcPts val="0"/>
              </a:spcAft>
              <a:buNone/>
            </a:pPr>
            <a:endParaRPr dirty="0"/>
          </a:p>
        </p:txBody>
      </p:sp>
      <p:sp>
        <p:nvSpPr>
          <p:cNvPr id="895" name="Google Shape;895;p38"/>
          <p:cNvSpPr txBox="1">
            <a:spLocks noGrp="1"/>
          </p:cNvSpPr>
          <p:nvPr>
            <p:ph type="subTitle" idx="3"/>
          </p:nvPr>
        </p:nvSpPr>
        <p:spPr>
          <a:xfrm>
            <a:off x="3413619" y="2539977"/>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mbria" panose="02040503050406030204" pitchFamily="18" charset="0"/>
                <a:ea typeface="Times New Roman" panose="02020603050405020304" pitchFamily="18" charset="0"/>
                <a:cs typeface="Arial" panose="020B0604020202020204" pitchFamily="34" charset="0"/>
              </a:rPr>
              <a:t>Hanan Almutairi</a:t>
            </a:r>
            <a:endParaRPr lang="en-US" dirty="0"/>
          </a:p>
        </p:txBody>
      </p:sp>
      <p:sp>
        <p:nvSpPr>
          <p:cNvPr id="896" name="Google Shape;896;p38"/>
          <p:cNvSpPr txBox="1">
            <a:spLocks noGrp="1"/>
          </p:cNvSpPr>
          <p:nvPr>
            <p:ph type="subTitle" idx="4"/>
          </p:nvPr>
        </p:nvSpPr>
        <p:spPr>
          <a:xfrm>
            <a:off x="3413619" y="2915178"/>
            <a:ext cx="23169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effectLst/>
                <a:latin typeface="Cambria" panose="02040503050406030204" pitchFamily="18" charset="0"/>
                <a:ea typeface="Times New Roman" panose="02020603050405020304" pitchFamily="18" charset="0"/>
                <a:cs typeface="Arial" panose="020B0604020202020204" pitchFamily="34" charset="0"/>
              </a:rPr>
              <a:t>440022269</a:t>
            </a:r>
            <a:endParaRPr dirty="0"/>
          </a:p>
        </p:txBody>
      </p:sp>
      <p:sp>
        <p:nvSpPr>
          <p:cNvPr id="897" name="Google Shape;897;p38"/>
          <p:cNvSpPr txBox="1">
            <a:spLocks noGrp="1"/>
          </p:cNvSpPr>
          <p:nvPr>
            <p:ph type="subTitle" idx="5"/>
          </p:nvPr>
        </p:nvSpPr>
        <p:spPr>
          <a:xfrm>
            <a:off x="6107075" y="2548631"/>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Razan</a:t>
            </a:r>
            <a:r>
              <a:rPr lang="en-US" dirty="0"/>
              <a:t> </a:t>
            </a:r>
            <a:r>
              <a:rPr lang="en-US" dirty="0" err="1"/>
              <a:t>Bajaaman</a:t>
            </a:r>
            <a:endParaRPr lang="en-US" dirty="0"/>
          </a:p>
        </p:txBody>
      </p:sp>
      <p:sp>
        <p:nvSpPr>
          <p:cNvPr id="898" name="Google Shape;898;p38"/>
          <p:cNvSpPr txBox="1">
            <a:spLocks noGrp="1"/>
          </p:cNvSpPr>
          <p:nvPr>
            <p:ph type="subTitle" idx="6"/>
          </p:nvPr>
        </p:nvSpPr>
        <p:spPr>
          <a:xfrm>
            <a:off x="6107075" y="293035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effectLst/>
                <a:latin typeface="Cambria" panose="02040503050406030204" pitchFamily="18" charset="0"/>
                <a:ea typeface="Times New Roman" panose="02020603050405020304" pitchFamily="18" charset="0"/>
                <a:cs typeface="Arial" panose="020B0604020202020204" pitchFamily="34" charset="0"/>
              </a:rPr>
              <a:t>440022262</a:t>
            </a:r>
            <a:endParaRPr dirty="0"/>
          </a:p>
        </p:txBody>
      </p:sp>
      <p:pic>
        <p:nvPicPr>
          <p:cNvPr id="20" name="صورة 19">
            <a:extLst>
              <a:ext uri="{FF2B5EF4-FFF2-40B4-BE49-F238E27FC236}">
                <a16:creationId xmlns:a16="http://schemas.microsoft.com/office/drawing/2014/main" id="{76923F65-6D87-4126-8A42-ED1D4D6DEECD}"/>
              </a:ext>
            </a:extLst>
          </p:cNvPr>
          <p:cNvPicPr>
            <a:picLocks noChangeAspect="1"/>
          </p:cNvPicPr>
          <p:nvPr/>
        </p:nvPicPr>
        <p:blipFill>
          <a:blip r:embed="rId3"/>
          <a:stretch>
            <a:fillRect/>
          </a:stretch>
        </p:blipFill>
        <p:spPr>
          <a:xfrm>
            <a:off x="1533679" y="1575181"/>
            <a:ext cx="760407" cy="870073"/>
          </a:xfrm>
          <a:prstGeom prst="rect">
            <a:avLst/>
          </a:prstGeom>
        </p:spPr>
      </p:pic>
      <p:pic>
        <p:nvPicPr>
          <p:cNvPr id="21" name="صورة 20">
            <a:extLst>
              <a:ext uri="{FF2B5EF4-FFF2-40B4-BE49-F238E27FC236}">
                <a16:creationId xmlns:a16="http://schemas.microsoft.com/office/drawing/2014/main" id="{6054781C-47E0-4EBD-9EA8-074735612962}"/>
              </a:ext>
            </a:extLst>
          </p:cNvPr>
          <p:cNvPicPr>
            <a:picLocks noChangeAspect="1"/>
          </p:cNvPicPr>
          <p:nvPr/>
        </p:nvPicPr>
        <p:blipFill>
          <a:blip r:embed="rId4"/>
          <a:stretch>
            <a:fillRect/>
          </a:stretch>
        </p:blipFill>
        <p:spPr>
          <a:xfrm>
            <a:off x="3920150" y="1592952"/>
            <a:ext cx="841973" cy="841973"/>
          </a:xfrm>
          <a:prstGeom prst="rect">
            <a:avLst/>
          </a:prstGeom>
        </p:spPr>
      </p:pic>
      <p:pic>
        <p:nvPicPr>
          <p:cNvPr id="22" name="صورة 21">
            <a:extLst>
              <a:ext uri="{FF2B5EF4-FFF2-40B4-BE49-F238E27FC236}">
                <a16:creationId xmlns:a16="http://schemas.microsoft.com/office/drawing/2014/main" id="{7BD56189-B1B2-47CA-8DD7-ED900A307A7C}"/>
              </a:ext>
            </a:extLst>
          </p:cNvPr>
          <p:cNvPicPr>
            <a:picLocks noChangeAspect="1"/>
          </p:cNvPicPr>
          <p:nvPr/>
        </p:nvPicPr>
        <p:blipFill>
          <a:blip r:embed="rId5"/>
          <a:stretch>
            <a:fillRect/>
          </a:stretch>
        </p:blipFill>
        <p:spPr>
          <a:xfrm>
            <a:off x="6840818" y="1585512"/>
            <a:ext cx="849413" cy="849413"/>
          </a:xfrm>
          <a:prstGeom prst="rect">
            <a:avLst/>
          </a:prstGeom>
        </p:spPr>
      </p:pic>
      <p:sp>
        <p:nvSpPr>
          <p:cNvPr id="23" name="Google Shape;868;p36">
            <a:extLst>
              <a:ext uri="{FF2B5EF4-FFF2-40B4-BE49-F238E27FC236}">
                <a16:creationId xmlns:a16="http://schemas.microsoft.com/office/drawing/2014/main" id="{AE256F82-6064-4DF9-A41B-A5FE45B0E662}"/>
              </a:ext>
            </a:extLst>
          </p:cNvPr>
          <p:cNvSpPr txBox="1"/>
          <p:nvPr/>
        </p:nvSpPr>
        <p:spPr>
          <a:xfrm>
            <a:off x="1709083" y="4319850"/>
            <a:ext cx="4397992"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800" dirty="0">
                <a:solidFill>
                  <a:schemeClr val="tx1">
                    <a:lumMod val="75000"/>
                  </a:schemeClr>
                </a:solidFill>
                <a:latin typeface="Roboto"/>
                <a:ea typeface="Roboto"/>
                <a:cs typeface="Roboto"/>
                <a:sym typeface="Roboto"/>
              </a:rPr>
              <a:t>Supervisor Name: Dr. </a:t>
            </a:r>
            <a:r>
              <a:rPr lang="en-US" sz="1800" dirty="0" err="1">
                <a:solidFill>
                  <a:schemeClr val="tx1">
                    <a:lumMod val="75000"/>
                  </a:schemeClr>
                </a:solidFill>
                <a:latin typeface="Roboto"/>
                <a:ea typeface="Roboto"/>
                <a:cs typeface="Roboto"/>
                <a:sym typeface="Roboto"/>
              </a:rPr>
              <a:t>Lamees</a:t>
            </a:r>
            <a:r>
              <a:rPr lang="en-US" sz="1800" dirty="0">
                <a:solidFill>
                  <a:schemeClr val="tx1">
                    <a:lumMod val="75000"/>
                  </a:schemeClr>
                </a:solidFill>
                <a:latin typeface="Roboto"/>
                <a:ea typeface="Roboto"/>
                <a:cs typeface="Roboto"/>
                <a:sym typeface="Roboto"/>
              </a:rPr>
              <a:t> </a:t>
            </a:r>
            <a:r>
              <a:rPr lang="en-US" sz="1800" dirty="0" err="1">
                <a:solidFill>
                  <a:schemeClr val="tx1">
                    <a:lumMod val="75000"/>
                  </a:schemeClr>
                </a:solidFill>
                <a:latin typeface="Roboto"/>
                <a:ea typeface="Roboto"/>
                <a:cs typeface="Roboto"/>
                <a:sym typeface="Roboto"/>
              </a:rPr>
              <a:t>Alhazzaa</a:t>
            </a:r>
            <a:endParaRPr lang="en-US" sz="1800" dirty="0">
              <a:solidFill>
                <a:schemeClr val="tx1">
                  <a:lumMod val="75000"/>
                </a:schemeClr>
              </a:solidFill>
              <a:latin typeface="Roboto"/>
              <a:ea typeface="Roboto"/>
              <a:cs typeface="Roboto"/>
              <a:sym typeface="Roboto"/>
            </a:endParaRPr>
          </a:p>
        </p:txBody>
      </p:sp>
      <p:sp>
        <p:nvSpPr>
          <p:cNvPr id="24" name="Google Shape;869;p36">
            <a:extLst>
              <a:ext uri="{FF2B5EF4-FFF2-40B4-BE49-F238E27FC236}">
                <a16:creationId xmlns:a16="http://schemas.microsoft.com/office/drawing/2014/main" id="{411D5463-A936-48DD-A2DE-CB355F4660A2}"/>
              </a:ext>
            </a:extLst>
          </p:cNvPr>
          <p:cNvSpPr/>
          <p:nvPr/>
        </p:nvSpPr>
        <p:spPr>
          <a:xfrm>
            <a:off x="1434883" y="4411448"/>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CC96-E9FD-460C-A74E-1A968BF0D668}"/>
              </a:ext>
            </a:extLst>
          </p:cNvPr>
          <p:cNvSpPr>
            <a:spLocks noGrp="1"/>
          </p:cNvSpPr>
          <p:nvPr>
            <p:ph type="title"/>
          </p:nvPr>
        </p:nvSpPr>
        <p:spPr>
          <a:xfrm>
            <a:off x="0" y="0"/>
            <a:ext cx="2617200" cy="877500"/>
          </a:xfrm>
        </p:spPr>
        <p:txBody>
          <a:bodyPr/>
          <a:lstStyle/>
          <a:p>
            <a:pPr marL="0" lvl="0" indent="0" algn="l" rtl="0">
              <a:spcBef>
                <a:spcPts val="0"/>
              </a:spcBef>
              <a:spcAft>
                <a:spcPts val="0"/>
              </a:spcAft>
              <a:buNone/>
            </a:pPr>
            <a:r>
              <a:rPr lang="en-US" sz="3600" dirty="0"/>
              <a:t>6\</a:t>
            </a:r>
            <a:r>
              <a:rPr lang="ar-SA" sz="3600" dirty="0"/>
              <a:t> </a:t>
            </a:r>
            <a:r>
              <a:rPr lang="en-US" sz="3600" dirty="0"/>
              <a:t>others</a:t>
            </a:r>
          </a:p>
        </p:txBody>
      </p:sp>
      <p:sp>
        <p:nvSpPr>
          <p:cNvPr id="3" name="TextBox 2">
            <a:extLst>
              <a:ext uri="{FF2B5EF4-FFF2-40B4-BE49-F238E27FC236}">
                <a16:creationId xmlns:a16="http://schemas.microsoft.com/office/drawing/2014/main" id="{77897138-7A68-4269-98C3-36B58D867216}"/>
              </a:ext>
            </a:extLst>
          </p:cNvPr>
          <p:cNvSpPr txBox="1"/>
          <p:nvPr/>
        </p:nvSpPr>
        <p:spPr>
          <a:xfrm>
            <a:off x="902903" y="1032867"/>
            <a:ext cx="5357611" cy="3077766"/>
          </a:xfrm>
          <a:prstGeom prst="rect">
            <a:avLst/>
          </a:prstGeom>
          <a:noFill/>
        </p:spPr>
        <p:txBody>
          <a:bodyPr wrap="square" rtlCol="0">
            <a:spAutoFit/>
          </a:bodyPr>
          <a:lstStyle/>
          <a:p>
            <a:pPr>
              <a:lnSpc>
                <a:spcPct val="250000"/>
              </a:lnSpc>
            </a:pPr>
            <a:r>
              <a:rPr lang="en-US" sz="1800" b="1" dirty="0">
                <a:solidFill>
                  <a:schemeClr val="accent3">
                    <a:lumMod val="20000"/>
                    <a:lumOff val="80000"/>
                  </a:schemeClr>
                </a:solidFill>
                <a:effectLst/>
                <a:latin typeface="Oswald" panose="00000500000000000000" pitchFamily="2" charset="0"/>
                <a:ea typeface="Calibri" panose="020F0502020204030204" pitchFamily="34" charset="0"/>
                <a:cs typeface="Arial" panose="020B0604020202020204" pitchFamily="34" charset="0"/>
              </a:rPr>
              <a:t>1- Meaningful identifiers </a:t>
            </a:r>
            <a:endParaRPr lang="en-US" sz="1800" dirty="0">
              <a:solidFill>
                <a:schemeClr val="accent3">
                  <a:lumMod val="20000"/>
                  <a:lumOff val="80000"/>
                </a:schemeClr>
              </a:solidFill>
              <a:effectLst/>
              <a:latin typeface="Oswald" panose="00000500000000000000" pitchFamily="2" charset="0"/>
              <a:ea typeface="Times New Roman" panose="02020603050405020304" pitchFamily="18" charset="0"/>
              <a:cs typeface="Arial" panose="020B0604020202020204" pitchFamily="34" charset="0"/>
            </a:endParaRPr>
          </a:p>
          <a:p>
            <a:pPr>
              <a:lnSpc>
                <a:spcPct val="250000"/>
              </a:lnSpc>
            </a:pPr>
            <a:r>
              <a:rPr lang="en-US" sz="1800" b="1" dirty="0">
                <a:solidFill>
                  <a:schemeClr val="accent3">
                    <a:lumMod val="40000"/>
                    <a:lumOff val="60000"/>
                  </a:schemeClr>
                </a:solidFill>
                <a:effectLst/>
                <a:latin typeface="Oswald" panose="00000500000000000000" pitchFamily="2" charset="0"/>
                <a:ea typeface="Calibri" panose="020F0502020204030204" pitchFamily="34" charset="0"/>
                <a:cs typeface="Arial" panose="020B0604020202020204" pitchFamily="34" charset="0"/>
              </a:rPr>
              <a:t>2- Unused private method </a:t>
            </a:r>
            <a:endParaRPr lang="en-US" sz="1800" dirty="0">
              <a:solidFill>
                <a:schemeClr val="accent3">
                  <a:lumMod val="40000"/>
                  <a:lumOff val="60000"/>
                </a:schemeClr>
              </a:solidFill>
              <a:effectLst/>
              <a:latin typeface="Oswald" panose="00000500000000000000" pitchFamily="2" charset="0"/>
              <a:ea typeface="Times New Roman" panose="02020603050405020304" pitchFamily="18" charset="0"/>
              <a:cs typeface="Arial" panose="020B0604020202020204" pitchFamily="34" charset="0"/>
            </a:endParaRPr>
          </a:p>
          <a:p>
            <a:pPr>
              <a:lnSpc>
                <a:spcPct val="250000"/>
              </a:lnSpc>
            </a:pPr>
            <a:r>
              <a:rPr lang="en-US" sz="1800" b="1" dirty="0">
                <a:solidFill>
                  <a:schemeClr val="accent3">
                    <a:lumMod val="60000"/>
                    <a:lumOff val="40000"/>
                  </a:schemeClr>
                </a:solidFill>
                <a:effectLst/>
                <a:latin typeface="Oswald" panose="00000500000000000000" pitchFamily="2" charset="0"/>
                <a:ea typeface="Calibri" panose="020F0502020204030204" pitchFamily="34" charset="0"/>
                <a:cs typeface="Arial" panose="020B0604020202020204" pitchFamily="34" charset="0"/>
              </a:rPr>
              <a:t>3 -Unnecessary constructer</a:t>
            </a:r>
            <a:endParaRPr lang="en-US" sz="1800" dirty="0">
              <a:solidFill>
                <a:schemeClr val="accent3">
                  <a:lumMod val="60000"/>
                  <a:lumOff val="40000"/>
                </a:schemeClr>
              </a:solidFill>
              <a:effectLst/>
              <a:latin typeface="Oswald" panose="00000500000000000000" pitchFamily="2" charset="0"/>
              <a:ea typeface="Times New Roman" panose="02020603050405020304" pitchFamily="18" charset="0"/>
              <a:cs typeface="Arial" panose="020B0604020202020204" pitchFamily="34" charset="0"/>
            </a:endParaRPr>
          </a:p>
          <a:p>
            <a:pPr>
              <a:lnSpc>
                <a:spcPct val="250000"/>
              </a:lnSpc>
            </a:pPr>
            <a:r>
              <a:rPr lang="en-US" sz="1800" b="1" dirty="0">
                <a:solidFill>
                  <a:schemeClr val="accent2"/>
                </a:solidFill>
                <a:effectLst/>
                <a:latin typeface="Oswald" panose="00000500000000000000" pitchFamily="2" charset="0"/>
                <a:ea typeface="Calibri" panose="020F0502020204030204" pitchFamily="34" charset="0"/>
                <a:cs typeface="Arial" panose="020B0604020202020204" pitchFamily="34" charset="0"/>
              </a:rPr>
              <a:t>4- Class naming conventions</a:t>
            </a:r>
            <a:endParaRPr lang="en-US" sz="1800" dirty="0">
              <a:solidFill>
                <a:schemeClr val="accent2"/>
              </a:solidFill>
              <a:effectLst/>
              <a:latin typeface="Oswald" panose="00000500000000000000" pitchFamily="2"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934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826" name="Google Shape;826;p35"/>
          <p:cNvSpPr txBox="1">
            <a:spLocks noGrp="1"/>
          </p:cNvSpPr>
          <p:nvPr>
            <p:ph type="title" idx="2"/>
          </p:nvPr>
        </p:nvSpPr>
        <p:spPr>
          <a:xfrm>
            <a:off x="3216900" y="2888125"/>
            <a:ext cx="2622000" cy="610500"/>
          </a:xfrm>
          <a:prstGeom prst="rect">
            <a:avLst/>
          </a:prstGeom>
        </p:spPr>
        <p:txBody>
          <a:bodyPr spcFirstLastPara="1" wrap="square" lIns="91425" tIns="91425" rIns="91425" bIns="91425" anchor="ctr" anchorCtr="0">
            <a:noAutofit/>
          </a:bodyPr>
          <a:lstStyle/>
          <a:p>
            <a:pPr marL="171450" indent="-171450">
              <a:spcAft>
                <a:spcPts val="1600"/>
              </a:spcAft>
            </a:pPr>
            <a:r>
              <a:rPr lang="en-US" sz="2800" b="1" dirty="0"/>
              <a:t>Design Issues</a:t>
            </a:r>
          </a:p>
        </p:txBody>
      </p:sp>
      <p:pic>
        <p:nvPicPr>
          <p:cNvPr id="3" name="صورة 2">
            <a:extLst>
              <a:ext uri="{FF2B5EF4-FFF2-40B4-BE49-F238E27FC236}">
                <a16:creationId xmlns:a16="http://schemas.microsoft.com/office/drawing/2014/main" id="{708C1468-61A5-4F05-AA1C-56A200A5FDCE}"/>
              </a:ext>
            </a:extLst>
          </p:cNvPr>
          <p:cNvPicPr>
            <a:picLocks noChangeAspect="1"/>
          </p:cNvPicPr>
          <p:nvPr/>
        </p:nvPicPr>
        <p:blipFill>
          <a:blip r:embed="rId3"/>
          <a:stretch>
            <a:fillRect/>
          </a:stretch>
        </p:blipFill>
        <p:spPr>
          <a:xfrm>
            <a:off x="6292159" y="1363112"/>
            <a:ext cx="2417275" cy="2417275"/>
          </a:xfrm>
          <a:prstGeom prst="rect">
            <a:avLst/>
          </a:prstGeom>
        </p:spPr>
      </p:pic>
      <p:pic>
        <p:nvPicPr>
          <p:cNvPr id="7" name="صورة 6">
            <a:extLst>
              <a:ext uri="{FF2B5EF4-FFF2-40B4-BE49-F238E27FC236}">
                <a16:creationId xmlns:a16="http://schemas.microsoft.com/office/drawing/2014/main" id="{AF7D4991-D0C6-4944-9784-AB2DE2A11996}"/>
              </a:ext>
            </a:extLst>
          </p:cNvPr>
          <p:cNvPicPr>
            <a:picLocks noChangeAspect="1"/>
          </p:cNvPicPr>
          <p:nvPr/>
        </p:nvPicPr>
        <p:blipFill>
          <a:blip r:embed="rId4"/>
          <a:stretch>
            <a:fillRect/>
          </a:stretch>
        </p:blipFill>
        <p:spPr>
          <a:xfrm>
            <a:off x="6500387" y="1566250"/>
            <a:ext cx="1070903" cy="1077362"/>
          </a:xfrm>
          <a:prstGeom prst="rect">
            <a:avLst/>
          </a:prstGeom>
        </p:spPr>
      </p:pic>
    </p:spTree>
    <p:extLst>
      <p:ext uri="{BB962C8B-B14F-4D97-AF65-F5344CB8AC3E}">
        <p14:creationId xmlns:p14="http://schemas.microsoft.com/office/powerpoint/2010/main" val="406765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62"/>
          <p:cNvSpPr txBox="1">
            <a:spLocks noGrp="1"/>
          </p:cNvSpPr>
          <p:nvPr>
            <p:ph type="title"/>
          </p:nvPr>
        </p:nvSpPr>
        <p:spPr>
          <a:xfrm>
            <a:off x="720000" y="5399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THEY USED </a:t>
            </a:r>
            <a:r>
              <a:rPr lang="en-US" sz="3600" dirty="0"/>
              <a:t>:</a:t>
            </a:r>
            <a:endParaRPr sz="3200" dirty="0"/>
          </a:p>
        </p:txBody>
      </p:sp>
      <p:sp>
        <p:nvSpPr>
          <p:cNvPr id="1552" name="Google Shape;1552;p62"/>
          <p:cNvSpPr txBox="1">
            <a:spLocks noGrp="1"/>
          </p:cNvSpPr>
          <p:nvPr>
            <p:ph type="subTitle" idx="1"/>
          </p:nvPr>
        </p:nvSpPr>
        <p:spPr>
          <a:xfrm>
            <a:off x="1300835" y="1636855"/>
            <a:ext cx="275477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rPr>
              <a:t>Composite pattern</a:t>
            </a:r>
            <a:endParaRPr sz="2800" dirty="0">
              <a:solidFill>
                <a:schemeClr val="accent1"/>
              </a:solidFill>
            </a:endParaRPr>
          </a:p>
        </p:txBody>
      </p:sp>
      <p:sp>
        <p:nvSpPr>
          <p:cNvPr id="1553" name="Google Shape;1553;p62"/>
          <p:cNvSpPr txBox="1">
            <a:spLocks noGrp="1"/>
          </p:cNvSpPr>
          <p:nvPr>
            <p:ph type="title" idx="2"/>
          </p:nvPr>
        </p:nvSpPr>
        <p:spPr>
          <a:xfrm>
            <a:off x="420385" y="1636855"/>
            <a:ext cx="8043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solidFill>
                  <a:schemeClr val="accent1"/>
                </a:solidFill>
              </a:rPr>
              <a:t>1 ) </a:t>
            </a:r>
            <a:endParaRPr sz="3200" dirty="0">
              <a:solidFill>
                <a:schemeClr val="accent1"/>
              </a:solidFill>
            </a:endParaRPr>
          </a:p>
        </p:txBody>
      </p:sp>
      <p:sp>
        <p:nvSpPr>
          <p:cNvPr id="1555" name="Google Shape;1555;p62"/>
          <p:cNvSpPr txBox="1">
            <a:spLocks noGrp="1"/>
          </p:cNvSpPr>
          <p:nvPr>
            <p:ph type="subTitle" idx="4"/>
          </p:nvPr>
        </p:nvSpPr>
        <p:spPr>
          <a:xfrm>
            <a:off x="5720435" y="1636855"/>
            <a:ext cx="289778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2"/>
                </a:solidFill>
              </a:rPr>
              <a:t>Observer Pattern</a:t>
            </a:r>
            <a:endParaRPr sz="2800" dirty="0">
              <a:solidFill>
                <a:schemeClr val="accent2"/>
              </a:solidFill>
            </a:endParaRPr>
          </a:p>
        </p:txBody>
      </p:sp>
      <p:sp>
        <p:nvSpPr>
          <p:cNvPr id="1556" name="Google Shape;1556;p62"/>
          <p:cNvSpPr txBox="1">
            <a:spLocks noGrp="1"/>
          </p:cNvSpPr>
          <p:nvPr>
            <p:ph type="title" idx="5"/>
          </p:nvPr>
        </p:nvSpPr>
        <p:spPr>
          <a:xfrm>
            <a:off x="4839985" y="1636855"/>
            <a:ext cx="8043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solidFill>
                  <a:schemeClr val="accent2"/>
                </a:solidFill>
              </a:rPr>
              <a:t>2 )</a:t>
            </a:r>
            <a:endParaRPr sz="3200" dirty="0">
              <a:solidFill>
                <a:schemeClr val="accent2"/>
              </a:solidFill>
            </a:endParaRPr>
          </a:p>
        </p:txBody>
      </p:sp>
      <p:sp>
        <p:nvSpPr>
          <p:cNvPr id="1558" name="Google Shape;1558;p62"/>
          <p:cNvSpPr txBox="1">
            <a:spLocks noGrp="1"/>
          </p:cNvSpPr>
          <p:nvPr>
            <p:ph type="subTitle" idx="7"/>
          </p:nvPr>
        </p:nvSpPr>
        <p:spPr>
          <a:xfrm>
            <a:off x="3655415" y="3067161"/>
            <a:ext cx="253187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3"/>
                </a:solidFill>
              </a:rPr>
              <a:t>Adapter Pattern</a:t>
            </a:r>
            <a:endParaRPr sz="2800" dirty="0">
              <a:solidFill>
                <a:schemeClr val="accent3"/>
              </a:solidFill>
            </a:endParaRPr>
          </a:p>
        </p:txBody>
      </p:sp>
      <p:sp>
        <p:nvSpPr>
          <p:cNvPr id="1559" name="Google Shape;1559;p62"/>
          <p:cNvSpPr txBox="1">
            <a:spLocks noGrp="1"/>
          </p:cNvSpPr>
          <p:nvPr>
            <p:ph type="title" idx="8"/>
          </p:nvPr>
        </p:nvSpPr>
        <p:spPr>
          <a:xfrm>
            <a:off x="2774965" y="3091694"/>
            <a:ext cx="8043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solidFill>
                  <a:schemeClr val="accent3"/>
                </a:solidFill>
              </a:rPr>
              <a:t>3 )</a:t>
            </a:r>
            <a:endParaRPr sz="3200" dirty="0">
              <a:solidFill>
                <a:schemeClr val="accent3"/>
              </a:solidFill>
            </a:endParaRPr>
          </a:p>
        </p:txBody>
      </p:sp>
      <p:sp>
        <p:nvSpPr>
          <p:cNvPr id="9" name="TextBox 8">
            <a:extLst>
              <a:ext uri="{FF2B5EF4-FFF2-40B4-BE49-F238E27FC236}">
                <a16:creationId xmlns:a16="http://schemas.microsoft.com/office/drawing/2014/main" id="{33A614C1-011E-4532-947A-8C514C507E43}"/>
              </a:ext>
            </a:extLst>
          </p:cNvPr>
          <p:cNvSpPr txBox="1"/>
          <p:nvPr/>
        </p:nvSpPr>
        <p:spPr>
          <a:xfrm>
            <a:off x="5720435" y="2209555"/>
            <a:ext cx="3242400" cy="954107"/>
          </a:xfrm>
          <a:prstGeom prst="rect">
            <a:avLst/>
          </a:prstGeom>
          <a:noFill/>
        </p:spPr>
        <p:txBody>
          <a:bodyPr wrap="square" rtlCol="1">
            <a:spAutoFit/>
          </a:bodyPr>
          <a:lstStyle/>
          <a:p>
            <a:r>
              <a:rPr lang="en-US" dirty="0">
                <a:solidFill>
                  <a:schemeClr val="accent2">
                    <a:lumMod val="40000"/>
                    <a:lumOff val="60000"/>
                  </a:schemeClr>
                </a:solidFill>
              </a:rPr>
              <a:t>supports the server and client system, so that the client asks the server for notifications about anything it is interested in.</a:t>
            </a:r>
            <a:endParaRPr lang="ar-SA" dirty="0">
              <a:solidFill>
                <a:schemeClr val="accent2">
                  <a:lumMod val="40000"/>
                  <a:lumOff val="60000"/>
                </a:schemeClr>
              </a:solidFill>
            </a:endParaRPr>
          </a:p>
        </p:txBody>
      </p:sp>
      <p:sp>
        <p:nvSpPr>
          <p:cNvPr id="10" name="TextBox 9">
            <a:extLst>
              <a:ext uri="{FF2B5EF4-FFF2-40B4-BE49-F238E27FC236}">
                <a16:creationId xmlns:a16="http://schemas.microsoft.com/office/drawing/2014/main" id="{A659287F-A344-49BF-A170-BFB1C079B8E6}"/>
              </a:ext>
            </a:extLst>
          </p:cNvPr>
          <p:cNvSpPr txBox="1"/>
          <p:nvPr/>
        </p:nvSpPr>
        <p:spPr>
          <a:xfrm>
            <a:off x="3655415" y="3758803"/>
            <a:ext cx="3242400" cy="523220"/>
          </a:xfrm>
          <a:prstGeom prst="rect">
            <a:avLst/>
          </a:prstGeom>
          <a:noFill/>
        </p:spPr>
        <p:txBody>
          <a:bodyPr wrap="square" rtlCol="1">
            <a:spAutoFit/>
          </a:bodyPr>
          <a:lstStyle/>
          <a:p>
            <a:r>
              <a:rPr lang="en-US" dirty="0">
                <a:solidFill>
                  <a:schemeClr val="accent2">
                    <a:lumMod val="60000"/>
                    <a:lumOff val="40000"/>
                  </a:schemeClr>
                </a:solidFill>
              </a:rPr>
              <a:t>Convert the interface of a class into another interface clients expect.</a:t>
            </a:r>
            <a:endParaRPr lang="ar-SA"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D3F20D36-D237-4C27-A2E2-2AF572E59931}"/>
              </a:ext>
            </a:extLst>
          </p:cNvPr>
          <p:cNvSpPr txBox="1"/>
          <p:nvPr/>
        </p:nvSpPr>
        <p:spPr>
          <a:xfrm>
            <a:off x="1300835" y="2209555"/>
            <a:ext cx="2990940" cy="738664"/>
          </a:xfrm>
          <a:prstGeom prst="rect">
            <a:avLst/>
          </a:prstGeom>
          <a:noFill/>
        </p:spPr>
        <p:txBody>
          <a:bodyPr wrap="square" rtlCol="1">
            <a:spAutoFit/>
          </a:bodyPr>
          <a:lstStyle/>
          <a:p>
            <a:r>
              <a:rPr lang="en-US" dirty="0">
                <a:solidFill>
                  <a:schemeClr val="accent3">
                    <a:lumMod val="20000"/>
                    <a:lumOff val="80000"/>
                  </a:schemeClr>
                </a:solidFill>
              </a:rPr>
              <a:t>describes a group of objects that is treated the same way as a single instance of the same type of object.</a:t>
            </a:r>
            <a:endParaRPr lang="ar-SA" dirty="0">
              <a:solidFill>
                <a:schemeClr val="accent3">
                  <a:lumMod val="20000"/>
                  <a:lumOff val="80000"/>
                </a:schemeClr>
              </a:solidFill>
            </a:endParaRPr>
          </a:p>
        </p:txBody>
      </p:sp>
    </p:spTree>
    <p:extLst>
      <p:ext uri="{BB962C8B-B14F-4D97-AF65-F5344CB8AC3E}">
        <p14:creationId xmlns:p14="http://schemas.microsoft.com/office/powerpoint/2010/main" val="2448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2">
                                            <p:txEl>
                                              <p:pRg st="0" end="0"/>
                                            </p:txEl>
                                          </p:spTgt>
                                        </p:tgtEl>
                                        <p:attrNameLst>
                                          <p:attrName>style.visibility</p:attrName>
                                        </p:attrNameLst>
                                      </p:cBhvr>
                                      <p:to>
                                        <p:strVal val="visible"/>
                                      </p:to>
                                    </p:set>
                                    <p:animEffect transition="in" filter="fade">
                                      <p:cBhvr>
                                        <p:cTn id="7" dur="1000"/>
                                        <p:tgtEl>
                                          <p:spTgt spid="1552">
                                            <p:txEl>
                                              <p:pRg st="0" end="0"/>
                                            </p:txEl>
                                          </p:spTgt>
                                        </p:tgtEl>
                                      </p:cBhvr>
                                    </p:animEffect>
                                    <p:anim calcmode="lin" valueType="num">
                                      <p:cBhvr>
                                        <p:cTn id="8" dur="1000" fill="hold"/>
                                        <p:tgtEl>
                                          <p:spTgt spid="155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55">
                                            <p:txEl>
                                              <p:pRg st="0" end="0"/>
                                            </p:txEl>
                                          </p:spTgt>
                                        </p:tgtEl>
                                        <p:attrNameLst>
                                          <p:attrName>style.visibility</p:attrName>
                                        </p:attrNameLst>
                                      </p:cBhvr>
                                      <p:to>
                                        <p:strVal val="visible"/>
                                      </p:to>
                                    </p:set>
                                    <p:animEffect transition="in" filter="fade">
                                      <p:cBhvr>
                                        <p:cTn id="21" dur="1000"/>
                                        <p:tgtEl>
                                          <p:spTgt spid="1555">
                                            <p:txEl>
                                              <p:pRg st="0" end="0"/>
                                            </p:txEl>
                                          </p:spTgt>
                                        </p:tgtEl>
                                      </p:cBhvr>
                                    </p:animEffect>
                                    <p:anim calcmode="lin" valueType="num">
                                      <p:cBhvr>
                                        <p:cTn id="22" dur="1000" fill="hold"/>
                                        <p:tgtEl>
                                          <p:spTgt spid="155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58">
                                            <p:txEl>
                                              <p:pRg st="0" end="0"/>
                                            </p:txEl>
                                          </p:spTgt>
                                        </p:tgtEl>
                                        <p:attrNameLst>
                                          <p:attrName>style.visibility</p:attrName>
                                        </p:attrNameLst>
                                      </p:cBhvr>
                                      <p:to>
                                        <p:strVal val="visible"/>
                                      </p:to>
                                    </p:set>
                                    <p:animEffect transition="in" filter="fade">
                                      <p:cBhvr>
                                        <p:cTn id="35" dur="1000"/>
                                        <p:tgtEl>
                                          <p:spTgt spid="1558">
                                            <p:txEl>
                                              <p:pRg st="0" end="0"/>
                                            </p:txEl>
                                          </p:spTgt>
                                        </p:tgtEl>
                                      </p:cBhvr>
                                    </p:animEffect>
                                    <p:anim calcmode="lin" valueType="num">
                                      <p:cBhvr>
                                        <p:cTn id="36" dur="1000" fill="hold"/>
                                        <p:tgtEl>
                                          <p:spTgt spid="155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5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2" grpId="0" build="p"/>
      <p:bldP spid="1555" grpId="0" build="p"/>
      <p:bldP spid="1558" grpId="0" build="p"/>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49"/>
          <p:cNvSpPr txBox="1">
            <a:spLocks noGrp="1"/>
          </p:cNvSpPr>
          <p:nvPr>
            <p:ph type="subTitle" idx="1"/>
          </p:nvPr>
        </p:nvSpPr>
        <p:spPr>
          <a:xfrm>
            <a:off x="1892537" y="2416265"/>
            <a:ext cx="2169674" cy="5789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t>Facade pattern</a:t>
            </a:r>
            <a:endParaRPr sz="2400" dirty="0"/>
          </a:p>
        </p:txBody>
      </p:sp>
      <p:sp>
        <p:nvSpPr>
          <p:cNvPr id="1222" name="Google Shape;1222;p49"/>
          <p:cNvSpPr txBox="1">
            <a:spLocks noGrp="1"/>
          </p:cNvSpPr>
          <p:nvPr>
            <p:ph type="subTitle" idx="7"/>
          </p:nvPr>
        </p:nvSpPr>
        <p:spPr>
          <a:xfrm>
            <a:off x="5638097" y="2416265"/>
            <a:ext cx="2458243" cy="6749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Decorator Pattern </a:t>
            </a:r>
            <a:endParaRPr sz="2400" dirty="0"/>
          </a:p>
        </p:txBody>
      </p:sp>
      <p:sp>
        <p:nvSpPr>
          <p:cNvPr id="1229" name="Google Shape;1229;p49"/>
          <p:cNvSpPr txBox="1">
            <a:spLocks noGrp="1"/>
          </p:cNvSpPr>
          <p:nvPr>
            <p:ph type="title"/>
          </p:nvPr>
        </p:nvSpPr>
        <p:spPr>
          <a:xfrm>
            <a:off x="720000" y="730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RECOMNDATION :</a:t>
            </a:r>
            <a:endParaRPr dirty="0"/>
          </a:p>
        </p:txBody>
      </p:sp>
      <p:pic>
        <p:nvPicPr>
          <p:cNvPr id="3" name="Graphic 2" descr="Ui Ux outline">
            <a:extLst>
              <a:ext uri="{FF2B5EF4-FFF2-40B4-BE49-F238E27FC236}">
                <a16:creationId xmlns:a16="http://schemas.microsoft.com/office/drawing/2014/main" id="{EFC89390-B560-4CEB-900C-FB30C5456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5504" y="2534299"/>
            <a:ext cx="914400" cy="914400"/>
          </a:xfrm>
          <a:prstGeom prst="rect">
            <a:avLst/>
          </a:prstGeom>
        </p:spPr>
      </p:pic>
      <p:pic>
        <p:nvPicPr>
          <p:cNvPr id="15" name="Graphic 14" descr="Repeat outline">
            <a:extLst>
              <a:ext uri="{FF2B5EF4-FFF2-40B4-BE49-F238E27FC236}">
                <a16:creationId xmlns:a16="http://schemas.microsoft.com/office/drawing/2014/main" id="{BCAF1C4D-C75B-44FD-884C-77DB2AD40C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8220" y="2484206"/>
            <a:ext cx="914400" cy="914400"/>
          </a:xfrm>
          <a:prstGeom prst="rect">
            <a:avLst/>
          </a:prstGeom>
        </p:spPr>
      </p:pic>
      <p:sp>
        <p:nvSpPr>
          <p:cNvPr id="18" name="TextBox 17">
            <a:extLst>
              <a:ext uri="{FF2B5EF4-FFF2-40B4-BE49-F238E27FC236}">
                <a16:creationId xmlns:a16="http://schemas.microsoft.com/office/drawing/2014/main" id="{47A7C410-C530-4BA3-A0B5-0E9B35FC6912}"/>
              </a:ext>
            </a:extLst>
          </p:cNvPr>
          <p:cNvSpPr txBox="1"/>
          <p:nvPr/>
        </p:nvSpPr>
        <p:spPr>
          <a:xfrm>
            <a:off x="2218833" y="2941406"/>
            <a:ext cx="2379507" cy="539110"/>
          </a:xfrm>
          <a:prstGeom prst="rect">
            <a:avLst/>
          </a:prstGeom>
          <a:noFill/>
        </p:spPr>
        <p:txBody>
          <a:bodyPr wrap="square" rtlCol="1">
            <a:spAutoFit/>
          </a:bodyPr>
          <a:lstStyle/>
          <a:p>
            <a:r>
              <a:rPr lang="en-US" dirty="0">
                <a:solidFill>
                  <a:schemeClr val="accent3">
                    <a:lumMod val="20000"/>
                    <a:lumOff val="80000"/>
                  </a:schemeClr>
                </a:solidFill>
              </a:rPr>
              <a:t>By hiding the details of the system.</a:t>
            </a:r>
            <a:endParaRPr lang="ar-SA"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A8F719E1-0592-4EFD-A981-2A15BCA70A10}"/>
              </a:ext>
            </a:extLst>
          </p:cNvPr>
          <p:cNvSpPr txBox="1"/>
          <p:nvPr/>
        </p:nvSpPr>
        <p:spPr>
          <a:xfrm>
            <a:off x="5680359" y="2941406"/>
            <a:ext cx="2458242" cy="738664"/>
          </a:xfrm>
          <a:prstGeom prst="rect">
            <a:avLst/>
          </a:prstGeom>
          <a:noFill/>
        </p:spPr>
        <p:txBody>
          <a:bodyPr wrap="square" rtlCol="1">
            <a:spAutoFit/>
          </a:bodyPr>
          <a:lstStyle/>
          <a:p>
            <a:r>
              <a:rPr lang="en-US" dirty="0">
                <a:solidFill>
                  <a:schemeClr val="accent2">
                    <a:lumMod val="60000"/>
                    <a:lumOff val="40000"/>
                  </a:schemeClr>
                </a:solidFill>
              </a:rPr>
              <a:t>Supports updating part of the system without the need to update the entire system.</a:t>
            </a:r>
            <a:endParaRPr lang="ar-SA" dirty="0">
              <a:solidFill>
                <a:schemeClr val="accent2">
                  <a:lumMod val="60000"/>
                  <a:lumOff val="40000"/>
                </a:schemeClr>
              </a:solidFill>
            </a:endParaRPr>
          </a:p>
        </p:txBody>
      </p:sp>
    </p:spTree>
    <p:extLst>
      <p:ext uri="{BB962C8B-B14F-4D97-AF65-F5344CB8AC3E}">
        <p14:creationId xmlns:p14="http://schemas.microsoft.com/office/powerpoint/2010/main" val="131415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1">
                                            <p:txEl>
                                              <p:pRg st="0" end="0"/>
                                            </p:txEl>
                                          </p:spTgt>
                                        </p:tgtEl>
                                        <p:attrNameLst>
                                          <p:attrName>style.visibility</p:attrName>
                                        </p:attrNameLst>
                                      </p:cBhvr>
                                      <p:to>
                                        <p:strVal val="visible"/>
                                      </p:to>
                                    </p:set>
                                    <p:animEffect transition="in" filter="fade">
                                      <p:cBhvr>
                                        <p:cTn id="7" dur="1000"/>
                                        <p:tgtEl>
                                          <p:spTgt spid="1221">
                                            <p:txEl>
                                              <p:pRg st="0" end="0"/>
                                            </p:txEl>
                                          </p:spTgt>
                                        </p:tgtEl>
                                      </p:cBhvr>
                                    </p:animEffect>
                                    <p:anim calcmode="lin" valueType="num">
                                      <p:cBhvr>
                                        <p:cTn id="8" dur="1000" fill="hold"/>
                                        <p:tgtEl>
                                          <p:spTgt spid="12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22">
                                            <p:txEl>
                                              <p:pRg st="0" end="0"/>
                                            </p:txEl>
                                          </p:spTgt>
                                        </p:tgtEl>
                                        <p:attrNameLst>
                                          <p:attrName>style.visibility</p:attrName>
                                        </p:attrNameLst>
                                      </p:cBhvr>
                                      <p:to>
                                        <p:strVal val="visible"/>
                                      </p:to>
                                    </p:set>
                                    <p:animEffect transition="in" filter="fade">
                                      <p:cBhvr>
                                        <p:cTn id="21" dur="1000"/>
                                        <p:tgtEl>
                                          <p:spTgt spid="1222">
                                            <p:txEl>
                                              <p:pRg st="0" end="0"/>
                                            </p:txEl>
                                          </p:spTgt>
                                        </p:tgtEl>
                                      </p:cBhvr>
                                    </p:animEffect>
                                    <p:anim calcmode="lin" valueType="num">
                                      <p:cBhvr>
                                        <p:cTn id="22" dur="1000" fill="hold"/>
                                        <p:tgtEl>
                                          <p:spTgt spid="122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 grpId="0" build="p"/>
      <p:bldP spid="1222" grpId="0" build="p"/>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4</a:t>
            </a:r>
            <a:endParaRPr dirty="0"/>
          </a:p>
        </p:txBody>
      </p:sp>
      <p:sp>
        <p:nvSpPr>
          <p:cNvPr id="826" name="Google Shape;826;p35"/>
          <p:cNvSpPr txBox="1">
            <a:spLocks noGrp="1"/>
          </p:cNvSpPr>
          <p:nvPr>
            <p:ph type="title" idx="2"/>
          </p:nvPr>
        </p:nvSpPr>
        <p:spPr>
          <a:xfrm>
            <a:off x="3216900" y="2811252"/>
            <a:ext cx="3145800" cy="855013"/>
          </a:xfrm>
          <a:prstGeom prst="rect">
            <a:avLst/>
          </a:prstGeom>
        </p:spPr>
        <p:txBody>
          <a:bodyPr spcFirstLastPara="1" wrap="square" lIns="91425" tIns="91425" rIns="91425" bIns="91425" anchor="ctr" anchorCtr="0">
            <a:noAutofit/>
          </a:bodyPr>
          <a:lstStyle/>
          <a:p>
            <a:pPr marL="171450" indent="-171450">
              <a:spcAft>
                <a:spcPts val="1600"/>
              </a:spcAft>
            </a:pPr>
            <a:r>
              <a:rPr lang="en-US" sz="2800" b="1" dirty="0"/>
              <a:t>Application interface design  </a:t>
            </a:r>
          </a:p>
        </p:txBody>
      </p:sp>
      <p:pic>
        <p:nvPicPr>
          <p:cNvPr id="3" name="صورة 2">
            <a:extLst>
              <a:ext uri="{FF2B5EF4-FFF2-40B4-BE49-F238E27FC236}">
                <a16:creationId xmlns:a16="http://schemas.microsoft.com/office/drawing/2014/main" id="{708C1468-61A5-4F05-AA1C-56A200A5FDCE}"/>
              </a:ext>
            </a:extLst>
          </p:cNvPr>
          <p:cNvPicPr>
            <a:picLocks noChangeAspect="1"/>
          </p:cNvPicPr>
          <p:nvPr/>
        </p:nvPicPr>
        <p:blipFill>
          <a:blip r:embed="rId3"/>
          <a:stretch>
            <a:fillRect/>
          </a:stretch>
        </p:blipFill>
        <p:spPr>
          <a:xfrm>
            <a:off x="6292159" y="1363112"/>
            <a:ext cx="2417275" cy="2417275"/>
          </a:xfrm>
          <a:prstGeom prst="rect">
            <a:avLst/>
          </a:prstGeom>
        </p:spPr>
      </p:pic>
      <p:pic>
        <p:nvPicPr>
          <p:cNvPr id="7" name="صورة 6">
            <a:extLst>
              <a:ext uri="{FF2B5EF4-FFF2-40B4-BE49-F238E27FC236}">
                <a16:creationId xmlns:a16="http://schemas.microsoft.com/office/drawing/2014/main" id="{AF7D4991-D0C6-4944-9784-AB2DE2A11996}"/>
              </a:ext>
            </a:extLst>
          </p:cNvPr>
          <p:cNvPicPr>
            <a:picLocks noChangeAspect="1"/>
          </p:cNvPicPr>
          <p:nvPr/>
        </p:nvPicPr>
        <p:blipFill>
          <a:blip r:embed="rId4"/>
          <a:stretch>
            <a:fillRect/>
          </a:stretch>
        </p:blipFill>
        <p:spPr>
          <a:xfrm>
            <a:off x="6500387" y="1566250"/>
            <a:ext cx="1070903" cy="1077362"/>
          </a:xfrm>
          <a:prstGeom prst="rect">
            <a:avLst/>
          </a:prstGeom>
        </p:spPr>
      </p:pic>
    </p:spTree>
    <p:extLst>
      <p:ext uri="{BB962C8B-B14F-4D97-AF65-F5344CB8AC3E}">
        <p14:creationId xmlns:p14="http://schemas.microsoft.com/office/powerpoint/2010/main" val="139238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7" name="Google Shape;1307;p53"/>
          <p:cNvSpPr txBox="1">
            <a:spLocks noGrp="1"/>
          </p:cNvSpPr>
          <p:nvPr>
            <p:ph type="subTitle" idx="4294967295"/>
          </p:nvPr>
        </p:nvSpPr>
        <p:spPr>
          <a:xfrm>
            <a:off x="3310817" y="177937"/>
            <a:ext cx="2550006" cy="5456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accent1"/>
                </a:solidFill>
                <a:latin typeface="Oswald"/>
                <a:ea typeface="Oswald"/>
                <a:cs typeface="Oswald"/>
                <a:sym typeface="Oswald"/>
              </a:rPr>
              <a:t>There is no Arabic interface</a:t>
            </a:r>
            <a:endParaRPr sz="1800" dirty="0">
              <a:solidFill>
                <a:schemeClr val="accent1"/>
              </a:solidFill>
              <a:latin typeface="Oswald"/>
              <a:ea typeface="Oswald"/>
              <a:cs typeface="Oswald"/>
              <a:sym typeface="Oswald"/>
            </a:endParaRPr>
          </a:p>
        </p:txBody>
      </p:sp>
      <p:pic>
        <p:nvPicPr>
          <p:cNvPr id="22" name="Graphic 21" descr="Ui Ux outline">
            <a:extLst>
              <a:ext uri="{FF2B5EF4-FFF2-40B4-BE49-F238E27FC236}">
                <a16:creationId xmlns:a16="http://schemas.microsoft.com/office/drawing/2014/main" id="{CA914CEF-3CA3-4D40-9118-692D2B2AC2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0480" y="150937"/>
            <a:ext cx="572699" cy="572699"/>
          </a:xfrm>
          <a:prstGeom prst="rect">
            <a:avLst/>
          </a:prstGeom>
        </p:spPr>
      </p:pic>
      <p:pic>
        <p:nvPicPr>
          <p:cNvPr id="14" name="Picture 60">
            <a:extLst>
              <a:ext uri="{FF2B5EF4-FFF2-40B4-BE49-F238E27FC236}">
                <a16:creationId xmlns:a16="http://schemas.microsoft.com/office/drawing/2014/main" id="{12C94156-F86F-432B-A6D2-B874D08135A6}"/>
              </a:ext>
            </a:extLst>
          </p:cNvPr>
          <p:cNvPicPr/>
          <p:nvPr/>
        </p:nvPicPr>
        <p:blipFill>
          <a:blip r:embed="rId5">
            <a:extLst>
              <a:ext uri="{28A0092B-C50C-407E-A947-70E740481C1C}">
                <a14:useLocalDpi xmlns:a14="http://schemas.microsoft.com/office/drawing/2010/main" val="0"/>
              </a:ext>
            </a:extLst>
          </a:blip>
          <a:srcRect t="10918" b="14297"/>
          <a:stretch>
            <a:fillRect/>
          </a:stretch>
        </p:blipFill>
        <p:spPr bwMode="auto">
          <a:xfrm>
            <a:off x="2094695" y="723637"/>
            <a:ext cx="4307840" cy="4419863"/>
          </a:xfrm>
          <a:prstGeom prst="rect">
            <a:avLst/>
          </a:prstGeom>
          <a:noFill/>
          <a:ln>
            <a:noFill/>
          </a:ln>
        </p:spPr>
      </p:pic>
    </p:spTree>
    <p:extLst>
      <p:ext uri="{BB962C8B-B14F-4D97-AF65-F5344CB8AC3E}">
        <p14:creationId xmlns:p14="http://schemas.microsoft.com/office/powerpoint/2010/main" val="83892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9" name="Google Shape;1309;p53"/>
          <p:cNvSpPr txBox="1">
            <a:spLocks noGrp="1"/>
          </p:cNvSpPr>
          <p:nvPr>
            <p:ph type="subTitle" idx="4294967295"/>
          </p:nvPr>
        </p:nvSpPr>
        <p:spPr>
          <a:xfrm>
            <a:off x="3179565" y="95928"/>
            <a:ext cx="3666859" cy="45617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accent2"/>
                </a:solidFill>
                <a:latin typeface="Oswald"/>
                <a:ea typeface="Oswald"/>
                <a:cs typeface="Oswald"/>
                <a:sym typeface="Oswald"/>
              </a:rPr>
              <a:t>I</a:t>
            </a:r>
            <a:r>
              <a:rPr lang="en" sz="1800" dirty="0">
                <a:solidFill>
                  <a:schemeClr val="accent2"/>
                </a:solidFill>
                <a:latin typeface="Oswald"/>
                <a:ea typeface="Oswald"/>
                <a:cs typeface="Oswald"/>
                <a:sym typeface="Oswald"/>
              </a:rPr>
              <a:t>t is better to use some tools to help fill in the data</a:t>
            </a:r>
            <a:endParaRPr sz="1800" dirty="0">
              <a:solidFill>
                <a:schemeClr val="accent2"/>
              </a:solidFill>
              <a:latin typeface="Oswald"/>
              <a:ea typeface="Oswald"/>
              <a:cs typeface="Oswald"/>
              <a:sym typeface="Oswald"/>
            </a:endParaRPr>
          </a:p>
        </p:txBody>
      </p:sp>
      <p:pic>
        <p:nvPicPr>
          <p:cNvPr id="3" name="Graphic 2" descr="Blueprint with solid fill">
            <a:extLst>
              <a:ext uri="{FF2B5EF4-FFF2-40B4-BE49-F238E27FC236}">
                <a16:creationId xmlns:a16="http://schemas.microsoft.com/office/drawing/2014/main" id="{733A51E1-BCF0-46AA-A8E9-5B8CE20AF1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3115" y="80678"/>
            <a:ext cx="572699" cy="572699"/>
          </a:xfrm>
          <a:prstGeom prst="rect">
            <a:avLst/>
          </a:prstGeom>
        </p:spPr>
      </p:pic>
      <p:pic>
        <p:nvPicPr>
          <p:cNvPr id="14" name="Picture 58">
            <a:extLst>
              <a:ext uri="{FF2B5EF4-FFF2-40B4-BE49-F238E27FC236}">
                <a16:creationId xmlns:a16="http://schemas.microsoft.com/office/drawing/2014/main" id="{E9FD03D9-53D8-4D9C-8BA0-462D0E411F55}"/>
              </a:ext>
            </a:extLst>
          </p:cNvPr>
          <p:cNvPicPr/>
          <p:nvPr/>
        </p:nvPicPr>
        <p:blipFill>
          <a:blip r:embed="rId5">
            <a:extLst>
              <a:ext uri="{28A0092B-C50C-407E-A947-70E740481C1C}">
                <a14:useLocalDpi xmlns:a14="http://schemas.microsoft.com/office/drawing/2010/main" val="0"/>
              </a:ext>
            </a:extLst>
          </a:blip>
          <a:srcRect t="10864"/>
          <a:stretch>
            <a:fillRect/>
          </a:stretch>
        </p:blipFill>
        <p:spPr bwMode="auto">
          <a:xfrm>
            <a:off x="2633686" y="794486"/>
            <a:ext cx="3341370" cy="3978275"/>
          </a:xfrm>
          <a:prstGeom prst="rect">
            <a:avLst/>
          </a:prstGeom>
          <a:noFill/>
          <a:ln>
            <a:noFill/>
          </a:ln>
        </p:spPr>
      </p:pic>
    </p:spTree>
    <p:extLst>
      <p:ext uri="{BB962C8B-B14F-4D97-AF65-F5344CB8AC3E}">
        <p14:creationId xmlns:p14="http://schemas.microsoft.com/office/powerpoint/2010/main" val="35366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11" name="Google Shape;1311;p53"/>
          <p:cNvSpPr txBox="1">
            <a:spLocks noGrp="1"/>
          </p:cNvSpPr>
          <p:nvPr>
            <p:ph type="subTitle" idx="4294967295"/>
          </p:nvPr>
        </p:nvSpPr>
        <p:spPr>
          <a:xfrm>
            <a:off x="2469041" y="114753"/>
            <a:ext cx="4522774" cy="4219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accent3"/>
                </a:solidFill>
                <a:latin typeface="Oswald"/>
                <a:ea typeface="Oswald"/>
                <a:cs typeface="Oswald"/>
                <a:sym typeface="Oswald"/>
              </a:rPr>
              <a:t>Unimportant or redundant questions that may annoy the user</a:t>
            </a:r>
            <a:endParaRPr sz="1800" dirty="0">
              <a:solidFill>
                <a:schemeClr val="accent3"/>
              </a:solidFill>
              <a:latin typeface="Oswald"/>
              <a:ea typeface="Oswald"/>
              <a:cs typeface="Oswald"/>
              <a:sym typeface="Oswald"/>
            </a:endParaRPr>
          </a:p>
        </p:txBody>
      </p:sp>
      <p:pic>
        <p:nvPicPr>
          <p:cNvPr id="5" name="Graphic 4" descr="Angry face outline with solid fill">
            <a:extLst>
              <a:ext uri="{FF2B5EF4-FFF2-40B4-BE49-F238E27FC236}">
                <a16:creationId xmlns:a16="http://schemas.microsoft.com/office/drawing/2014/main" id="{E1EED171-F9FA-45B9-AADD-AB88936217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7000" y="24690"/>
            <a:ext cx="602041" cy="602041"/>
          </a:xfrm>
          <a:prstGeom prst="rect">
            <a:avLst/>
          </a:prstGeom>
        </p:spPr>
      </p:pic>
      <p:pic>
        <p:nvPicPr>
          <p:cNvPr id="14" name="Picture 64">
            <a:extLst>
              <a:ext uri="{FF2B5EF4-FFF2-40B4-BE49-F238E27FC236}">
                <a16:creationId xmlns:a16="http://schemas.microsoft.com/office/drawing/2014/main" id="{6FC9D135-83FE-4A57-9286-DE5DB6A85E96}"/>
              </a:ext>
            </a:extLst>
          </p:cNvPr>
          <p:cNvPicPr/>
          <p:nvPr/>
        </p:nvPicPr>
        <p:blipFill>
          <a:blip r:embed="rId5">
            <a:extLst>
              <a:ext uri="{28A0092B-C50C-407E-A947-70E740481C1C}">
                <a14:useLocalDpi xmlns:a14="http://schemas.microsoft.com/office/drawing/2010/main" val="0"/>
              </a:ext>
            </a:extLst>
          </a:blip>
          <a:srcRect b="29388"/>
          <a:stretch>
            <a:fillRect/>
          </a:stretch>
        </p:blipFill>
        <p:spPr bwMode="auto">
          <a:xfrm>
            <a:off x="126473" y="802888"/>
            <a:ext cx="3649980" cy="3635297"/>
          </a:xfrm>
          <a:prstGeom prst="rect">
            <a:avLst/>
          </a:prstGeom>
          <a:noFill/>
          <a:ln>
            <a:noFill/>
          </a:ln>
        </p:spPr>
      </p:pic>
      <p:pic>
        <p:nvPicPr>
          <p:cNvPr id="15" name="Picture 65">
            <a:extLst>
              <a:ext uri="{FF2B5EF4-FFF2-40B4-BE49-F238E27FC236}">
                <a16:creationId xmlns:a16="http://schemas.microsoft.com/office/drawing/2014/main" id="{489BBC84-A2DC-4F96-874D-2D5F1E5A82F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572000" y="802888"/>
            <a:ext cx="4001770" cy="3635297"/>
          </a:xfrm>
          <a:prstGeom prst="rect">
            <a:avLst/>
          </a:prstGeom>
          <a:noFill/>
          <a:ln>
            <a:noFill/>
          </a:ln>
        </p:spPr>
      </p:pic>
    </p:spTree>
    <p:extLst>
      <p:ext uri="{BB962C8B-B14F-4D97-AF65-F5344CB8AC3E}">
        <p14:creationId xmlns:p14="http://schemas.microsoft.com/office/powerpoint/2010/main" val="196898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567741" y="1470178"/>
            <a:ext cx="8008518" cy="2203143"/>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800" dirty="0"/>
              <a:t>After we analyzed the application and found some issues with it, our view of banking applications changed, which we believed that it's safe and free from errors. These errors may be simple and has no effect from the application developers point view, but they may become a threat to the security and safety of the application and also may be confusing for future developers of the application</a:t>
            </a:r>
            <a:br>
              <a:rPr lang="en-US" sz="1800" dirty="0"/>
            </a:br>
            <a:r>
              <a:rPr lang="en-US" sz="1800" dirty="0"/>
              <a:t>We expect to resolve the issues that we mentioned it and improve the security and quality of the code to get better code and improve the usability of the application </a:t>
            </a:r>
            <a:endParaRPr sz="2400" dirty="0"/>
          </a:p>
        </p:txBody>
      </p:sp>
      <p:sp>
        <p:nvSpPr>
          <p:cNvPr id="732" name="Google Shape;732;p30"/>
          <p:cNvSpPr txBox="1">
            <a:spLocks noGrp="1"/>
          </p:cNvSpPr>
          <p:nvPr>
            <p:ph type="title" idx="2"/>
          </p:nvPr>
        </p:nvSpPr>
        <p:spPr>
          <a:xfrm>
            <a:off x="-460398" y="859678"/>
            <a:ext cx="4216674"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lumMod val="25000"/>
                    <a:lumOff val="75000"/>
                  </a:schemeClr>
                </a:solidFill>
              </a:rPr>
              <a:t> </a:t>
            </a:r>
            <a:r>
              <a:rPr lang="en-US" sz="3200" dirty="0">
                <a:solidFill>
                  <a:schemeClr val="bg2">
                    <a:lumMod val="25000"/>
                    <a:lumOff val="75000"/>
                  </a:schemeClr>
                </a:solidFill>
              </a:rPr>
              <a:t>Conclusion</a:t>
            </a:r>
            <a:r>
              <a:rPr lang="en-US" dirty="0">
                <a:solidFill>
                  <a:schemeClr val="bg2">
                    <a:lumMod val="25000"/>
                    <a:lumOff val="75000"/>
                  </a:schemeClr>
                </a:solidFill>
              </a:rPr>
              <a:t> </a:t>
            </a:r>
            <a:br>
              <a:rPr lang="en-US" sz="2400" dirty="0">
                <a:solidFill>
                  <a:schemeClr val="bg2">
                    <a:lumMod val="25000"/>
                    <a:lumOff val="75000"/>
                  </a:schemeClr>
                </a:solidFill>
              </a:rPr>
            </a:br>
            <a:endParaRPr lang="en-US" dirty="0">
              <a:solidFill>
                <a:schemeClr val="bg2">
                  <a:lumMod val="25000"/>
                  <a:lumOff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Presentation </a:t>
            </a:r>
            <a:endParaRPr dirty="0"/>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171450" indent="-171450">
              <a:spcAft>
                <a:spcPts val="1600"/>
              </a:spcAft>
            </a:pPr>
            <a:r>
              <a:rPr lang="en-US" sz="1400" b="1" dirty="0"/>
              <a:t>Introduction About Riyadh Banking App</a:t>
            </a:r>
          </a:p>
          <a:p>
            <a:pPr marL="171450" indent="-171450">
              <a:spcAft>
                <a:spcPts val="1600"/>
              </a:spcAft>
            </a:pPr>
            <a:r>
              <a:rPr lang="en-US" sz="1400" b="1" dirty="0"/>
              <a:t>The Steps We Followed in This Workshop</a:t>
            </a:r>
          </a:p>
          <a:p>
            <a:pPr marL="171450" indent="-171450">
              <a:spcAft>
                <a:spcPts val="1600"/>
              </a:spcAft>
            </a:pPr>
            <a:r>
              <a:rPr lang="en-US" sz="1400" b="1" dirty="0"/>
              <a:t>Distribution of</a:t>
            </a:r>
            <a:r>
              <a:rPr lang="ar-SA" sz="1400" b="1" dirty="0"/>
              <a:t> </a:t>
            </a:r>
            <a:r>
              <a:rPr lang="en-US" sz="1400" b="1" dirty="0"/>
              <a:t>The  Tasks</a:t>
            </a:r>
          </a:p>
          <a:p>
            <a:pPr marL="171450" indent="-171450">
              <a:spcAft>
                <a:spcPts val="1600"/>
              </a:spcAft>
            </a:pPr>
            <a:r>
              <a:rPr lang="en-US" sz="1400" b="1" dirty="0"/>
              <a:t>Security Issues </a:t>
            </a:r>
          </a:p>
          <a:p>
            <a:pPr marL="171450" indent="-171450">
              <a:spcAft>
                <a:spcPts val="1600"/>
              </a:spcAft>
            </a:pPr>
            <a:r>
              <a:rPr lang="en-US" sz="1400" b="1" dirty="0"/>
              <a:t>Code Quality Issues</a:t>
            </a:r>
          </a:p>
          <a:p>
            <a:pPr marL="171450" indent="-171450">
              <a:spcAft>
                <a:spcPts val="1600"/>
              </a:spcAft>
            </a:pPr>
            <a:r>
              <a:rPr lang="en-US" sz="1400" b="1" dirty="0"/>
              <a:t>Design Issues</a:t>
            </a:r>
          </a:p>
          <a:p>
            <a:pPr marL="171450" indent="-171450">
              <a:spcAft>
                <a:spcPts val="1600"/>
              </a:spcAft>
            </a:pPr>
            <a:r>
              <a:rPr lang="en-US" sz="1400" b="1" dirty="0"/>
              <a:t>Conclusion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171450" indent="-171450">
              <a:spcAft>
                <a:spcPts val="1600"/>
              </a:spcAft>
            </a:pPr>
            <a:r>
              <a:rPr lang="en-US" sz="2800" b="1" dirty="0"/>
              <a:t>The Steps We Followed in This Workshop:</a:t>
            </a:r>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Extract Application APK</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Times New Roman" panose="02020603050405020304" pitchFamily="18" charset="0"/>
                <a:ea typeface="Times New Roman" panose="02020603050405020304" pitchFamily="18" charset="0"/>
              </a:rPr>
              <a:t>Use </a:t>
            </a:r>
            <a:r>
              <a:rPr lang="en-US" sz="1800" b="1" dirty="0" err="1">
                <a:effectLst/>
                <a:latin typeface="Times New Roman" panose="02020603050405020304" pitchFamily="18" charset="0"/>
                <a:ea typeface="Times New Roman" panose="02020603050405020304" pitchFamily="18" charset="0"/>
              </a:rPr>
              <a:t>MobSF</a:t>
            </a:r>
            <a:r>
              <a:rPr lang="en-US" sz="1800" dirty="0">
                <a:effectLst/>
                <a:latin typeface="Times New Roman" panose="02020603050405020304" pitchFamily="18" charset="0"/>
                <a:ea typeface="Times New Roman" panose="02020603050405020304" pitchFamily="18" charset="0"/>
              </a:rPr>
              <a:t> tool to start the static analysis</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Download the source code From </a:t>
            </a:r>
            <a:r>
              <a:rPr lang="en-US" sz="1800" b="1" dirty="0" err="1">
                <a:effectLst/>
                <a:latin typeface="Times New Roman" panose="02020603050405020304" pitchFamily="18" charset="0"/>
                <a:ea typeface="Times New Roman" panose="02020603050405020304" pitchFamily="18" charset="0"/>
              </a:rPr>
              <a:t>MobSF</a:t>
            </a:r>
            <a:r>
              <a:rPr lang="en-US" sz="1800" b="1" dirty="0">
                <a:effectLst/>
                <a:latin typeface="Times New Roman" panose="02020603050405020304" pitchFamily="18" charset="0"/>
                <a:ea typeface="Times New Roman" panose="02020603050405020304" pitchFamily="18" charset="0"/>
              </a:rPr>
              <a:t> Tool</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8" name="Google Shape;718;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 Use </a:t>
            </a:r>
            <a:r>
              <a:rPr lang="en-US" dirty="0" err="1"/>
              <a:t>Githup’s</a:t>
            </a:r>
            <a:r>
              <a:rPr lang="en-US" dirty="0"/>
              <a:t> Extension </a:t>
            </a:r>
            <a:r>
              <a:rPr lang="en-US" dirty="0" err="1"/>
              <a:t>Codacy</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checked the code quality and design structure</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4" name="Google Shape;724;p29"/>
          <p:cNvSpPr txBox="1">
            <a:spLocks noGrp="1"/>
          </p:cNvSpPr>
          <p:nvPr>
            <p:ph type="subTitle" idx="19"/>
          </p:nvPr>
        </p:nvSpPr>
        <p:spPr>
          <a:xfrm>
            <a:off x="6107050" y="3608861"/>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 Used The App to Check The interfaces Design</a:t>
            </a: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939700" y="1247990"/>
            <a:ext cx="2554543" cy="7038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Riyadh Bank App</a:t>
            </a:r>
            <a:endParaRPr dirty="0"/>
          </a:p>
        </p:txBody>
      </p:sp>
      <p:sp>
        <p:nvSpPr>
          <p:cNvPr id="769" name="Google Shape;769;p32"/>
          <p:cNvSpPr txBox="1">
            <a:spLocks noGrp="1"/>
          </p:cNvSpPr>
          <p:nvPr>
            <p:ph type="body" idx="1"/>
          </p:nvPr>
        </p:nvSpPr>
        <p:spPr>
          <a:xfrm>
            <a:off x="4939700" y="2066807"/>
            <a:ext cx="2938208" cy="20633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mobile bank application that provide most of the banking services provided by Riyad Bank branches .</a:t>
            </a:r>
          </a:p>
          <a:p>
            <a:pPr marL="0" lvl="0" indent="0" algn="l" rtl="0">
              <a:spcBef>
                <a:spcPts val="0"/>
              </a:spcBef>
              <a:spcAft>
                <a:spcPts val="0"/>
              </a:spcAft>
              <a:buNone/>
            </a:pPr>
            <a:r>
              <a:rPr lang="en-US" dirty="0"/>
              <a:t>for example :Transfer &amp; Payment from Credit Card and Request Credit Card Limit Increase and etc.</a:t>
            </a:r>
            <a:endParaRPr dirty="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84">
            <a:extLst>
              <a:ext uri="{FF2B5EF4-FFF2-40B4-BE49-F238E27FC236}">
                <a16:creationId xmlns:a16="http://schemas.microsoft.com/office/drawing/2014/main" id="{A3B26E8C-5569-4971-AE7F-452C829C37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3556" y="2159268"/>
            <a:ext cx="899342" cy="8502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r>
              <a:rPr lang="en-US" sz="2800" b="1" dirty="0"/>
              <a:t>Security Issues </a:t>
            </a:r>
            <a:br>
              <a:rPr lang="en-US" sz="2800" b="1" dirty="0"/>
            </a:br>
            <a:endParaRPr dirty="0"/>
          </a:p>
        </p:txBody>
      </p:sp>
      <p:pic>
        <p:nvPicPr>
          <p:cNvPr id="3" name="صورة 2">
            <a:extLst>
              <a:ext uri="{FF2B5EF4-FFF2-40B4-BE49-F238E27FC236}">
                <a16:creationId xmlns:a16="http://schemas.microsoft.com/office/drawing/2014/main" id="{7F16D50B-B8C5-4D8D-B43C-684012DF768D}"/>
              </a:ext>
            </a:extLst>
          </p:cNvPr>
          <p:cNvPicPr>
            <a:picLocks noChangeAspect="1"/>
          </p:cNvPicPr>
          <p:nvPr/>
        </p:nvPicPr>
        <p:blipFill>
          <a:blip r:embed="rId3"/>
          <a:stretch>
            <a:fillRect/>
          </a:stretch>
        </p:blipFill>
        <p:spPr>
          <a:xfrm>
            <a:off x="6317394" y="1544541"/>
            <a:ext cx="2348471" cy="26871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48477" y="2244566"/>
            <a:ext cx="264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a:t>
            </a:r>
            <a:endParaRPr dirty="0"/>
          </a:p>
        </p:txBody>
      </p:sp>
      <p:sp>
        <p:nvSpPr>
          <p:cNvPr id="878" name="Google Shape;878;p37"/>
          <p:cNvSpPr txBox="1">
            <a:spLocks noGrp="1"/>
          </p:cNvSpPr>
          <p:nvPr>
            <p:ph type="body" idx="1"/>
          </p:nvPr>
        </p:nvSpPr>
        <p:spPr>
          <a:xfrm>
            <a:off x="4674310" y="2822776"/>
            <a:ext cx="3874961" cy="9048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dirty="0">
                <a:solidFill>
                  <a:schemeClr val="bg1"/>
                </a:solidFill>
                <a:effectLst/>
                <a:latin typeface="Times New Roman" panose="02020603050405020304" pitchFamily="18" charset="0"/>
                <a:ea typeface="Calibri" panose="020F0502020204030204" pitchFamily="34" charset="0"/>
              </a:rPr>
              <a:t>Try to use internal storage only</a:t>
            </a:r>
          </a:p>
          <a:p>
            <a:pPr marL="0" lvl="0" indent="0" algn="ctr" rtl="0">
              <a:spcBef>
                <a:spcPts val="0"/>
              </a:spcBef>
              <a:spcAft>
                <a:spcPts val="0"/>
              </a:spcAft>
              <a:buClr>
                <a:schemeClr val="dk1"/>
              </a:buClr>
              <a:buSzPts val="1100"/>
              <a:buFont typeface="Arial"/>
              <a:buNone/>
            </a:pPr>
            <a:r>
              <a:rPr lang="en-US" sz="1600" dirty="0">
                <a:solidFill>
                  <a:schemeClr val="bg1"/>
                </a:solidFill>
                <a:effectLst/>
                <a:latin typeface="Times New Roman" panose="02020603050405020304" pitchFamily="18" charset="0"/>
                <a:ea typeface="Calibri" panose="020F0502020204030204" pitchFamily="34" charset="0"/>
              </a:rPr>
              <a:t> or</a:t>
            </a:r>
          </a:p>
          <a:p>
            <a:pPr marL="0" lvl="0" indent="0">
              <a:buSzPts val="1100"/>
              <a:buNone/>
            </a:pPr>
            <a:r>
              <a:rPr lang="en-US" sz="1600" dirty="0">
                <a:solidFill>
                  <a:schemeClr val="bg1"/>
                </a:solidFill>
                <a:effectLst/>
                <a:latin typeface="Times New Roman" panose="02020603050405020304" pitchFamily="18" charset="0"/>
                <a:ea typeface="Calibri" panose="020F0502020204030204" pitchFamily="34" charset="0"/>
              </a:rPr>
              <a:t> follow Android's guidelines for external storage, which contain some steps that help reduce the risks of using </a:t>
            </a:r>
            <a:r>
              <a:rPr lang="en-US" sz="1600" dirty="0">
                <a:solidFill>
                  <a:schemeClr val="bg1"/>
                </a:solidFill>
                <a:latin typeface="Times New Roman" panose="02020603050405020304" pitchFamily="18" charset="0"/>
                <a:ea typeface="Calibri" panose="020F0502020204030204" pitchFamily="34" charset="0"/>
              </a:rPr>
              <a:t>external </a:t>
            </a:r>
            <a:r>
              <a:rPr lang="en-US" sz="1600" dirty="0">
                <a:solidFill>
                  <a:schemeClr val="bg1"/>
                </a:solidFill>
                <a:effectLst/>
                <a:latin typeface="Times New Roman" panose="02020603050405020304" pitchFamily="18" charset="0"/>
                <a:ea typeface="Calibri" panose="020F0502020204030204" pitchFamily="34" charset="0"/>
              </a:rPr>
              <a:t>storage</a:t>
            </a:r>
            <a:endParaRPr sz="1200" dirty="0">
              <a:solidFill>
                <a:schemeClr val="bg1"/>
              </a:solidFill>
            </a:endParaRPr>
          </a:p>
        </p:txBody>
      </p:sp>
      <p:sp>
        <p:nvSpPr>
          <p:cNvPr id="879" name="Google Shape;879;p37"/>
          <p:cNvSpPr txBox="1">
            <a:spLocks noGrp="1"/>
          </p:cNvSpPr>
          <p:nvPr>
            <p:ph type="body" idx="2"/>
          </p:nvPr>
        </p:nvSpPr>
        <p:spPr>
          <a:xfrm>
            <a:off x="1568698" y="2817266"/>
            <a:ext cx="2460071"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App can read and write on external storge</a:t>
            </a:r>
            <a:endParaRPr dirty="0">
              <a:solidFill>
                <a:schemeClr val="bg1"/>
              </a:solidFill>
            </a:endParaRPr>
          </a:p>
        </p:txBody>
      </p:sp>
      <p:sp>
        <p:nvSpPr>
          <p:cNvPr id="880" name="Google Shape;880;p37"/>
          <p:cNvSpPr txBox="1">
            <a:spLocks noGrp="1"/>
          </p:cNvSpPr>
          <p:nvPr>
            <p:ph type="title" idx="3"/>
          </p:nvPr>
        </p:nvSpPr>
        <p:spPr>
          <a:xfrm>
            <a:off x="1726046" y="2266098"/>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and </a:t>
            </a:r>
            <a:r>
              <a:rPr lang="en-US" dirty="0"/>
              <a:t>Recommendation</a:t>
            </a:r>
            <a:endParaRPr dirty="0"/>
          </a:p>
        </p:txBody>
      </p:sp>
      <p:grpSp>
        <p:nvGrpSpPr>
          <p:cNvPr id="882" name="Google Shape;882;p37"/>
          <p:cNvGrpSpPr/>
          <p:nvPr/>
        </p:nvGrpSpPr>
        <p:grpSpPr>
          <a:xfrm>
            <a:off x="6234546"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563752" y="1730039"/>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animEffect transition="in" filter="fade">
                                      <p:cBhvr>
                                        <p:cTn id="7" dur="1000"/>
                                        <p:tgtEl>
                                          <p:spTgt spid="878">
                                            <p:txEl>
                                              <p:pRg st="0" end="0"/>
                                            </p:txEl>
                                          </p:spTgt>
                                        </p:tgtEl>
                                      </p:cBhvr>
                                    </p:animEffect>
                                    <p:anim calcmode="lin" valueType="num">
                                      <p:cBhvr>
                                        <p:cTn id="8" dur="1000" fill="hold"/>
                                        <p:tgtEl>
                                          <p:spTgt spid="8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8">
                                            <p:txEl>
                                              <p:pRg st="1" end="1"/>
                                            </p:txEl>
                                          </p:spTgt>
                                        </p:tgtEl>
                                        <p:attrNameLst>
                                          <p:attrName>style.visibility</p:attrName>
                                        </p:attrNameLst>
                                      </p:cBhvr>
                                      <p:to>
                                        <p:strVal val="visible"/>
                                      </p:to>
                                    </p:set>
                                    <p:animEffect transition="in" filter="fade">
                                      <p:cBhvr>
                                        <p:cTn id="14" dur="1000"/>
                                        <p:tgtEl>
                                          <p:spTgt spid="878">
                                            <p:txEl>
                                              <p:pRg st="1" end="1"/>
                                            </p:txEl>
                                          </p:spTgt>
                                        </p:tgtEl>
                                      </p:cBhvr>
                                    </p:animEffect>
                                    <p:anim calcmode="lin" valueType="num">
                                      <p:cBhvr>
                                        <p:cTn id="15" dur="1000" fill="hold"/>
                                        <p:tgtEl>
                                          <p:spTgt spid="8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78">
                                            <p:txEl>
                                              <p:pRg st="2" end="2"/>
                                            </p:txEl>
                                          </p:spTgt>
                                        </p:tgtEl>
                                        <p:attrNameLst>
                                          <p:attrName>style.visibility</p:attrName>
                                        </p:attrNameLst>
                                      </p:cBhvr>
                                      <p:to>
                                        <p:strVal val="visible"/>
                                      </p:to>
                                    </p:set>
                                    <p:animEffect transition="in" filter="fade">
                                      <p:cBhvr>
                                        <p:cTn id="21" dur="1000"/>
                                        <p:tgtEl>
                                          <p:spTgt spid="878">
                                            <p:txEl>
                                              <p:pRg st="2" end="2"/>
                                            </p:txEl>
                                          </p:spTgt>
                                        </p:tgtEl>
                                      </p:cBhvr>
                                    </p:animEffect>
                                    <p:anim calcmode="lin" valueType="num">
                                      <p:cBhvr>
                                        <p:cTn id="22" dur="1000" fill="hold"/>
                                        <p:tgtEl>
                                          <p:spTgt spid="87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7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pic>
        <p:nvPicPr>
          <p:cNvPr id="8" name="Picture 16">
            <a:extLst>
              <a:ext uri="{FF2B5EF4-FFF2-40B4-BE49-F238E27FC236}">
                <a16:creationId xmlns:a16="http://schemas.microsoft.com/office/drawing/2014/main" id="{22338799-FDE4-4C83-8431-47D37153FB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6851" y="-56751"/>
            <a:ext cx="3074669" cy="5033645"/>
          </a:xfrm>
          <a:prstGeom prst="rect">
            <a:avLst/>
          </a:prstGeom>
          <a:noFill/>
          <a:ln>
            <a:noFill/>
          </a:ln>
        </p:spPr>
      </p:pic>
      <p:sp>
        <p:nvSpPr>
          <p:cNvPr id="10" name="Google Shape;930;p41">
            <a:extLst>
              <a:ext uri="{FF2B5EF4-FFF2-40B4-BE49-F238E27FC236}">
                <a16:creationId xmlns:a16="http://schemas.microsoft.com/office/drawing/2014/main" id="{F6634F02-A570-4333-94BF-A8B45B66C11D}"/>
              </a:ext>
            </a:extLst>
          </p:cNvPr>
          <p:cNvSpPr txBox="1">
            <a:spLocks/>
          </p:cNvSpPr>
          <p:nvPr/>
        </p:nvSpPr>
        <p:spPr>
          <a:xfrm>
            <a:off x="6160085" y="563921"/>
            <a:ext cx="2983915" cy="6062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1">
                    <a:lumMod val="75000"/>
                  </a:schemeClr>
                </a:solidFill>
              </a:rPr>
              <a:t>Man in the disk Attack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5162059" y="2286734"/>
            <a:ext cx="264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a:t>
            </a:r>
            <a:endParaRPr dirty="0"/>
          </a:p>
        </p:txBody>
      </p:sp>
      <p:sp>
        <p:nvSpPr>
          <p:cNvPr id="878" name="Google Shape;878;p37"/>
          <p:cNvSpPr txBox="1">
            <a:spLocks noGrp="1"/>
          </p:cNvSpPr>
          <p:nvPr>
            <p:ph type="body" idx="1"/>
          </p:nvPr>
        </p:nvSpPr>
        <p:spPr>
          <a:xfrm>
            <a:off x="4731960" y="2821333"/>
            <a:ext cx="4073137" cy="11623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dirty="0">
                <a:solidFill>
                  <a:schemeClr val="bg1"/>
                </a:solidFill>
                <a:effectLst/>
                <a:latin typeface="Times New Roman" panose="02020603050405020304" pitchFamily="18" charset="0"/>
                <a:ea typeface="Calibri" panose="020F0502020204030204" pitchFamily="34" charset="0"/>
              </a:rPr>
              <a:t>1- replaced with more secure alternatives and you can check owasp.com for more information about it.</a:t>
            </a:r>
          </a:p>
          <a:p>
            <a:pPr marL="0" lvl="0" indent="0" algn="ctr" rtl="0">
              <a:spcBef>
                <a:spcPts val="0"/>
              </a:spcBef>
              <a:spcAft>
                <a:spcPts val="0"/>
              </a:spcAft>
              <a:buClr>
                <a:schemeClr val="dk1"/>
              </a:buClr>
              <a:buSzPts val="1100"/>
              <a:buFont typeface="Arial"/>
              <a:buNone/>
            </a:pPr>
            <a:r>
              <a:rPr lang="en-US" sz="1600" dirty="0">
                <a:solidFill>
                  <a:schemeClr val="bg1"/>
                </a:solidFill>
                <a:effectLst/>
                <a:latin typeface="Times New Roman" panose="02020603050405020304" pitchFamily="18" charset="0"/>
                <a:ea typeface="Calibri" panose="020F0502020204030204" pitchFamily="34" charset="0"/>
              </a:rPr>
              <a:t>2- Verify that cryptographic algorithms are up to date and in-line with industry standards.</a:t>
            </a:r>
            <a:endParaRPr sz="1200" dirty="0">
              <a:solidFill>
                <a:schemeClr val="bg1"/>
              </a:solidFill>
            </a:endParaRPr>
          </a:p>
        </p:txBody>
      </p:sp>
      <p:sp>
        <p:nvSpPr>
          <p:cNvPr id="879" name="Google Shape;879;p37"/>
          <p:cNvSpPr txBox="1">
            <a:spLocks noGrp="1"/>
          </p:cNvSpPr>
          <p:nvPr>
            <p:ph type="body" idx="2"/>
          </p:nvPr>
        </p:nvSpPr>
        <p:spPr>
          <a:xfrm>
            <a:off x="1539923" y="2848045"/>
            <a:ext cx="2517621"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solidFill>
                  <a:schemeClr val="bg1"/>
                </a:solidFill>
                <a:effectLst/>
                <a:latin typeface="Times New Roman" panose="02020603050405020304" pitchFamily="18" charset="0"/>
                <a:ea typeface="Calibri" panose="020F0502020204030204" pitchFamily="34" charset="0"/>
              </a:rPr>
              <a:t>Using SHA-1 as cryptographic algorithm</a:t>
            </a:r>
            <a:endParaRPr dirty="0">
              <a:solidFill>
                <a:schemeClr val="bg1"/>
              </a:solidFill>
            </a:endParaRPr>
          </a:p>
        </p:txBody>
      </p:sp>
      <p:sp>
        <p:nvSpPr>
          <p:cNvPr id="880" name="Google Shape;880;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1" name="Google Shape;881;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and </a:t>
            </a:r>
            <a:r>
              <a:rPr lang="en-US" dirty="0"/>
              <a:t>Recommendation</a:t>
            </a:r>
            <a:endParaRPr dirty="0"/>
          </a:p>
        </p:txBody>
      </p:sp>
      <p:grpSp>
        <p:nvGrpSpPr>
          <p:cNvPr id="882" name="Google Shape;882;p37"/>
          <p:cNvGrpSpPr/>
          <p:nvPr/>
        </p:nvGrpSpPr>
        <p:grpSpPr>
          <a:xfrm>
            <a:off x="5999604" y="1751566"/>
            <a:ext cx="469887" cy="469887"/>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85" name="Google Shape;885;p37"/>
          <p:cNvGrpSpPr/>
          <p:nvPr/>
        </p:nvGrpSpPr>
        <p:grpSpPr>
          <a:xfrm>
            <a:off x="2674509" y="1751566"/>
            <a:ext cx="469887" cy="469887"/>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2407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animEffect transition="in" filter="fade">
                                      <p:cBhvr>
                                        <p:cTn id="7" dur="1000"/>
                                        <p:tgtEl>
                                          <p:spTgt spid="878">
                                            <p:txEl>
                                              <p:pRg st="0" end="0"/>
                                            </p:txEl>
                                          </p:spTgt>
                                        </p:tgtEl>
                                      </p:cBhvr>
                                    </p:animEffect>
                                    <p:anim calcmode="lin" valueType="num">
                                      <p:cBhvr>
                                        <p:cTn id="8" dur="1000" fill="hold"/>
                                        <p:tgtEl>
                                          <p:spTgt spid="8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8">
                                            <p:txEl>
                                              <p:pRg st="1" end="1"/>
                                            </p:txEl>
                                          </p:spTgt>
                                        </p:tgtEl>
                                        <p:attrNameLst>
                                          <p:attrName>style.visibility</p:attrName>
                                        </p:attrNameLst>
                                      </p:cBhvr>
                                      <p:to>
                                        <p:strVal val="visible"/>
                                      </p:to>
                                    </p:set>
                                    <p:animEffect transition="in" filter="fade">
                                      <p:cBhvr>
                                        <p:cTn id="14" dur="1000"/>
                                        <p:tgtEl>
                                          <p:spTgt spid="878">
                                            <p:txEl>
                                              <p:pRg st="1" end="1"/>
                                            </p:txEl>
                                          </p:spTgt>
                                        </p:tgtEl>
                                      </p:cBhvr>
                                    </p:animEffect>
                                    <p:anim calcmode="lin" valueType="num">
                                      <p:cBhvr>
                                        <p:cTn id="15" dur="1000" fill="hold"/>
                                        <p:tgtEl>
                                          <p:spTgt spid="8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717</Words>
  <Application>Microsoft Office PowerPoint</Application>
  <PresentationFormat>عرض على الشاشة (16:9)</PresentationFormat>
  <Paragraphs>109</Paragraphs>
  <Slides>28</Slides>
  <Notes>22</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28</vt:i4>
      </vt:variant>
    </vt:vector>
  </HeadingPairs>
  <TitlesOfParts>
    <vt:vector size="38" baseType="lpstr">
      <vt:lpstr>Oswald</vt:lpstr>
      <vt:lpstr>Raleway</vt:lpstr>
      <vt:lpstr>Roboto</vt:lpstr>
      <vt:lpstr>Cambria</vt:lpstr>
      <vt:lpstr>Calibri</vt:lpstr>
      <vt:lpstr>Livvic</vt:lpstr>
      <vt:lpstr>Roboto Condensed Light</vt:lpstr>
      <vt:lpstr>Arial</vt:lpstr>
      <vt:lpstr>Times New Roman</vt:lpstr>
      <vt:lpstr>Software Development Bussines Plan by Slidesgo</vt:lpstr>
      <vt:lpstr>Quality Assessment  for Riyadh Bank App </vt:lpstr>
      <vt:lpstr>Group:7</vt:lpstr>
      <vt:lpstr>CONTENTS OF Presentation  </vt:lpstr>
      <vt:lpstr>The Steps We Followed in This Workshop:</vt:lpstr>
      <vt:lpstr>Riyadh Bank App</vt:lpstr>
      <vt:lpstr>01</vt:lpstr>
      <vt:lpstr>Recommendation</vt:lpstr>
      <vt:lpstr>عرض تقديمي في PowerPoint</vt:lpstr>
      <vt:lpstr>Recommendation</vt:lpstr>
      <vt:lpstr>Recommendation</vt:lpstr>
      <vt:lpstr>Recommendation</vt:lpstr>
      <vt:lpstr>Recommendation</vt:lpstr>
      <vt:lpstr>02</vt:lpstr>
      <vt:lpstr>عرض تقديمي في PowerPoint</vt:lpstr>
      <vt:lpstr>1\ No documentation </vt:lpstr>
      <vt:lpstr>2\ Empty method body</vt:lpstr>
      <vt:lpstr>3\ Unused import</vt:lpstr>
      <vt:lpstr>4\ Too long method</vt:lpstr>
      <vt:lpstr>5\ No validation</vt:lpstr>
      <vt:lpstr>6\ others</vt:lpstr>
      <vt:lpstr>03</vt:lpstr>
      <vt:lpstr>THEY USED :</vt:lpstr>
      <vt:lpstr>OUR RECOMNDATION :</vt:lpstr>
      <vt:lpstr>04</vt:lpstr>
      <vt:lpstr>عرض تقديمي في PowerPoint</vt:lpstr>
      <vt:lpstr>عرض تقديمي في PowerPoint</vt:lpstr>
      <vt:lpstr>عرض تقديمي في PowerPoint</vt:lpstr>
      <vt:lpstr>After we analyzed the application and found some issues with it, our view of banking applications changed, which we believed that it's safe and free from errors. These errors may be simple and has no effect from the application developers point view, but they may become a threat to the security and safety of the application and also may be confusing for future developers of the application We expect to resolve the issues that we mentioned it and improve the security and quality of the code to get better code and improve the usability of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Assessment       for Riyadh Bank App </dc:title>
  <cp:lastModifiedBy>Ghadeer Muidh Homood Alshalawi</cp:lastModifiedBy>
  <cp:revision>35</cp:revision>
  <dcterms:modified xsi:type="dcterms:W3CDTF">2021-11-04T17:56:04Z</dcterms:modified>
</cp:coreProperties>
</file>