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17"/>
    <p:sldId id="257" r:id="rId18"/>
    <p:sldId id="258" r:id="rId19"/>
    <p:sldId id="259" r:id="rId16"/>
    <p:sldId id="260" r:id="rId15"/>
    <p:sldId id="261" r:id="rId14"/>
    <p:sldId id="262" r:id="rId13"/>
    <p:sldId id="263" r:id="rId12"/>
    <p:sldId id="264" r:id="rId11"/>
    <p:sldId id="265" r:id="rId10"/>
    <p:sldId id="266" r:id="rId9"/>
    <p:sldId id="267" r:id="rId8"/>
    <p:sldId id="268" r:id="rId7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Space Grotesk Medium"/>
      <p:regular r:id="rId24"/>
      <p:bold r:id="rId25"/>
    </p:embeddedFont>
    <p:embeddedFont>
      <p:font typeface="Space Grotesk SemiBold"/>
      <p:regular r:id="rId26"/>
      <p:bold r:id="rId27"/>
    </p:embeddedFont>
    <p:embeddedFont>
      <p:font typeface="Space Grotesk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5">
          <p15:clr>
            <a:srgbClr val="747775"/>
          </p15:clr>
        </p15:guide>
        <p15:guide id="2" pos="385">
          <p15:clr>
            <a:srgbClr val="747775"/>
          </p15:clr>
        </p15:guide>
        <p15:guide id="3" orient="horz" pos="2845">
          <p15:clr>
            <a:srgbClr val="A4A3A4"/>
          </p15:clr>
        </p15:guide>
        <p15:guide id="4" pos="5375">
          <p15:clr>
            <a:srgbClr val="A4A3A4"/>
          </p15:clr>
        </p15:guide>
        <p15:guide id="5" pos="1655">
          <p15:clr>
            <a:srgbClr val="A4A3A4"/>
          </p15:clr>
        </p15:guide>
        <p15:guide id="6" pos="2426">
          <p15:clr>
            <a:srgbClr val="A4A3A4"/>
          </p15:clr>
        </p15:guide>
        <p15:guide id="7" pos="3175">
          <p15:clr>
            <a:srgbClr val="A4A3A4"/>
          </p15:clr>
        </p15:guide>
        <p15:guide id="8" pos="4105">
          <p15:clr>
            <a:srgbClr val="A4A3A4"/>
          </p15:clr>
        </p15:guide>
        <p15:guide id="9" pos="4694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0onAdFNLKfe06KOrgrI0jSqm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5" orient="horz"/>
        <p:guide pos="385"/>
        <p:guide pos="2845" orient="horz"/>
        <p:guide pos="5375"/>
        <p:guide pos="1655"/>
        <p:guide pos="2426"/>
        <p:guide pos="3175"/>
        <p:guide pos="4105"/>
        <p:guide pos="4694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" Type="http://schemas.openxmlformats.org/officeDocument/2006/relationships/slide" Target="slides/slide13.xml"/><Relationship Id="rId8" Type="http://schemas.openxmlformats.org/officeDocument/2006/relationships/slide" Target="slides/slide12.xml"/><Relationship Id="rId9" Type="http://schemas.openxmlformats.org/officeDocument/2006/relationships/slide" Target="slides/slide11.xml"/><Relationship Id="rId10" Type="http://schemas.openxmlformats.org/officeDocument/2006/relationships/slide" Target="slides/slide10.xml"/><Relationship Id="rId11" Type="http://schemas.openxmlformats.org/officeDocument/2006/relationships/slide" Target="slides/slide9.xml"/><Relationship Id="rId12" Type="http://schemas.openxmlformats.org/officeDocument/2006/relationships/slide" Target="slides/slide8.xml"/><Relationship Id="rId13" Type="http://schemas.openxmlformats.org/officeDocument/2006/relationships/slide" Target="slides/slide7.xml"/><Relationship Id="rId14" Type="http://schemas.openxmlformats.org/officeDocument/2006/relationships/slide" Target="slides/slide6.xml"/><Relationship Id="rId15" Type="http://schemas.openxmlformats.org/officeDocument/2006/relationships/slide" Target="slides/slide5.xml"/><Relationship Id="rId16" Type="http://schemas.openxmlformats.org/officeDocument/2006/relationships/slide" Target="slides/slide4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font" Target="fonts/HelveticaNeue-regular.fntdata"/><Relationship Id="rId21" Type="http://schemas.openxmlformats.org/officeDocument/2006/relationships/font" Target="fonts/HelveticaNeue-bold.fntdata"/><Relationship Id="rId22" Type="http://schemas.openxmlformats.org/officeDocument/2006/relationships/font" Target="fonts/HelveticaNeue-italic.fntdata"/><Relationship Id="rId23" Type="http://schemas.openxmlformats.org/officeDocument/2006/relationships/font" Target="fonts/HelveticaNeue-boldItalic.fntdata"/><Relationship Id="rId24" Type="http://schemas.openxmlformats.org/officeDocument/2006/relationships/font" Target="fonts/SpaceGroteskMedium-regular.fntdata"/><Relationship Id="rId25" Type="http://schemas.openxmlformats.org/officeDocument/2006/relationships/font" Target="fonts/SpaceGroteskMedium-bold.fntdata"/><Relationship Id="rId26" Type="http://schemas.openxmlformats.org/officeDocument/2006/relationships/font" Target="fonts/SpaceGroteskSemiBold-regular.fntdata"/><Relationship Id="rId27" Type="http://schemas.openxmlformats.org/officeDocument/2006/relationships/font" Target="fonts/SpaceGroteskSemiBold-bold.fntdata"/><Relationship Id="rId28" Type="http://schemas.openxmlformats.org/officeDocument/2006/relationships/font" Target="fonts/SpaceGrotesk-regular.fntdata"/><Relationship Id="rId29" Type="http://schemas.openxmlformats.org/officeDocument/2006/relationships/font" Target="fonts/SpaceGrotesk-bold.fntdata"/><Relationship Id="rId30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Enfatizar el dolor actual: todo-o-nada en custodia. Sin NWC, o confías todo o nada.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MCP + NWC = agents autónomos pero controlados. Futuro de automatización con Bitcoin.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Call to action claro. Ofrecer un punto de entrada simple (Alby Hub) y recursos.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NWC aprovecha momento: Lightning estable + Nostr en crecimiento + demanda real.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NWC = OAuth para Lightning, pero descentralizado y con control real del usuario.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Suscripciones funcionan sin dar claves privadas. Subcuentas ideales para gestión de equipos.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Destacar comunidad local para conectar con audiencia. LaWallet es caso destacado presentado en bitcoin++ Buenos Aires.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Mostrar diversidad de casos: wallets, bots de mensajería, plataformas de comercio. NWC permite interoperabilidad real.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NWC no es solo para wallets finales, también para backends y herramientas. Ecosistema en crecimiento constante.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Mencionar logro sin convertirlo en pitch. Geyser hackathon tuvo múltiples aplicantes (ZapGoals, Swapido, etc). Enfatizar neutralidad.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NWC es seguro si se configura bien. No dar acceso ilimitado por defecto.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Cover - Color 0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c11661c03_0_50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" name="Google Shape;11;g24c11661c03_0_50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" name="Google Shape;12;g24c11661c03_0_50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450502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type="title"/>
          </p:nvPr>
        </p:nvSpPr>
        <p:spPr>
          <a:xfrm>
            <a:off x="452436" y="965621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1"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4501889" y="4918849"/>
            <a:ext cx="135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90" name="Google Shape;90;p3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 1">
  <p:cSld name="1_TITLE_2_1">
    <p:bg>
      <p:bgPr>
        <a:solidFill>
          <a:srgbClr val="16130E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563fe46a56_0_70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" name="Google Shape;15;g2563fe46a56_0_70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6" name="Google Shape;16;g2563fe46a56_0_70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A white text on a black background&#10;&#10;Description automatically generated with low confidence" id="17" name="Google Shape;17;g2563fe46a56_0_70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3970800" y="2160000"/>
            <a:ext cx="1069200" cy="82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"/>
          <p:cNvSpPr txBox="1"/>
          <p:nvPr>
            <p:ph hasCustomPrompt="1"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3" name="Google Shape;93;p39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1_TITLE_2">
    <p:bg>
      <p:bgPr>
        <a:solidFill>
          <a:srgbClr val="16130E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" name="Google Shape;20;p15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1" name="Google Shape;21;p15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 1 1">
  <p:cSld name="1_TITLE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563fe46a56_0_84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" name="Google Shape;24;g2563fe46a56_0_84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5" name="Google Shape;25;g2563fe46a56_0_84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id="26" name="Google Shape;26;g2563fe46a56_0_84"/>
          <p:cNvPicPr preferRelativeResize="0"/>
          <p:nvPr/>
        </p:nvPicPr>
        <p:blipFill rotWithShape="1">
          <a:blip r:embed="rId3">
            <a:alphaModFix amt="16000"/>
          </a:blip>
          <a:srcRect b="288" l="0" r="0" t="288"/>
          <a:stretch/>
        </p:blipFill>
        <p:spPr>
          <a:xfrm>
            <a:off x="3970800" y="2160000"/>
            <a:ext cx="1069200" cy="82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 1 2">
  <p:cSld name="1_TITLE_2_1_2">
    <p:bg>
      <p:bgPr>
        <a:solidFill>
          <a:srgbClr val="16130E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g2563fe46a56_0_260"/>
          <p:cNvPicPr preferRelativeResize="0"/>
          <p:nvPr/>
        </p:nvPicPr>
        <p:blipFill rotWithShape="1">
          <a:blip r:embed="rId2">
            <a:alphaModFix amt="10000"/>
          </a:blip>
          <a:srcRect b="15564" l="6717" r="6717" t="15564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g2563fe46a56_0_260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g2563fe46a56_0_260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31" name="Google Shape;31;g2563fe46a56_0_260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A white text on a black background&#10;&#10;Description automatically generated with low confidence" id="32" name="Google Shape;32;g2563fe46a56_0_260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2554375" y="1066800"/>
            <a:ext cx="3902050" cy="30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54e9370ce2_0_86"/>
          <p:cNvSpPr txBox="1"/>
          <p:nvPr>
            <p:ph idx="1" type="body"/>
          </p:nvPr>
        </p:nvSpPr>
        <p:spPr>
          <a:xfrm>
            <a:off x="450502" y="4447447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g254e9370ce2_0_86"/>
          <p:cNvSpPr txBox="1"/>
          <p:nvPr>
            <p:ph type="title"/>
          </p:nvPr>
        </p:nvSpPr>
        <p:spPr>
          <a:xfrm>
            <a:off x="452435" y="965621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g254e9370ce2_0_86"/>
          <p:cNvSpPr txBox="1"/>
          <p:nvPr>
            <p:ph idx="2" type="body"/>
          </p:nvPr>
        </p:nvSpPr>
        <p:spPr>
          <a:xfrm>
            <a:off x="450502" y="2708695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g254e9370ce2_0_86"/>
          <p:cNvSpPr txBox="1"/>
          <p:nvPr>
            <p:ph idx="12" type="sldNum"/>
          </p:nvPr>
        </p:nvSpPr>
        <p:spPr>
          <a:xfrm>
            <a:off x="4494828" y="4908639"/>
            <a:ext cx="1497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1_TITLE_2 2">
    <p:bg>
      <p:bgPr>
        <a:solidFill>
          <a:srgbClr val="16130E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>
            <p:ph idx="2" type="pic"/>
          </p:nvPr>
        </p:nvSpPr>
        <p:spPr>
          <a:xfrm>
            <a:off x="2549117" y="0"/>
            <a:ext cx="6594900" cy="45165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16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42" name="Google Shape;42;p16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5">
          <p15:clr>
            <a:srgbClr val="FBAE40"/>
          </p15:clr>
        </p15:guide>
        <p15:guide id="4" orient="horz" pos="2845">
          <p15:clr>
            <a:srgbClr val="FBAE40"/>
          </p15:clr>
        </p15:guide>
        <p15:guide id="5" pos="22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1_TITLE_2 3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17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17171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17171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1_TITLE_2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18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50" name="Google Shape;50;p18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134">
          <p15:clr>
            <a:srgbClr val="FBAE40"/>
          </p15:clr>
        </p15:guide>
        <p15:guide id="4" pos="229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NWC para Desarrolladores 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NIPs Relevantes + Seguridad 🔒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 sz="2400"/>
            </a:pPr>
            <a:r>
              <a:t>NIPs Clave</a:t>
            </a:r>
          </a:p>
          <a:p>
            <a:pPr>
              <a:defRPr sz="1800"/>
            </a:pPr>
            <a:r>
              <a:t>NIP-47: Nostr Wallet Connect</a:t>
            </a:r>
          </a:p>
          <a:p>
            <a:pPr>
              <a:defRPr sz="1800"/>
            </a:pPr>
            <a:r>
              <a:t>NIP-01: Eventos básicos de Nostr</a:t>
            </a:r>
          </a:p>
          <a:p>
            <a:pPr>
              <a:defRPr sz="1800"/>
            </a:pPr>
            <a:r>
              <a:t>[NIP-X]: [otro NIP relevante si aplica]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 b="1" sz="2400"/>
            </a:pPr>
            <a:r>
              <a:t>Seguridad y Buenas Prácticas</a:t>
            </a:r>
          </a:p>
          <a:p>
            <a:pPr>
              <a:defRPr sz="1800"/>
            </a:pPr>
            <a:r>
              <a:t>Permisos mínimos necesarios</a:t>
            </a:r>
          </a:p>
          <a:p>
            <a:pPr>
              <a:defRPr sz="1800"/>
            </a:pPr>
            <a:r>
              <a:t>Rotación de conexiones</a:t>
            </a:r>
          </a:p>
          <a:p>
            <a:pPr>
              <a:defRPr sz="1800"/>
            </a:pPr>
            <a:r>
              <a:t>Monitoreo de actividad</a:t>
            </a:r>
          </a:p>
          <a:p>
            <a:pPr>
              <a:defRPr sz="1800"/>
            </a:pPr>
            <a:r>
              <a:t>Revocación inmediata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 + MCP: Agentic Engineering 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MCP (Model Context Protocol): orquestación de AI agents con herramientas</a:t>
            </a:r>
          </a:p>
          <a:p>
            <a:pPr>
              <a:defRPr sz="2000"/>
            </a:pPr>
            <a:r>
              <a:t>NWC como "herramienta" para agents: pagos automáticos, rewards, micropagos</a:t>
            </a:r>
          </a:p>
          <a:p>
            <a:pPr>
              <a:defRPr sz="2000"/>
            </a:pPr>
            <a:r>
              <a:t>Casos de uso: asistentes con presupuesto, bots autónomos, workflows complejos</a:t>
            </a:r>
          </a:p>
          <a:p>
            <a:pPr>
              <a:defRPr sz="2000"/>
            </a:pPr>
            <a:r>
              <a:t>Ejemplo: agent que paga por APIs, servicios, datos en tiempo real</a:t>
            </a:r>
          </a:p>
        </p:txBody>
      </p:sp>
      <p:pic>
        <p:nvPicPr>
          <p:cNvPr id="4" name="Picture 3" descr="architecture-nwc-mc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7772400" cy="73443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Cómo Empezar Hoy 📫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Documentación NIP-47: [enlace o QR]</a:t>
            </a:r>
          </a:p>
          <a:p>
            <a:pPr>
              <a:defRPr sz="2000"/>
            </a:pPr>
            <a:r>
              <a:t>Alby Hub: Prueba NWC gratis (auto-hospedado)</a:t>
            </a:r>
          </a:p>
          <a:p>
            <a:pPr>
              <a:defRPr sz="2000"/>
            </a:pPr>
            <a:r>
              <a:t>Repo de ejemplos: [enlace a GitHub con integraciones]</a:t>
            </a:r>
          </a:p>
          <a:p>
            <a:pPr>
              <a:defRPr sz="2000"/>
            </a:pPr>
            <a:r>
              <a:t>Comunidad: [Nostr, Telegram, Discord]</a:t>
            </a:r>
          </a:p>
        </p:txBody>
      </p:sp>
      <p:pic>
        <p:nvPicPr>
          <p:cNvPr id="4" name="Picture 3" descr="qr-nip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14800"/>
            <a:ext cx="1371600" cy="1371600"/>
          </a:xfrm>
          <a:prstGeom prst="rect">
            <a:avLst/>
          </a:prstGeom>
        </p:spPr>
      </p:pic>
      <p:pic>
        <p:nvPicPr>
          <p:cNvPr id="5" name="Picture 4" descr="qr-alb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114800"/>
            <a:ext cx="1371600" cy="1371600"/>
          </a:xfrm>
          <a:prstGeom prst="rect">
            <a:avLst/>
          </a:prstGeom>
        </p:spPr>
      </p:pic>
      <p:pic>
        <p:nvPicPr>
          <p:cNvPr id="6" name="Picture 5" descr="qr-nost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41148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 General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Duración objetivo: 15 minutos</a:t>
            </a:r>
          </a:p>
          <a:p>
            <a:pPr>
              <a:defRPr sz="2000"/>
            </a:pPr>
            <a:r>
              <a:t>Total de slides: 12</a:t>
            </a:r>
          </a:p>
          <a:p>
            <a:pPr>
              <a:defRPr sz="2000"/>
            </a:pPr>
            <a:r>
              <a:t>Formato final: PPTX, 1920x1080, &lt;15MB</a:t>
            </a:r>
          </a:p>
          <a:p>
            <a:pPr>
              <a:defRPr sz="2000"/>
            </a:pPr>
            <a:r>
              <a:t>Paleta de emojis: 🚀 😬 ⏱️ 🧩 💳 🌎 🌍 🔗 🏆 🔒 🧠 📫</a:t>
            </a:r>
          </a:p>
          <a:p>
            <a:pPr>
              <a:defRPr sz="2000"/>
            </a:pPr>
            <a:r>
              <a:t>Fuentes a citar: Mínimo 2-3 referencias verificables en slides de problema/adopción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problema 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Las billeteras Lightning requieren custodia total o gestión compleja de nodos</a:t>
            </a:r>
          </a:p>
          <a:p>
            <a:pPr>
              <a:defRPr sz="2000"/>
            </a:pPr>
            <a:r>
              <a:t>Los usuarios no pueden delegar permisos granulares para pagos automáticos</a:t>
            </a:r>
          </a:p>
          <a:p>
            <a:pPr>
              <a:defRPr sz="2000"/>
            </a:pPr>
            <a:r>
              <a:t>Las aplicaciones necesitan acceso completo a fondos o implementaciones custom</a:t>
            </a:r>
          </a:p>
          <a:p>
            <a:pPr>
              <a:defRPr sz="2000"/>
            </a:pPr>
            <a:r>
              <a:t>Resultado: fricción en adopción, riesgos de seguridad, experiencia fragmentada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NWC ahora? ⏱️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Lightning alcanzó madurez técnica pero falta UX accesible</a:t>
            </a:r>
          </a:p>
          <a:p>
            <a:pPr>
              <a:defRPr sz="2000"/>
            </a:pPr>
            <a:r>
              <a:t>Proliferación de casos de uso: suscripciones, micropagos, bots, IA agents</a:t>
            </a:r>
          </a:p>
          <a:p>
            <a:pPr>
              <a:defRPr sz="2000"/>
            </a:pPr>
            <a:r>
              <a:t>Necesidad de interoperabilidad entre wallets y aplicaciones</a:t>
            </a:r>
          </a:p>
          <a:p>
            <a:pPr>
              <a:defRPr sz="2000"/>
            </a:pPr>
            <a:r>
              <a:t>Nostr ofrece infraestructura descentralizada lista para usar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Qué es NWC 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Nostr Wallet Connect: protocolo para delegar acceso a wallets Lightning</a:t>
            </a:r>
          </a:p>
          <a:p>
            <a:pPr>
              <a:defRPr sz="2000"/>
            </a:pPr>
            <a:r>
              <a:t>Basado en Nostr (NIP-47): eventos firmados, relays descentralizados</a:t>
            </a:r>
          </a:p>
          <a:p>
            <a:pPr>
              <a:defRPr sz="2000"/>
            </a:pPr>
            <a:r>
              <a:t>Permisos granulares: límites de monto, tipo de operación, tiempo</a:t>
            </a:r>
          </a:p>
          <a:p>
            <a:pPr>
              <a:defRPr sz="2000"/>
            </a:pPr>
            <a:r>
              <a:t>Interoperable: cualquier wallet + cualquier app que implemente el protocolo</a:t>
            </a:r>
          </a:p>
        </p:txBody>
      </p:sp>
      <p:pic>
        <p:nvPicPr>
          <p:cNvPr id="4" name="Picture 3" descr="nwc-simple-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00400"/>
            <a:ext cx="5029200" cy="7573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Suscripciones y Subcuentas 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 sz="2400"/>
            </a:pPr>
            <a:r>
              <a:t>Suscripciones</a:t>
            </a:r>
          </a:p>
          <a:p>
            <a:pPr>
              <a:defRPr sz="1800"/>
            </a:pPr>
            <a:r>
              <a:t>Pagos recurrentes automatizados</a:t>
            </a:r>
          </a:p>
          <a:p>
            <a:pPr>
              <a:defRPr sz="1800"/>
            </a:pPr>
            <a:r>
              <a:t>Límites mensuales configurables</a:t>
            </a:r>
          </a:p>
          <a:p>
            <a:pPr>
              <a:defRPr sz="1800"/>
            </a:pPr>
            <a:r>
              <a:t>Cancelación inmediata por el usuario</a:t>
            </a:r>
          </a:p>
          <a:p>
            <a:pPr>
              <a:defRPr sz="1800"/>
            </a:pPr>
            <a:r>
              <a:t>Sin intermediarios ni custodia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 b="1" sz="2400"/>
            </a:pPr>
            <a:r>
              <a:t>Subcuentas / Wallets secundarias</a:t>
            </a:r>
          </a:p>
          <a:p>
            <a:pPr>
              <a:defRPr sz="1800"/>
            </a:pPr>
            <a:r>
              <a:t>Presupuestos por categoría (ej: gaming, zaps, donaciones)</a:t>
            </a:r>
          </a:p>
          <a:p>
            <a:pPr>
              <a:defRPr sz="1800"/>
            </a:pPr>
            <a:r>
              <a:t>Control parental o de equipo</a:t>
            </a:r>
          </a:p>
          <a:p>
            <a:pPr>
              <a:defRPr sz="1800"/>
            </a:pPr>
            <a:r>
              <a:t>Delegación temporal de fondos</a:t>
            </a:r>
          </a:p>
          <a:p>
            <a:pPr>
              <a:defRPr sz="1800"/>
            </a:pPr>
            <a:r>
              <a:t>Separación de riesgos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Adopción en Argentina / LatAm 🌎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LaWallet (Argentina): Wallet Lightning con tarjeta de débito, POS y BoltCard - presentado en bitcoin++ BA 2024</a:t>
            </a:r>
          </a:p>
          <a:p>
            <a:pPr>
              <a:defRPr sz="2000"/>
            </a:pPr>
            <a:r>
              <a:t>Francisco Calderon (Argentina): Bot Telegram con Lightning y plataforma exchange en Nostr</a:t>
            </a:r>
          </a:p>
          <a:p>
            <a:pPr>
              <a:defRPr sz="2000"/>
            </a:pPr>
            <a:r>
              <a:t>Swapido (México): Conversión Lightning → Pesos mexicanos con un clic</a:t>
            </a:r>
          </a:p>
          <a:p>
            <a:pPr>
              <a:defRPr sz="2000"/>
            </a:pPr>
            <a:r>
              <a:t>Bitcoin Argentina NGO: Cursos de Lightning Network para la comunidad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Adopción Internacional 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Alby: Extensión de navegador, hub auto-hospedado, sponsor de hackathons NWC</a:t>
            </a:r>
          </a:p>
          <a:p>
            <a:pPr>
              <a:defRPr sz="2000"/>
            </a:pPr>
            <a:r>
              <a:t>Prism (Discord): Bot de zaps para Discord - envía cientos de pagos con un clic</a:t>
            </a:r>
          </a:p>
          <a:p>
            <a:pPr>
              <a:defRPr sz="2000"/>
            </a:pPr>
            <a:r>
              <a:t>ThunderTip (Telegram): Bot no-custodial - pagos directos wallet-a-wallet</a:t>
            </a:r>
          </a:p>
          <a:p>
            <a:pPr>
              <a:defRPr sz="2000"/>
            </a:pPr>
            <a:r>
              <a:t>BTCPayServer: Integración NWC para comerciantes - aceptar pagos en múltiples wallets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Integraciones y Ecosistema 🔗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Discord/Telegram bots: Prism (Discord), ThunderTip (Telegram) - tips y pagos en grupos</a:t>
            </a:r>
          </a:p>
          <a:p>
            <a:pPr>
              <a:defRPr sz="2000"/>
            </a:pPr>
            <a:r>
              <a:t>Web apps: Dashboards, analytics, servicios SaaS con micropagos automáticos</a:t>
            </a:r>
          </a:p>
          <a:p>
            <a:pPr>
              <a:defRPr sz="2000"/>
            </a:pPr>
            <a:r>
              <a:t>Backends: LNbits con extensión NWC, BTCPayServer con plugin Nostr/NIP-47</a:t>
            </a:r>
          </a:p>
          <a:p>
            <a:pPr>
              <a:defRPr sz="2000"/>
            </a:pPr>
            <a:r>
              <a:t>Recursos dev: awesome-nwc en GitHub - lista curada de proyectos e integraciones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BTCPayServer + Mi Proyecto 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000"/>
            </a:pPr>
            <a:r>
              <a:t>Gané Geyser NWC Hackathon ($10k, sponsors: Alby, Flash, Primal, BTC Curacão)</a:t>
            </a:r>
          </a:p>
          <a:p>
            <a:pPr>
              <a:defRPr sz="2000"/>
            </a:pPr>
            <a:r>
              <a:t>Proyecto: Suscripciones NWC en BTCPayServer</a:t>
            </a:r>
          </a:p>
          <a:p>
            <a:pPr>
              <a:defRPr sz="2000"/>
            </a:pPr>
            <a:r>
              <a:t>Permite a comerciantes ofrecer suscripciones Lightning sin custodia</a:t>
            </a:r>
          </a:p>
          <a:p>
            <a:pPr>
              <a:defRPr sz="2000"/>
            </a:pPr>
            <a:r>
              <a:t>Backend neutral, open source, enfoque en soberanía del usuario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