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17"/>
    <p:sldId id="257" r:id="rId18"/>
    <p:sldId id="258" r:id="rId19"/>
    <p:sldId id="259" r:id="rId16"/>
    <p:sldId id="260" r:id="rId15"/>
    <p:sldId id="261" r:id="rId14"/>
    <p:sldId id="262" r:id="rId13"/>
    <p:sldId id="263" r:id="rId12"/>
    <p:sldId id="264" r:id="rId11"/>
    <p:sldId id="265" r:id="rId10"/>
    <p:sldId id="266" r:id="rId9"/>
    <p:sldId id="267" r:id="rId8"/>
    <p:sldId id="268" r:id="rId7"/>
  </p:sldIdLst>
  <p:sldSz cy="5143500" cx="9144000"/>
  <p:notesSz cx="6858000" cy="9144000"/>
  <p:embeddedFontLst>
    <p:embeddedFont>
      <p:font typeface="Helvetica Neue"/>
      <p:regular r:id="rId20"/>
      <p:bold r:id="rId21"/>
      <p:italic r:id="rId22"/>
      <p:boldItalic r:id="rId23"/>
    </p:embeddedFont>
    <p:embeddedFont>
      <p:font typeface="Space Grotesk Medium"/>
      <p:regular r:id="rId24"/>
      <p:bold r:id="rId25"/>
    </p:embeddedFont>
    <p:embeddedFont>
      <p:font typeface="Space Grotesk SemiBold"/>
      <p:regular r:id="rId26"/>
      <p:bold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5">
          <p15:clr>
            <a:srgbClr val="747775"/>
          </p15:clr>
        </p15:guide>
        <p15:guide id="2" pos="385">
          <p15:clr>
            <a:srgbClr val="747775"/>
          </p15:clr>
        </p15:guide>
        <p15:guide id="3" orient="horz" pos="2845">
          <p15:clr>
            <a:srgbClr val="A4A3A4"/>
          </p15:clr>
        </p15:guide>
        <p15:guide id="4" pos="5375">
          <p15:clr>
            <a:srgbClr val="A4A3A4"/>
          </p15:clr>
        </p15:guide>
        <p15:guide id="5" pos="1655">
          <p15:clr>
            <a:srgbClr val="A4A3A4"/>
          </p15:clr>
        </p15:guide>
        <p15:guide id="6" pos="2426">
          <p15:clr>
            <a:srgbClr val="A4A3A4"/>
          </p15:clr>
        </p15:guide>
        <p15:guide id="7" pos="3175">
          <p15:clr>
            <a:srgbClr val="A4A3A4"/>
          </p15:clr>
        </p15:guide>
        <p15:guide id="8" pos="4105">
          <p15:clr>
            <a:srgbClr val="A4A3A4"/>
          </p15:clr>
        </p15:guide>
        <p15:guide id="9" pos="4694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0onAdFNLKfe06KOrgrI0jSqmy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5" orient="horz"/>
        <p:guide pos="385"/>
        <p:guide pos="2845" orient="horz"/>
        <p:guide pos="5375"/>
        <p:guide pos="1655"/>
        <p:guide pos="2426"/>
        <p:guide pos="3175"/>
        <p:guide pos="4105"/>
        <p:guide pos="4694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" Type="http://schemas.openxmlformats.org/officeDocument/2006/relationships/slide" Target="slides/slide13.xml"/><Relationship Id="rId8" Type="http://schemas.openxmlformats.org/officeDocument/2006/relationships/slide" Target="slides/slide12.xml"/><Relationship Id="rId9" Type="http://schemas.openxmlformats.org/officeDocument/2006/relationships/slide" Target="slides/slide11.xml"/><Relationship Id="rId10" Type="http://schemas.openxmlformats.org/officeDocument/2006/relationships/slide" Target="slides/slide10.xml"/><Relationship Id="rId11" Type="http://schemas.openxmlformats.org/officeDocument/2006/relationships/slide" Target="slides/slide9.xml"/><Relationship Id="rId12" Type="http://schemas.openxmlformats.org/officeDocument/2006/relationships/slide" Target="slides/slide8.xml"/><Relationship Id="rId13" Type="http://schemas.openxmlformats.org/officeDocument/2006/relationships/slide" Target="slides/slide7.xml"/><Relationship Id="rId14" Type="http://schemas.openxmlformats.org/officeDocument/2006/relationships/slide" Target="slides/slide6.xml"/><Relationship Id="rId15" Type="http://schemas.openxmlformats.org/officeDocument/2006/relationships/slide" Target="slides/slide5.xml"/><Relationship Id="rId16" Type="http://schemas.openxmlformats.org/officeDocument/2006/relationships/slide" Target="slides/slide4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font" Target="fonts/HelveticaNeue-regular.fntdata"/><Relationship Id="rId21" Type="http://schemas.openxmlformats.org/officeDocument/2006/relationships/font" Target="fonts/HelveticaNeue-bold.fntdata"/><Relationship Id="rId22" Type="http://schemas.openxmlformats.org/officeDocument/2006/relationships/font" Target="fonts/HelveticaNeue-italic.fntdata"/><Relationship Id="rId23" Type="http://schemas.openxmlformats.org/officeDocument/2006/relationships/font" Target="fonts/HelveticaNeue-boldItalic.fntdata"/><Relationship Id="rId24" Type="http://schemas.openxmlformats.org/officeDocument/2006/relationships/font" Target="fonts/SpaceGroteskMedium-regular.fntdata"/><Relationship Id="rId25" Type="http://schemas.openxmlformats.org/officeDocument/2006/relationships/font" Target="fonts/SpaceGroteskMedium-bold.fntdata"/><Relationship Id="rId26" Type="http://schemas.openxmlformats.org/officeDocument/2006/relationships/font" Target="fonts/SpaceGroteskSemiBold-regular.fntdata"/><Relationship Id="rId27" Type="http://schemas.openxmlformats.org/officeDocument/2006/relationships/font" Target="fonts/SpaceGroteskSemiBold-bold.fntdata"/><Relationship Id="rId28" Type="http://schemas.openxmlformats.org/officeDocument/2006/relationships/font" Target="fonts/SpaceGrotesk-regular.fntdata"/><Relationship Id="rId29" Type="http://schemas.openxmlformats.org/officeDocument/2006/relationships/font" Target="fonts/SpaceGrotesk-bold.fntdata"/><Relationship Id="rId30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Enfatizar el dolor actual: todo-o-nada en custodia. Sin NWC, o confías todo o nada.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MCP + NWC = agents autónomos pero controlados. Futuro de automatización con Bitcoin.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Call to action claro. Ofrecer un punto de entrada simple (Alby Hub) y recursos.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aprovecha momento: Lightning estable + Nostr en crecimiento + demanda real.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= OAuth para Lightning, pero descentralizado y con control real del usuario.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Suscripciones funcionan sin dar claves privadas. Subcuentas ideales para gestión de equipos.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Destacar comunidad local para conectar con audiencia. LaWallet es caso destacado presentado en bitcoin++ Buenos Aires.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Mostrar diversidad de casos: wallets, bots de mensajería, plataformas de comercio. NWC permite interoperabilidad real.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no es solo para wallets finales, también para backends y herramientas. Ecosistema en crecimiento constante.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Mencionar logro sin convertirlo en pitch. Geyser hackathon tuvo múltiples aplicantes (ZapGoals, Swapido, etc). Enfatizar neutralidad.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NWC es seguro si se configura bien. No dar acceso ilimitado por defecto.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Cover - Color 0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c11661c03_0_50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" name="Google Shape;11;g24c11661c03_0_50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" name="Google Shape;12;g24c11661c03_0_50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idx="1" type="body"/>
          </p:nvPr>
        </p:nvSpPr>
        <p:spPr>
          <a:xfrm>
            <a:off x="450502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b="1" sz="1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type="title"/>
          </p:nvPr>
        </p:nvSpPr>
        <p:spPr>
          <a:xfrm>
            <a:off x="452436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b="1" sz="4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b="1" sz="2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4501889" y="4918849"/>
            <a:ext cx="135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Helvetica Neue"/>
              <a:buNone/>
              <a:defRPr b="0" i="0" sz="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0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/>
          <p:nvPr>
            <p:ph type="title"/>
          </p:nvPr>
        </p:nvSpPr>
        <p:spPr>
          <a:xfrm>
            <a:off x="311699" y="2150849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" type="body"/>
          </p:nvPr>
        </p:nvSpPr>
        <p:spPr>
          <a:xfrm>
            <a:off x="3116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2" type="body"/>
          </p:nvPr>
        </p:nvSpPr>
        <p:spPr>
          <a:xfrm>
            <a:off x="4832399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type="title"/>
          </p:nvPr>
        </p:nvSpPr>
        <p:spPr>
          <a:xfrm>
            <a:off x="311699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" type="body"/>
          </p:nvPr>
        </p:nvSpPr>
        <p:spPr>
          <a:xfrm>
            <a:off x="311699" y="1389599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 txBox="1"/>
          <p:nvPr>
            <p:ph type="title"/>
          </p:nvPr>
        </p:nvSpPr>
        <p:spPr>
          <a:xfrm>
            <a:off x="490250" y="450149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" type="body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2" type="body"/>
          </p:nvPr>
        </p:nvSpPr>
        <p:spPr>
          <a:xfrm>
            <a:off x="4939500" y="724074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7" name="Google Shape;87;p37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8"/>
          <p:cNvSpPr txBox="1"/>
          <p:nvPr>
            <p:ph idx="1" type="body"/>
          </p:nvPr>
        </p:nvSpPr>
        <p:spPr>
          <a:xfrm>
            <a:off x="311699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90" name="Google Shape;90;p38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 1">
  <p:cSld name="1_TITLE_2_1">
    <p:bg>
      <p:bgPr>
        <a:solidFill>
          <a:srgbClr val="16130E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63fe46a56_0_70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g2563fe46a56_0_70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6" name="Google Shape;16;g2563fe46a56_0_70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A white text on a black background&#10;&#10;Description automatically generated with low confidence" id="17" name="Google Shape;17;g2563fe46a56_0_70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3970800" y="2160000"/>
            <a:ext cx="1069200" cy="825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9"/>
          <p:cNvSpPr txBox="1"/>
          <p:nvPr>
            <p:ph hasCustomPrompt="1" type="title"/>
          </p:nvPr>
        </p:nvSpPr>
        <p:spPr>
          <a:xfrm>
            <a:off x="311699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3" name="Google Shape;93;p39"/>
          <p:cNvSpPr txBox="1"/>
          <p:nvPr>
            <p:ph idx="1" type="body"/>
          </p:nvPr>
        </p:nvSpPr>
        <p:spPr>
          <a:xfrm>
            <a:off x="311699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9" name="Google Shape;99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" name="Google Shape;10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">
    <p:bg>
      <p:bgPr>
        <a:solidFill>
          <a:srgbClr val="16130E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" name="Google Shape;20;p15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1" name="Google Shape;21;p15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 1 1">
  <p:cSld name="1_TITLE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563fe46a56_0_84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" name="Google Shape;24;g2563fe46a56_0_84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5" name="Google Shape;25;g2563fe46a56_0_84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id="26" name="Google Shape;26;g2563fe46a56_0_84"/>
          <p:cNvPicPr preferRelativeResize="0"/>
          <p:nvPr/>
        </p:nvPicPr>
        <p:blipFill rotWithShape="1">
          <a:blip r:embed="rId3">
            <a:alphaModFix amt="16000"/>
          </a:blip>
          <a:srcRect b="288" l="0" r="0" t="288"/>
          <a:stretch/>
        </p:blipFill>
        <p:spPr>
          <a:xfrm>
            <a:off x="3970800" y="2160000"/>
            <a:ext cx="1069200" cy="82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 1 2">
  <p:cSld name="1_TITLE_2_1_2">
    <p:bg>
      <p:bgPr>
        <a:solidFill>
          <a:srgbClr val="16130E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g2563fe46a56_0_260"/>
          <p:cNvPicPr preferRelativeResize="0"/>
          <p:nvPr/>
        </p:nvPicPr>
        <p:blipFill rotWithShape="1">
          <a:blip r:embed="rId2">
            <a:alphaModFix amt="10000"/>
          </a:blip>
          <a:srcRect b="15564" l="6717" r="6717" t="15564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g2563fe46a56_0_260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" name="Google Shape;30;g2563fe46a56_0_260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31" name="Google Shape;31;g2563fe46a56_0_260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A white text on a black background&#10;&#10;Description automatically generated with low confidence" id="32" name="Google Shape;32;g2563fe46a56_0_260"/>
          <p:cNvPicPr preferRelativeResize="0"/>
          <p:nvPr/>
        </p:nvPicPr>
        <p:blipFill rotWithShape="1">
          <a:blip r:embed="rId3">
            <a:alphaModFix amt="5000"/>
          </a:blip>
          <a:srcRect b="0" l="0" r="0" t="0"/>
          <a:stretch/>
        </p:blipFill>
        <p:spPr>
          <a:xfrm>
            <a:off x="2554375" y="1066800"/>
            <a:ext cx="3902050" cy="301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54e9370ce2_0_86"/>
          <p:cNvSpPr txBox="1"/>
          <p:nvPr>
            <p:ph idx="1" type="body"/>
          </p:nvPr>
        </p:nvSpPr>
        <p:spPr>
          <a:xfrm>
            <a:off x="450502" y="4447447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17125" spcFirstLastPara="1" rIns="17125" wrap="square" tIns="171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g254e9370ce2_0_86"/>
          <p:cNvSpPr txBox="1"/>
          <p:nvPr>
            <p:ph type="title"/>
          </p:nvPr>
        </p:nvSpPr>
        <p:spPr>
          <a:xfrm>
            <a:off x="452435" y="965621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1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g254e9370ce2_0_86"/>
          <p:cNvSpPr txBox="1"/>
          <p:nvPr>
            <p:ph idx="2" type="body"/>
          </p:nvPr>
        </p:nvSpPr>
        <p:spPr>
          <a:xfrm>
            <a:off x="450502" y="2708695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g254e9370ce2_0_86"/>
          <p:cNvSpPr txBox="1"/>
          <p:nvPr>
            <p:ph idx="12" type="sldNum"/>
          </p:nvPr>
        </p:nvSpPr>
        <p:spPr>
          <a:xfrm>
            <a:off x="4494828" y="4908639"/>
            <a:ext cx="1497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000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 2">
    <p:bg>
      <p:bgPr>
        <a:solidFill>
          <a:srgbClr val="16130E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>
            <p:ph idx="2" type="pic"/>
          </p:nvPr>
        </p:nvSpPr>
        <p:spPr>
          <a:xfrm>
            <a:off x="2549117" y="0"/>
            <a:ext cx="6594900" cy="45165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" name="Google Shape;41;p16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42" name="Google Shape;42;p16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5">
          <p15:clr>
            <a:srgbClr val="FBAE40"/>
          </p15:clr>
        </p15:guide>
        <p15:guide id="4" orient="horz" pos="2845">
          <p15:clr>
            <a:srgbClr val="FBAE40"/>
          </p15:clr>
        </p15:guide>
        <p15:guide id="5" pos="22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 3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5" name="Google Shape;45;p17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17171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46" name="Google Shape;46;p17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171717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171717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1_TITLE_2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70679" y="4942117"/>
            <a:ext cx="548700" cy="1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400" u="none" cap="none" strike="noStrike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18"/>
          <p:cNvSpPr txBox="1"/>
          <p:nvPr/>
        </p:nvSpPr>
        <p:spPr>
          <a:xfrm rot="-5400000">
            <a:off x="-6170" y="188793"/>
            <a:ext cx="2406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24’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50" name="Google Shape;50;p18"/>
          <p:cNvSpPr txBox="1"/>
          <p:nvPr/>
        </p:nvSpPr>
        <p:spPr>
          <a:xfrm>
            <a:off x="655429" y="102680"/>
            <a:ext cx="590100" cy="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Montserrat"/>
              <a:buNone/>
            </a:pPr>
            <a:r>
              <a:rPr b="0" i="0" lang="es" sz="400" u="none" cap="none" strike="noStrike">
                <a:solidFill>
                  <a:srgbClr val="FFFFFF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LABITCONF</a:t>
            </a:r>
            <a:endParaRPr b="0" i="0" sz="400" u="none" cap="none" strike="noStrike">
              <a:solidFill>
                <a:srgbClr val="000000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134">
          <p15:clr>
            <a:srgbClr val="FBAE40"/>
          </p15:clr>
        </p15:guide>
        <p15:guide id="4" pos="2290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699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699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