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094238"/>
            <a:ext cx="10148624" cy="4618943"/>
          </a:xfrm>
          <a:prstGeom prst="rect">
            <a:avLst/>
          </a:prstGeom>
        </p:spPr>
        <p:txBody>
          <a:bodyPr/>
          <a:lstStyle/>
          <a:p>
            <a:pPr algn="l" defTabSz="461518">
              <a:defRPr sz="6320">
                <a:latin typeface="Hack"/>
                <a:ea typeface="Hack"/>
                <a:cs typeface="Hack"/>
                <a:sym typeface="Hack"/>
              </a:defRPr>
            </a:pPr>
            <a:r>
              <a:t>Build A</a:t>
            </a:r>
          </a:p>
          <a:p>
            <a:pPr algn="l" defTabSz="461518">
              <a:defRPr sz="6320">
                <a:latin typeface="Hack"/>
                <a:ea typeface="Hack"/>
                <a:cs typeface="Hack"/>
                <a:sym typeface="Hack"/>
              </a:defRPr>
            </a:pPr>
            <a:r>
              <a:t>Secure And Scalable</a:t>
            </a:r>
          </a:p>
          <a:p>
            <a:pPr algn="l" defTabSz="461518">
              <a:defRPr sz="6320">
                <a:latin typeface="Hack"/>
                <a:ea typeface="Hack"/>
                <a:cs typeface="Hack"/>
                <a:sym typeface="Hack"/>
              </a:defRPr>
            </a:pPr>
            <a:r>
              <a:t>Single Sign-</a:t>
            </a:r>
            <a:r>
              <a:rPr sz="7900"/>
              <a:t>On</a:t>
            </a:r>
            <a:r>
              <a:t> Gateway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ubTitle" sz="half" idx="1"/>
          </p:nvPr>
        </p:nvSpPr>
        <p:spPr>
          <a:xfrm>
            <a:off x="1270000" y="3292750"/>
            <a:ext cx="9074602" cy="3737374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Proxy origin request stream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Configuration with env variables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Always has a default value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Manager proxy rules with files</a:t>
            </a:r>
          </a:p>
        </p:txBody>
      </p:sp>
      <p:sp>
        <p:nvSpPr>
          <p:cNvPr id="146" name="Shape 146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Scalable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49" name="Shape 149"/>
          <p:cNvSpPr/>
          <p:nvPr>
            <p:ph type="subTitle" sz="quarter" idx="1"/>
          </p:nvPr>
        </p:nvSpPr>
        <p:spPr>
          <a:xfrm>
            <a:off x="1257300" y="3343550"/>
            <a:ext cx="9074602" cy="2242163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Twitter: @xeodou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Github: @xeodou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ubTitle" sz="half" idx="1"/>
          </p:nvPr>
        </p:nvSpPr>
        <p:spPr>
          <a:xfrm>
            <a:off x="1270000" y="3343550"/>
            <a:ext cx="9074602" cy="3471701"/>
          </a:xfrm>
          <a:prstGeom prst="rect">
            <a:avLst/>
          </a:prstGeom>
        </p:spPr>
        <p:txBody>
          <a:bodyPr/>
          <a:lstStyle/>
          <a:p>
            <a:pPr algn="l">
              <a:defRPr sz="5000">
                <a:latin typeface="Hack"/>
                <a:ea typeface="Hack"/>
                <a:cs typeface="Hack"/>
                <a:sym typeface="Hack"/>
              </a:defRPr>
            </a:pPr>
            <a:r>
              <a:t>Xeodou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Work For Wiredcraft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Full Stack Developer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JSConf China Organiser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Hard-Core Open-source Fan</a:t>
            </a:r>
          </a:p>
        </p:txBody>
      </p:sp>
      <p:sp>
        <p:nvSpPr>
          <p:cNvPr id="122" name="Shape 122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Who Am I?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Why A Gateway?</a:t>
            </a:r>
          </a:p>
        </p:txBody>
      </p:sp>
      <p:sp>
        <p:nvSpPr>
          <p:cNvPr id="125" name="Shape 125"/>
          <p:cNvSpPr/>
          <p:nvPr>
            <p:ph type="subTitle" sz="half" idx="1"/>
          </p:nvPr>
        </p:nvSpPr>
        <p:spPr>
          <a:xfrm>
            <a:off x="1270000" y="3302000"/>
            <a:ext cx="9074602" cy="3471701"/>
          </a:xfrm>
          <a:prstGeom prst="rect">
            <a:avLst/>
          </a:prstGeom>
        </p:spPr>
        <p:txBody>
          <a:bodyPr/>
          <a:lstStyle/>
          <a:p>
            <a:pPr algn="l">
              <a:defRPr sz="5000">
                <a:latin typeface="Hack"/>
                <a:ea typeface="Hack"/>
                <a:cs typeface="Hack"/>
                <a:sym typeface="Hack"/>
              </a:defRPr>
            </a:pPr>
          </a:p>
          <a:p>
            <a:pPr algn="l">
              <a:defRPr sz="5000">
                <a:latin typeface="Hack"/>
                <a:ea typeface="Hack"/>
                <a:cs typeface="Hack"/>
                <a:sym typeface="Hack"/>
              </a:defRPr>
            </a:pPr>
            <a:r>
              <a:t>Is it a Box ?</a:t>
            </a:r>
          </a:p>
        </p:txBody>
      </p:sp>
      <p:pic>
        <p:nvPicPr>
          <p:cNvPr id="1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2211" y="3389786"/>
            <a:ext cx="8204201" cy="3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3"/>
      <p:bldP build="whole" bldLvl="1" animBg="1" rev="0" advAuto="0" spid="125" grpId="1"/>
      <p:bldP build="whole" bldLvl="1" animBg="1" rev="0" advAuto="0" spid="12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ubTitle" sz="half" idx="1"/>
          </p:nvPr>
        </p:nvSpPr>
        <p:spPr>
          <a:xfrm>
            <a:off x="1270000" y="3343550"/>
            <a:ext cx="9074602" cy="3471701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A Service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Validate user for upservices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Block hacks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Proxy request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Combine the response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Easy manage microservices</a:t>
            </a:r>
          </a:p>
        </p:txBody>
      </p:sp>
      <p:sp>
        <p:nvSpPr>
          <p:cNvPr id="129" name="Shape 129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Gateway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ubTitle" sz="half" idx="1"/>
          </p:nvPr>
        </p:nvSpPr>
        <p:spPr>
          <a:xfrm>
            <a:off x="1270000" y="3343550"/>
            <a:ext cx="9074602" cy="3737374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Session management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Proxy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Rate-limiting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Protect request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Heart rating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CORS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…</a:t>
            </a:r>
          </a:p>
        </p:txBody>
      </p:sp>
      <p:sp>
        <p:nvSpPr>
          <p:cNvPr id="132" name="Shape 132"/>
          <p:cNvSpPr/>
          <p:nvPr/>
        </p:nvSpPr>
        <p:spPr>
          <a:xfrm>
            <a:off x="1270000" y="763310"/>
            <a:ext cx="11065200" cy="254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78358">
              <a:defRPr sz="7919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What Do We Expect?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293" y="1744061"/>
            <a:ext cx="8664214" cy="5602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ubTitle" sz="half" idx="1"/>
          </p:nvPr>
        </p:nvSpPr>
        <p:spPr>
          <a:xfrm>
            <a:off x="1270000" y="3343550"/>
            <a:ext cx="9074602" cy="3737374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HTTP request and response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Session management</a:t>
            </a:r>
          </a:p>
        </p:txBody>
      </p:sp>
      <p:sp>
        <p:nvSpPr>
          <p:cNvPr id="137" name="Shape 137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ubTitle" sz="half" idx="1"/>
          </p:nvPr>
        </p:nvSpPr>
        <p:spPr>
          <a:xfrm>
            <a:off x="1270000" y="3343550"/>
            <a:ext cx="9074602" cy="3737374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HTTPS everywhere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Helmet module protect http headers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Whitelist for request headers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Backlist for response headers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Limit CORS original</a:t>
            </a:r>
          </a:p>
        </p:txBody>
      </p:sp>
      <p:sp>
        <p:nvSpPr>
          <p:cNvPr id="140" name="Shape 140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Req &amp; 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ubTitle" sz="half" idx="1"/>
          </p:nvPr>
        </p:nvSpPr>
        <p:spPr>
          <a:xfrm>
            <a:off x="1270000" y="3305450"/>
            <a:ext cx="11142117" cy="3737374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Expireable session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Send cookie only over HTTPS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Cookie only readable in browser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Limit cookie domain name</a:t>
            </a:r>
          </a:p>
          <a:p>
            <a:pPr algn="l">
              <a:defRPr sz="3000">
                <a:latin typeface="Hack"/>
                <a:ea typeface="Hack"/>
                <a:cs typeface="Hack"/>
                <a:sym typeface="Hack"/>
              </a:defRPr>
            </a:pPr>
            <a:r>
              <a:t>* Block bad-user with IP and user identity</a:t>
            </a:r>
          </a:p>
        </p:txBody>
      </p:sp>
      <p:sp>
        <p:nvSpPr>
          <p:cNvPr id="143" name="Shape 143"/>
          <p:cNvSpPr/>
          <p:nvPr/>
        </p:nvSpPr>
        <p:spPr>
          <a:xfrm>
            <a:off x="1270000" y="1758683"/>
            <a:ext cx="10148624" cy="154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8000"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Session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