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6" r:id="rId9"/>
    <p:sldId id="267" r:id="rId10"/>
    <p:sldId id="262" r:id="rId11"/>
    <p:sldId id="263" r:id="rId12"/>
    <p:sldId id="268" r:id="rId13"/>
    <p:sldId id="269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57578-ABDD-46E4-8C77-BEDA534F61D4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603016-26BE-49AB-88DF-703709CCA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84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03016-26BE-49AB-88DF-703709CCAA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32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D4F30-A74B-48EB-80FA-F716B382E9E1}" type="datetime1">
              <a:rPr lang="en-US" smtClean="0"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Trello Presentation Tutorial - by Heinrich Naatwilwe Aluvilu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C0BC-544D-48AD-ADF6-4FD723B9A458}" type="datetime1">
              <a:rPr lang="en-US" smtClean="0"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Trello Presentation Tutorial - by Heinrich Naatwilwe Aluvilu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38CA8974-DD60-4C9A-84C6-E4F36A5779BF}" type="datetime1">
              <a:rPr lang="en-US" smtClean="0"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r>
              <a:rPr lang="en-US" smtClean="0"/>
              <a:t>Trello Presentation Tutorial - by Heinrich Naatwilwe Aluvilu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E5AB-47CE-4491-9C7B-1A548203E97C}" type="datetime1">
              <a:rPr lang="en-US" smtClean="0"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Trello Presentation Tutorial - by Heinrich Naatwilwe Aluvilu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4114CE-0AC1-4A2F-A584-097E0FF3C982}" type="datetime1">
              <a:rPr lang="en-US" smtClean="0"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Trello Presentation Tutorial - by Heinrich Naatwilwe Aluvilu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8DD10-3296-4CA2-9B25-363832033E2F}" type="datetime1">
              <a:rPr lang="en-US" smtClean="0"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Trello Presentation Tutorial - by Heinrich Naatwilwe Aluvilu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73BA7-8A98-401D-B79F-A2B7480FF7FD}" type="datetime1">
              <a:rPr lang="en-US" smtClean="0"/>
              <a:t>12/7/2015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Trello Presentation Tutorial - by Heinrich Naatwilwe Aluvilu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3D7D-4387-4A37-9C27-91129CE7735A}" type="datetime1">
              <a:rPr lang="en-US" smtClean="0"/>
              <a:t>12/7/2015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Trello Presentation Tutorial - by Heinrich Naatwilwe Aluvilu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DFFBF-0E29-4336-93EC-6C5BD46EBC3C}" type="datetime1">
              <a:rPr lang="en-US" smtClean="0"/>
              <a:t>12/7/2015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Trello Presentation Tutorial - by Heinrich Naatwilwe Aluvilu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CDEC-6F35-486C-9F20-32B998A4B519}" type="datetime1">
              <a:rPr lang="en-US" smtClean="0"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Trello Presentation Tutorial - by Heinrich Naatwilwe Aluvilu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59AA-BD8B-41E9-8CD4-556DCA8280EE}" type="datetime1">
              <a:rPr lang="en-US" smtClean="0"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Trello Presentation Tutorial - by Heinrich Naatwilwe Aluvilu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C8568C5C-822A-418D-A94A-FF6A7AFEDC84}" type="datetime1">
              <a:rPr lang="en-US" smtClean="0"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Trello Presentation Tutorial - by Heinrich Naatwilwe Aluvilu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roductplan.com/" TargetMode="External"/><Relationship Id="rId13" Type="http://schemas.openxmlformats.org/officeDocument/2006/relationships/hyperlink" Target="http://canvazify.com/" TargetMode="External"/><Relationship Id="rId18" Type="http://schemas.openxmlformats.org/officeDocument/2006/relationships/hyperlink" Target="https://www.quora.com/topic/Twoodo" TargetMode="External"/><Relationship Id="rId3" Type="http://schemas.openxmlformats.org/officeDocument/2006/relationships/hyperlink" Target="http://www.eylean.com/" TargetMode="External"/><Relationship Id="rId21" Type="http://schemas.openxmlformats.org/officeDocument/2006/relationships/hyperlink" Target="http://wiplo.com/" TargetMode="External"/><Relationship Id="rId7" Type="http://schemas.openxmlformats.org/officeDocument/2006/relationships/hyperlink" Target="http://www.fusioo.com/site/projectmanagement?utm_source=quora&amp;utm_medium=aw&amp;utm_content=projects&amp;utm_campaign=quora" TargetMode="External"/><Relationship Id="rId12" Type="http://schemas.openxmlformats.org/officeDocument/2006/relationships/hyperlink" Target="https://www.quora.com/topic/ProofHub" TargetMode="External"/><Relationship Id="rId17" Type="http://schemas.openxmlformats.org/officeDocument/2006/relationships/hyperlink" Target="http://kanbantool.com/" TargetMode="External"/><Relationship Id="rId2" Type="http://schemas.openxmlformats.org/officeDocument/2006/relationships/hyperlink" Target="http://www.aha.io/?ref=quora.com" TargetMode="External"/><Relationship Id="rId16" Type="http://schemas.openxmlformats.org/officeDocument/2006/relationships/hyperlink" Target="https://casual.pm/" TargetMode="External"/><Relationship Id="rId20" Type="http://schemas.openxmlformats.org/officeDocument/2006/relationships/hyperlink" Target="http://planiro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rightpod.com/" TargetMode="External"/><Relationship Id="rId11" Type="http://schemas.openxmlformats.org/officeDocument/2006/relationships/hyperlink" Target="https://www.quora.com/topic/JIRA" TargetMode="External"/><Relationship Id="rId5" Type="http://schemas.openxmlformats.org/officeDocument/2006/relationships/hyperlink" Target="http://yodiz.com/" TargetMode="External"/><Relationship Id="rId15" Type="http://schemas.openxmlformats.org/officeDocument/2006/relationships/hyperlink" Target="http://www.sprintground.com/" TargetMode="External"/><Relationship Id="rId10" Type="http://schemas.openxmlformats.org/officeDocument/2006/relationships/hyperlink" Target="https://plan.io/?utm_source=Quora&amp;utm_medium=content&amp;utm_campaign=trello" TargetMode="External"/><Relationship Id="rId19" Type="http://schemas.openxmlformats.org/officeDocument/2006/relationships/hyperlink" Target="https://dapulse.com/" TargetMode="External"/><Relationship Id="rId4" Type="http://schemas.openxmlformats.org/officeDocument/2006/relationships/hyperlink" Target="https://www.quora.com/topic/Pivotal-Tracker-product" TargetMode="External"/><Relationship Id="rId9" Type="http://schemas.openxmlformats.org/officeDocument/2006/relationships/hyperlink" Target="http://www.zenhub.io/" TargetMode="External"/><Relationship Id="rId14" Type="http://schemas.openxmlformats.org/officeDocument/2006/relationships/hyperlink" Target="https://www.quora.com/topic/Jixee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Trello</a:t>
            </a:r>
            <a:br>
              <a:rPr lang="en-US" dirty="0" smtClean="0"/>
            </a:br>
            <a:r>
              <a:rPr lang="en-US" sz="1200" cap="none" dirty="0" smtClean="0"/>
              <a:t>By </a:t>
            </a:r>
            <a:r>
              <a:rPr lang="en-US" sz="1200" b="1" cap="none" dirty="0" smtClean="0">
                <a:solidFill>
                  <a:srgbClr val="2683C6"/>
                </a:solidFill>
              </a:rPr>
              <a:t>Heinrich Naatwilwe Aluvilu</a:t>
            </a:r>
            <a:endParaRPr lang="en-US" sz="1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Project Collaboration Management Simplified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343" y="2146486"/>
            <a:ext cx="1642369" cy="164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00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TRELLO ALTERNATIVES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6103286"/>
              </p:ext>
            </p:extLst>
          </p:nvPr>
        </p:nvGraphicFramePr>
        <p:xfrm>
          <a:off x="1203325" y="2011363"/>
          <a:ext cx="9783764" cy="256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5941"/>
                <a:gridCol w="2445941"/>
                <a:gridCol w="3039915"/>
                <a:gridCol w="1851967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u="none" strike="noStrike" kern="1200" dirty="0" smtClean="0">
                          <a:effectLst/>
                          <a:hlinkClick r:id="rId2"/>
                        </a:rPr>
                        <a:t>Aha!</a:t>
                      </a:r>
                      <a:endParaRPr lang="en-US" sz="2200" b="0" i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dirty="0" smtClean="0">
                          <a:effectLst/>
                          <a:hlinkClick r:id="rId3"/>
                        </a:rPr>
                        <a:t>Eylean Board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kern="1200" dirty="0" smtClean="0">
                          <a:effectLst/>
                          <a:hlinkClick r:id="rId4"/>
                        </a:rPr>
                        <a:t>Pivotal Tracker (product)</a:t>
                      </a:r>
                      <a:endParaRPr lang="en-US" sz="1800" b="0" i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dirty="0" err="1" smtClean="0">
                          <a:effectLst/>
                          <a:hlinkClick r:id="rId5"/>
                        </a:rPr>
                        <a:t>Yodiz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u="none" strike="noStrike" kern="1200" dirty="0" smtClean="0">
                          <a:effectLst/>
                          <a:hlinkClick r:id="rId6"/>
                        </a:rPr>
                        <a:t>Brightpod</a:t>
                      </a:r>
                      <a:endParaRPr lang="en-US" sz="2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dirty="0" smtClean="0">
                          <a:effectLst/>
                          <a:hlinkClick r:id="rId7"/>
                        </a:rPr>
                        <a:t>Fusioo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kern="1200" dirty="0" smtClean="0">
                          <a:effectLst/>
                          <a:hlinkClick r:id="rId8"/>
                        </a:rPr>
                        <a:t>ProductPlan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kern="1200" dirty="0" smtClean="0">
                          <a:effectLst/>
                          <a:hlinkClick r:id="rId9"/>
                        </a:rPr>
                        <a:t>ZenHub.io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u="none" strike="noStrike" kern="1200" dirty="0" smtClean="0">
                          <a:effectLst/>
                          <a:hlinkClick r:id="rId10"/>
                        </a:rPr>
                        <a:t>Planio</a:t>
                      </a:r>
                      <a:endParaRPr lang="en-US" sz="2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sng" kern="1200" dirty="0" smtClean="0">
                          <a:effectLst/>
                          <a:hlinkClick r:id="rId11"/>
                        </a:rPr>
                        <a:t>JIRA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kern="1200" dirty="0" smtClean="0">
                          <a:effectLst/>
                          <a:hlinkClick r:id="rId12"/>
                        </a:rPr>
                        <a:t>ProofHub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u="none" strike="noStrike" kern="1200" dirty="0" smtClean="0">
                          <a:effectLst/>
                          <a:hlinkClick r:id="rId13"/>
                        </a:rPr>
                        <a:t>Canvazify</a:t>
                      </a:r>
                      <a:endParaRPr lang="en-US" sz="2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kern="1200" dirty="0" smtClean="0">
                          <a:effectLst/>
                          <a:hlinkClick r:id="rId14"/>
                        </a:rPr>
                        <a:t>Jixee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dirty="0" smtClean="0">
                          <a:effectLst/>
                          <a:hlinkClick r:id="rId15"/>
                        </a:rPr>
                        <a:t>SprintGround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u="none" strike="noStrike" kern="1200" dirty="0" smtClean="0">
                          <a:effectLst/>
                          <a:hlinkClick r:id="rId16"/>
                        </a:rPr>
                        <a:t>Casual.pm</a:t>
                      </a:r>
                      <a:endParaRPr lang="en-US" sz="2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dirty="0" smtClean="0">
                          <a:effectLst/>
                          <a:hlinkClick r:id="rId17"/>
                        </a:rPr>
                        <a:t>Kanban Tool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kern="1200" dirty="0" smtClean="0">
                          <a:effectLst/>
                          <a:hlinkClick r:id="rId18"/>
                        </a:rPr>
                        <a:t>Twoodo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u="none" strike="noStrike" kern="1200" dirty="0" smtClean="0">
                          <a:effectLst/>
                          <a:hlinkClick r:id="rId19"/>
                        </a:rPr>
                        <a:t>daPulse</a:t>
                      </a:r>
                      <a:endParaRPr lang="en-US" sz="2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kern="1200" dirty="0" smtClean="0">
                          <a:effectLst/>
                          <a:hlinkClick r:id="rId20"/>
                        </a:rPr>
                        <a:t>Planiro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dirty="0" smtClean="0">
                          <a:effectLst/>
                          <a:hlinkClick r:id="rId21"/>
                        </a:rPr>
                        <a:t>Wiplo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Trello Presentation Tutorial - by Heinrich Naatwilwe Aluvilu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02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https://en.wikipedia.org/wiki/Trello</a:t>
            </a:r>
          </a:p>
          <a:p>
            <a:r>
              <a:rPr lang="en-US" dirty="0"/>
              <a:t>http://www.projectmanagers.net/i/the-pros-and-cons-of-trello/</a:t>
            </a:r>
          </a:p>
          <a:p>
            <a:r>
              <a:rPr lang="en-US" dirty="0"/>
              <a:t>https://www.quora.com/What-are-the-best-alternatives-to-Trello</a:t>
            </a:r>
          </a:p>
          <a:p>
            <a:r>
              <a:rPr lang="en-US" dirty="0"/>
              <a:t>https://trello.com/platforms </a:t>
            </a:r>
            <a:endParaRPr lang="en-US" dirty="0" smtClean="0"/>
          </a:p>
          <a:p>
            <a:r>
              <a:rPr lang="en-US" dirty="0"/>
              <a:t>http://help.trello.com/article/734-how-to-use-trello-like-a-pro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Trello Presentation Tutorial - by Heinrich Naatwilwe Aluvilu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1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736" y="2011363"/>
            <a:ext cx="7548941" cy="420687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Trello Presentation Tutorial - by Heinrich Naatwilwe Aluvilu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52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….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Drag and drop cards between lists to show progress. Add as many people as you need and drag them to cards. Add and reorder lists as you need. </a:t>
            </a:r>
            <a:r>
              <a:rPr lang="en-US" b="1" dirty="0"/>
              <a:t>Trello adapts to your project, team, and workflow.</a:t>
            </a:r>
            <a:endParaRPr lang="en-US" dirty="0"/>
          </a:p>
          <a:p>
            <a:r>
              <a:rPr lang="en-US" dirty="0"/>
              <a:t>You’ll see everything about your project just by glancing at the board, and it all updates in real-time. There’s nothing to set up and everyone gets it instantly.</a:t>
            </a:r>
          </a:p>
          <a:p>
            <a:r>
              <a:rPr lang="en-US" dirty="0"/>
              <a:t>Trello is simple on the surface, but cards have </a:t>
            </a:r>
            <a:r>
              <a:rPr lang="en-US" b="1" dirty="0"/>
              <a:t>everything you need to get stuff done</a:t>
            </a:r>
            <a:r>
              <a:rPr lang="en-US" dirty="0"/>
              <a:t>. Post comments for instant feedback. Upload files from your computer, Google Drive, Dropbox, Box, and OneDrive. Add checklists, labels, due dates, and more. Notifications make sure you </a:t>
            </a:r>
            <a:r>
              <a:rPr lang="en-US" dirty="0" smtClean="0"/>
              <a:t>always </a:t>
            </a:r>
            <a:r>
              <a:rPr lang="en-US" dirty="0"/>
              <a:t>know when important stuff happens</a:t>
            </a:r>
            <a:r>
              <a:rPr lang="en-US" dirty="0" smtClean="0"/>
              <a:t>.</a:t>
            </a:r>
          </a:p>
          <a:p>
            <a:r>
              <a:rPr lang="en-US" dirty="0"/>
              <a:t>You can </a:t>
            </a:r>
            <a:r>
              <a:rPr lang="en-US" b="1" dirty="0"/>
              <a:t>invite as many people to your board as you need</a:t>
            </a:r>
            <a:r>
              <a:rPr lang="en-US" dirty="0"/>
              <a:t>, all for free. Drag and drop people to cards to divvy up tasks. Everyone sees the same board and the whole picture all at once.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Trello Presentation Tutorial - by Heinrich Naatwilwe Aluvilu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27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ir LT Std 35 Light" panose="020B0402020203020204" pitchFamily="34" charset="0"/>
              </a:rPr>
              <a:t>DEMO (WEB + MOBILE</a:t>
            </a:r>
            <a:r>
              <a:rPr lang="en-US" dirty="0" smtClean="0">
                <a:latin typeface="Avenir LT Std 35 Light" panose="020B0402020203020204" pitchFamily="34" charset="0"/>
              </a:rPr>
              <a:t>)</a:t>
            </a:r>
            <a:endParaRPr lang="en-US" dirty="0">
              <a:latin typeface="Avenir LT Std 35 Light" panose="020B04020202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>
                <a:latin typeface="Avenir LT Std 35 Light" panose="020B0402020203020204" pitchFamily="34" charset="0"/>
              </a:rPr>
              <a:t>Account </a:t>
            </a:r>
            <a:r>
              <a:rPr lang="en-US" dirty="0">
                <a:latin typeface="Avenir LT Std 35 Light" panose="020B0402020203020204" pitchFamily="34" charset="0"/>
              </a:rPr>
              <a:t>Registration</a:t>
            </a:r>
          </a:p>
          <a:p>
            <a:pPr lvl="1"/>
            <a:r>
              <a:rPr lang="en-US" dirty="0">
                <a:latin typeface="Avenir LT Std 35 Light" panose="020B0402020203020204" pitchFamily="34" charset="0"/>
              </a:rPr>
              <a:t>Installation and Setup</a:t>
            </a:r>
          </a:p>
          <a:p>
            <a:pPr lvl="1"/>
            <a:r>
              <a:rPr lang="en-US" dirty="0">
                <a:latin typeface="Avenir LT Std 35 Light" panose="020B0402020203020204" pitchFamily="34" charset="0"/>
              </a:rPr>
              <a:t> Use Case: Software Project Management </a:t>
            </a:r>
            <a:r>
              <a:rPr lang="en-US" dirty="0" smtClean="0">
                <a:latin typeface="Avenir LT Std 35 Light" panose="020B0402020203020204" pitchFamily="34" charset="0"/>
              </a:rPr>
              <a:t>(NUST O’WEEK)</a:t>
            </a:r>
            <a:endParaRPr lang="en-US" dirty="0">
              <a:latin typeface="Avenir LT Std 35 Light" panose="020B0402020203020204" pitchFamily="34" charset="0"/>
            </a:endParaRPr>
          </a:p>
          <a:p>
            <a:endParaRPr lang="en-US" dirty="0">
              <a:latin typeface="Avenir LT Std 35 Light" panose="020B0402020203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venir LT Std 35 Light" panose="020B0402020203020204" pitchFamily="34" charset="0"/>
              </a:rPr>
              <a:t>Trello Presentation Tutorial - by Heinrich Naatwilwe Aluvilu</a:t>
            </a:r>
            <a:endParaRPr lang="en-US" dirty="0">
              <a:latin typeface="Avenir LT Std 35 Light" panose="020B0402020203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Avenir LT Std 35 Light" panose="020B0402020203020204" pitchFamily="34" charset="0"/>
              </a:rPr>
              <a:t>14</a:t>
            </a:fld>
            <a:endParaRPr lang="en-US" dirty="0">
              <a:latin typeface="Avenir LT Std 35 Light" panose="020B0402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62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INTRODUCTION AND BACKGROUND</a:t>
            </a:r>
          </a:p>
          <a:p>
            <a:r>
              <a:rPr lang="en-US" dirty="0" smtClean="0"/>
              <a:t>AUDIENCE</a:t>
            </a:r>
          </a:p>
          <a:p>
            <a:r>
              <a:rPr lang="en-US" dirty="0" smtClean="0"/>
              <a:t>TRELLO</a:t>
            </a:r>
          </a:p>
          <a:p>
            <a:pPr lvl="1"/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Uses</a:t>
            </a:r>
          </a:p>
          <a:p>
            <a:pPr lvl="1"/>
            <a:r>
              <a:rPr lang="en-US" dirty="0" smtClean="0"/>
              <a:t>Architecture</a:t>
            </a:r>
          </a:p>
          <a:p>
            <a:pPr lvl="1"/>
            <a:r>
              <a:rPr lang="en-US" dirty="0" smtClean="0"/>
              <a:t>Pros and Cons</a:t>
            </a:r>
          </a:p>
          <a:p>
            <a:r>
              <a:rPr lang="en-US" dirty="0" smtClean="0"/>
              <a:t>TRELLO APPS AND PLATFORMS</a:t>
            </a:r>
          </a:p>
          <a:p>
            <a:r>
              <a:rPr lang="en-US" dirty="0" smtClean="0"/>
              <a:t>TRELLO ALTERNATIVES</a:t>
            </a:r>
          </a:p>
          <a:p>
            <a:r>
              <a:rPr lang="en-US" dirty="0" smtClean="0"/>
              <a:t>REFERENCES</a:t>
            </a:r>
          </a:p>
          <a:p>
            <a:r>
              <a:rPr lang="en-US" dirty="0" smtClean="0"/>
              <a:t>SUMMARY</a:t>
            </a:r>
            <a:endParaRPr lang="en-US" dirty="0" smtClean="0"/>
          </a:p>
          <a:p>
            <a:r>
              <a:rPr lang="en-US" dirty="0" smtClean="0"/>
              <a:t>DEMO (WEB + MOBILE)</a:t>
            </a:r>
          </a:p>
          <a:p>
            <a:pPr lvl="1"/>
            <a:r>
              <a:rPr lang="en-US" dirty="0" smtClean="0"/>
              <a:t>Account Registration</a:t>
            </a:r>
          </a:p>
          <a:p>
            <a:pPr lvl="1"/>
            <a:r>
              <a:rPr lang="en-US" dirty="0" smtClean="0"/>
              <a:t>Installation and Setup</a:t>
            </a:r>
          </a:p>
          <a:p>
            <a:pPr lvl="1"/>
            <a:r>
              <a:rPr lang="en-US" dirty="0"/>
              <a:t> Use </a:t>
            </a:r>
            <a:r>
              <a:rPr lang="en-US" dirty="0" smtClean="0"/>
              <a:t>Case: Software Project Management (OWA)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Trello Presentation Tutorial - by Heinrich Naatwilwe Aluvilu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03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ir LT Std 35 Light" panose="020B0402020203020204" pitchFamily="34" charset="0"/>
              </a:rPr>
              <a:t>INTRODUCTION AND BACKGROUND</a:t>
            </a:r>
            <a:br>
              <a:rPr lang="en-US" dirty="0">
                <a:latin typeface="Avenir LT Std 35 Light" panose="020B0402020203020204" pitchFamily="34" charset="0"/>
              </a:rPr>
            </a:br>
            <a:endParaRPr lang="en-US" dirty="0">
              <a:latin typeface="Avenir LT Std 35 Light" panose="020B04020202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Avenir LT Std 35 Light" panose="020B0402020203020204" pitchFamily="34" charset="0"/>
              </a:rPr>
              <a:t>Trello is a collaboration tool that organizes your projects into boards. In one glance, Trello tells you what's being worked on, who's working on what, and where something is in a process.</a:t>
            </a:r>
            <a:endParaRPr lang="en-US" dirty="0" smtClean="0">
              <a:latin typeface="Avenir LT Std 35 Light" panose="020B0402020203020204" pitchFamily="34" charset="0"/>
            </a:endParaRPr>
          </a:p>
          <a:p>
            <a:r>
              <a:rPr lang="en-US" dirty="0" smtClean="0">
                <a:latin typeface="Avenir LT Std 35 Light" panose="020B0402020203020204" pitchFamily="34" charset="0"/>
              </a:rPr>
              <a:t>Trello</a:t>
            </a:r>
            <a:r>
              <a:rPr lang="en-US" dirty="0">
                <a:latin typeface="Avenir LT Std 35 Light" panose="020B0402020203020204" pitchFamily="34" charset="0"/>
              </a:rPr>
              <a:t> is a web-based project management application originally made by Fog Creek Software in 2011, that spun out to be its own company in </a:t>
            </a:r>
            <a:r>
              <a:rPr lang="en-US" dirty="0" smtClean="0">
                <a:latin typeface="Avenir LT Std 35 Light" panose="020B0402020203020204" pitchFamily="34" charset="0"/>
              </a:rPr>
              <a:t>2014</a:t>
            </a:r>
          </a:p>
          <a:p>
            <a:r>
              <a:rPr lang="en-US" dirty="0" smtClean="0">
                <a:latin typeface="Avenir LT Std 35 Light" panose="020B0402020203020204" pitchFamily="34" charset="0"/>
              </a:rPr>
              <a:t>Trello operates a freemium business model</a:t>
            </a:r>
          </a:p>
          <a:p>
            <a:r>
              <a:rPr lang="en-US" dirty="0" smtClean="0">
                <a:latin typeface="Avenir LT Std 35 Light" panose="020B0402020203020204" pitchFamily="34" charset="0"/>
              </a:rPr>
              <a:t>Trello has a basic free service, however a Business Class paid-for service Software products</a:t>
            </a:r>
          </a:p>
          <a:p>
            <a:r>
              <a:rPr lang="en-US" dirty="0" smtClean="0">
                <a:latin typeface="Avenir LT Std 35 Light" panose="020B0402020203020204" pitchFamily="34" charset="0"/>
              </a:rPr>
              <a:t>Trello was released in 2011 at a TechChrun event by Joel Spolsky</a:t>
            </a:r>
          </a:p>
          <a:p>
            <a:r>
              <a:rPr lang="en-US" dirty="0" smtClean="0">
                <a:latin typeface="Avenir LT Std 35 Light" panose="020B0402020203020204" pitchFamily="34" charset="0"/>
              </a:rPr>
              <a:t>After that, the rest was history. Users as well as funding continue to go up</a:t>
            </a:r>
          </a:p>
          <a:p>
            <a:pPr marL="0" indent="0">
              <a:buNone/>
            </a:pPr>
            <a:r>
              <a:rPr lang="en-US" dirty="0" smtClean="0">
                <a:latin typeface="Avenir LT Std 35 Light" panose="020B0402020203020204" pitchFamily="34" charset="0"/>
              </a:rPr>
              <a:t> </a:t>
            </a:r>
            <a:endParaRPr lang="en-US" dirty="0">
              <a:latin typeface="Avenir LT Std 35 Light" panose="020B0402020203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venir LT Std 35 Light" panose="020B0402020203020204" pitchFamily="34" charset="0"/>
              </a:rPr>
              <a:t>Trello Presentation Tutorial - by Heinrich Naatwilwe Aluvilu</a:t>
            </a:r>
            <a:endParaRPr lang="en-US" dirty="0">
              <a:latin typeface="Avenir LT Std 35 Light" panose="020B0402020203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Avenir LT Std 35 Light" panose="020B0402020203020204" pitchFamily="34" charset="0"/>
              </a:rPr>
              <a:t>3</a:t>
            </a:fld>
            <a:endParaRPr lang="en-US" dirty="0">
              <a:latin typeface="Avenir LT Std 35 Light" panose="020B0402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77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Anyone really.  Yes, you are welcome.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Trello Presentation Tutorial - by Heinrich Naatwilwe Aluvilu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18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869921"/>
          </a:xfrm>
        </p:spPr>
        <p:txBody>
          <a:bodyPr/>
          <a:lstStyle/>
          <a:p>
            <a:r>
              <a:rPr lang="en-US" dirty="0"/>
              <a:t>TRELLO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1399121"/>
            <a:ext cx="9784080" cy="4206240"/>
          </a:xfrm>
        </p:spPr>
        <p:txBody>
          <a:bodyPr>
            <a:noAutofit/>
          </a:bodyPr>
          <a:lstStyle/>
          <a:p>
            <a:pPr lvl="1"/>
            <a:r>
              <a:rPr lang="en-US" sz="2200" b="1" dirty="0" smtClean="0">
                <a:solidFill>
                  <a:schemeClr val="bg1"/>
                </a:solidFill>
              </a:rPr>
              <a:t>Features</a:t>
            </a:r>
          </a:p>
          <a:p>
            <a:pPr lvl="2"/>
            <a:r>
              <a:rPr lang="en-US" sz="2200" dirty="0"/>
              <a:t>Trello uses the </a:t>
            </a:r>
            <a:r>
              <a:rPr lang="en-US" sz="2200" dirty="0" smtClean="0"/>
              <a:t>Kanban</a:t>
            </a:r>
            <a:r>
              <a:rPr lang="en-US" sz="2200" dirty="0"/>
              <a:t> paradigm for managing projects, originally popularized by </a:t>
            </a:r>
            <a:r>
              <a:rPr lang="en-US" sz="2200" dirty="0" smtClean="0"/>
              <a:t>Toyota</a:t>
            </a:r>
          </a:p>
          <a:p>
            <a:pPr lvl="2"/>
            <a:r>
              <a:rPr lang="en-US" sz="2200" dirty="0"/>
              <a:t>Projects are represented by </a:t>
            </a:r>
            <a:r>
              <a:rPr lang="en-US" sz="2200" i="1" dirty="0"/>
              <a:t>boards</a:t>
            </a:r>
            <a:r>
              <a:rPr lang="en-US" sz="2200" dirty="0"/>
              <a:t>, which contain </a:t>
            </a:r>
            <a:r>
              <a:rPr lang="en-US" sz="2200" i="1" dirty="0"/>
              <a:t>lists</a:t>
            </a:r>
            <a:r>
              <a:rPr lang="en-US" sz="2200" dirty="0"/>
              <a:t> (corresponding to task lists). Lists contain </a:t>
            </a:r>
            <a:r>
              <a:rPr lang="en-US" sz="2200" i="1" dirty="0"/>
              <a:t>cards</a:t>
            </a:r>
            <a:r>
              <a:rPr lang="en-US" sz="2200" dirty="0"/>
              <a:t> (corresponding to tasks</a:t>
            </a:r>
            <a:r>
              <a:rPr lang="en-US" sz="2200" dirty="0" smtClean="0"/>
              <a:t>)</a:t>
            </a:r>
          </a:p>
          <a:p>
            <a:pPr lvl="2"/>
            <a:r>
              <a:rPr lang="en-US" sz="2200" dirty="0"/>
              <a:t>Cards are supposed to progress from one list to the next (via drag-and-drop), for instance mirroring the flow of a feature from idea to implementation</a:t>
            </a:r>
            <a:r>
              <a:rPr lang="en-US" sz="2200" dirty="0" smtClean="0"/>
              <a:t>.</a:t>
            </a:r>
          </a:p>
          <a:p>
            <a:pPr lvl="2"/>
            <a:r>
              <a:rPr lang="en-US" sz="2200" dirty="0"/>
              <a:t>Users can be assigned to cards. Users and boards can be grouped into </a:t>
            </a:r>
            <a:r>
              <a:rPr lang="en-US" sz="2200" i="1" dirty="0" smtClean="0"/>
              <a:t>organizations</a:t>
            </a:r>
            <a:endParaRPr lang="en-US" sz="2200" dirty="0"/>
          </a:p>
          <a:p>
            <a:pPr lvl="2"/>
            <a:r>
              <a:rPr lang="en-US" sz="2200" dirty="0"/>
              <a:t>It supports iPhone, Android and Windows 8 mobile platforms</a:t>
            </a:r>
            <a:r>
              <a:rPr lang="en-US" sz="2200" dirty="0" smtClean="0"/>
              <a:t>,</a:t>
            </a:r>
            <a:r>
              <a:rPr lang="en-US" sz="2200" dirty="0"/>
              <a:t> however, its website has been designed to be accessible in most mobile web browser</a:t>
            </a:r>
            <a:endParaRPr lang="en-US" sz="2200" dirty="0"/>
          </a:p>
          <a:p>
            <a:pPr lvl="1"/>
            <a:r>
              <a:rPr lang="en-US" sz="2200" b="1" dirty="0" smtClean="0">
                <a:solidFill>
                  <a:schemeClr val="bg1"/>
                </a:solidFill>
              </a:rPr>
              <a:t>Uses</a:t>
            </a:r>
          </a:p>
          <a:p>
            <a:pPr lvl="2"/>
            <a:r>
              <a:rPr lang="en-US" sz="2200" dirty="0"/>
              <a:t>Trello has a variety of work and personal uses including real estate management, software project management, school bulletin boards, lesson planning, and law office case </a:t>
            </a:r>
            <a:r>
              <a:rPr lang="en-US" sz="2200" dirty="0" smtClean="0"/>
              <a:t>management</a:t>
            </a: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Trello Presentation Tutorial - by Heinrich Naatwilwe Aluvilu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67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….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en-US" sz="2200" dirty="0"/>
          </a:p>
          <a:p>
            <a:pPr lvl="1"/>
            <a:r>
              <a:rPr lang="en-US" sz="2200" b="1" dirty="0">
                <a:solidFill>
                  <a:schemeClr val="bg1"/>
                </a:solidFill>
              </a:rPr>
              <a:t>Architecture</a:t>
            </a:r>
          </a:p>
          <a:p>
            <a:pPr lvl="2"/>
            <a:r>
              <a:rPr lang="en-US" sz="2200" dirty="0"/>
              <a:t>According to Fog Creek, the maker of Trello, the website is built on top of MongoDB, Node.js and </a:t>
            </a:r>
            <a:r>
              <a:rPr lang="en-US" sz="2200" dirty="0" smtClean="0"/>
              <a:t>Backbone.js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Trello Presentation Tutorial - by Heinrich Naatwilwe Aluvilu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68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 smtClean="0">
                <a:solidFill>
                  <a:schemeClr val="bg1"/>
                </a:solidFill>
              </a:rPr>
              <a:t>Pros</a:t>
            </a:r>
          </a:p>
          <a:p>
            <a:pPr lvl="1" fontAlgn="base"/>
            <a:r>
              <a:rPr lang="en-US" sz="2200" dirty="0" smtClean="0"/>
              <a:t>It’s free! You can use right away after signed up at Trello.</a:t>
            </a:r>
          </a:p>
          <a:p>
            <a:pPr lvl="1" fontAlgn="base"/>
            <a:r>
              <a:rPr lang="en-US" sz="2200" dirty="0" smtClean="0"/>
              <a:t>You can use Trello on about any size of screen. Its interface is much more different from other services. Trelllo looks like an App, not a site.</a:t>
            </a:r>
          </a:p>
          <a:p>
            <a:pPr lvl="1" fontAlgn="base"/>
            <a:r>
              <a:rPr lang="en-US" sz="2200" dirty="0" smtClean="0"/>
              <a:t>Real time updates is amazingly fast! Almost right away!</a:t>
            </a:r>
          </a:p>
          <a:p>
            <a:pPr lvl="1" fontAlgn="base"/>
            <a:r>
              <a:rPr lang="en-US" sz="2200" dirty="0" smtClean="0"/>
              <a:t>A board for a project and you can see all the items on one page.</a:t>
            </a:r>
          </a:p>
          <a:p>
            <a:pPr lvl="1" fontAlgn="base"/>
            <a:r>
              <a:rPr lang="en-US" sz="2200" dirty="0" smtClean="0"/>
              <a:t>Creating issues and assigned someone to those issues are simple and easy.</a:t>
            </a:r>
          </a:p>
          <a:p>
            <a:pPr lvl="1" fontAlgn="base"/>
            <a:r>
              <a:rPr lang="en-US" sz="2200" dirty="0" smtClean="0"/>
              <a:t>Adding new member is easy. You can not only add existing user to your board but also invite new users by type in emails.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Trello Presentation Tutorial - by Heinrich Naatwilwe Aluvilu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37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 smtClean="0">
                <a:solidFill>
                  <a:schemeClr val="bg1"/>
                </a:solidFill>
              </a:rPr>
              <a:t>Cons</a:t>
            </a:r>
            <a:endParaRPr lang="en-US" dirty="0">
              <a:solidFill>
                <a:schemeClr val="bg1"/>
              </a:solidFill>
            </a:endParaRPr>
          </a:p>
          <a:p>
            <a:pPr lvl="1" fontAlgn="base"/>
            <a:r>
              <a:rPr lang="en-US" sz="2200" dirty="0"/>
              <a:t>No gantt (project bar chart)</a:t>
            </a:r>
          </a:p>
          <a:p>
            <a:pPr lvl="1" fontAlgn="base"/>
            <a:r>
              <a:rPr lang="en-US" sz="2200" dirty="0"/>
              <a:t>Can’t write documents or wiki about boards, only simple description.</a:t>
            </a:r>
          </a:p>
          <a:p>
            <a:pPr lvl="1" fontAlgn="base"/>
            <a:r>
              <a:rPr lang="en-US" sz="2200" dirty="0"/>
              <a:t>No calendar.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Trello Presentation Tutorial - by Heinrich Naatwilwe Aluvilu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50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796" y="586017"/>
            <a:ext cx="9784080" cy="603591"/>
          </a:xfrm>
        </p:spPr>
        <p:txBody>
          <a:bodyPr>
            <a:normAutofit fontScale="90000"/>
          </a:bodyPr>
          <a:lstStyle/>
          <a:p>
            <a:r>
              <a:rPr lang="en-US" dirty="0"/>
              <a:t>TRELLO APPS AND PLATFORMS</a:t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206" y="1819923"/>
            <a:ext cx="5791812" cy="462343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Trello Presentation Tutorial - by Heinrich Naatwilwe Aluvilu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86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1415</TotalTime>
  <Words>486</Words>
  <Application>Microsoft Office PowerPoint</Application>
  <PresentationFormat>Widescreen</PresentationFormat>
  <Paragraphs>121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Avenir LT Std 35 Light</vt:lpstr>
      <vt:lpstr>Calibri</vt:lpstr>
      <vt:lpstr>Corbel</vt:lpstr>
      <vt:lpstr>Wingdings</vt:lpstr>
      <vt:lpstr>Banded</vt:lpstr>
      <vt:lpstr>Trello By Heinrich Naatwilwe Aluvilu</vt:lpstr>
      <vt:lpstr>CONTENTS</vt:lpstr>
      <vt:lpstr>INTRODUCTION AND BACKGROUND </vt:lpstr>
      <vt:lpstr>AUDIENCE</vt:lpstr>
      <vt:lpstr>TRELLO</vt:lpstr>
      <vt:lpstr>…. continued</vt:lpstr>
      <vt:lpstr>Pros and cons</vt:lpstr>
      <vt:lpstr>… Continued</vt:lpstr>
      <vt:lpstr>TRELLO APPS AND PLATFORMS </vt:lpstr>
      <vt:lpstr>TRELLO ALTERNATIVES </vt:lpstr>
      <vt:lpstr>REFERENCES </vt:lpstr>
      <vt:lpstr>Summary</vt:lpstr>
      <vt:lpstr>…. continued</vt:lpstr>
      <vt:lpstr>DEMO (WEB + MOBILE)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Trello</dc:title>
  <dc:creator>Green Warranty</dc:creator>
  <cp:lastModifiedBy>Green Warranty</cp:lastModifiedBy>
  <cp:revision>79</cp:revision>
  <dcterms:created xsi:type="dcterms:W3CDTF">2015-11-06T12:14:10Z</dcterms:created>
  <dcterms:modified xsi:type="dcterms:W3CDTF">2015-12-07T15:12:29Z</dcterms:modified>
</cp:coreProperties>
</file>