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3" r:id="rId2"/>
    <p:sldId id="280" r:id="rId3"/>
    <p:sldId id="264" r:id="rId4"/>
    <p:sldId id="272" r:id="rId5"/>
    <p:sldId id="285" r:id="rId6"/>
    <p:sldId id="273" r:id="rId7"/>
    <p:sldId id="283" r:id="rId8"/>
    <p:sldId id="281" r:id="rId9"/>
    <p:sldId id="275" r:id="rId10"/>
    <p:sldId id="276" r:id="rId11"/>
    <p:sldId id="271" r:id="rId12"/>
    <p:sldId id="267" r:id="rId13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97839" autoAdjust="0"/>
  </p:normalViewPr>
  <p:slideViewPr>
    <p:cSldViewPr>
      <p:cViewPr varScale="1">
        <p:scale>
          <a:sx n="147" d="100"/>
          <a:sy n="147" d="100"/>
        </p:scale>
        <p:origin x="486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6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45200-6772-47DF-A6EA-176FFAB3E2DD}" type="datetimeFigureOut">
              <a:rPr lang="ru-RU" smtClean="0"/>
              <a:pPr/>
              <a:t>07.06.2019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62E-6A03-48A3-BAEB-13EE3A0306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3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9A42-0D2A-409A-9E6B-B5BB4E77D0F6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9C5F-2854-49F8-A764-D214E9D92D2A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996F-F65B-436C-8DB4-F438DE6ED7BF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6C19-4DB1-4D06-B192-E8EF5B4831FC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5DA-538F-40B1-B6FD-063D5188C09F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D3D4-A4D1-4B36-A168-D03C94E207C5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66A3-B5D4-4CC2-A97A-CB6A4C30FCA9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8FB-2397-4865-AD1F-80E766BA8ECC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66D0-35DF-448E-BDD4-3A5C555145BE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8FB3-82C3-46C4-8FAD-223E9B3CE940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31E5-B930-46F2-8A64-3DCB6511A001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0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375D-17CD-4770-AC40-DA150A94F060}" type="datetime1">
              <a:rPr lang="ru-RU" smtClean="0"/>
              <a:pPr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4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0538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1691680" y="123478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«Магнитогорский государственный технический университет им. Г.И. Носова»</a:t>
            </a:r>
          </a:p>
          <a:p>
            <a:pPr algn="ct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Многопрофильный колледж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331640" y="1400014"/>
            <a:ext cx="7632848" cy="172819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>
                <a:solidFill>
                  <a:srgbClr val="323C8D"/>
                </a:solidFill>
                <a:latin typeface="Century Gothic" pitchFamily="34" charset="0"/>
              </a:rPr>
              <a:t>Разработка </a:t>
            </a:r>
            <a:r>
              <a:rPr lang="ru-RU" b="1" dirty="0" smtClean="0">
                <a:solidFill>
                  <a:srgbClr val="323C8D"/>
                </a:solidFill>
                <a:latin typeface="Century Gothic" pitchFamily="34" charset="0"/>
              </a:rPr>
              <a:t>модуля «Паспортизация помещений» в рамках информатизации деятельности Многопрофильного колледжа</a:t>
            </a:r>
            <a:endParaRPr lang="ru-RU" b="1" dirty="0">
              <a:solidFill>
                <a:srgbClr val="323C8D"/>
              </a:solidFill>
              <a:latin typeface="Century Gothic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55776" y="422793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Докладчик: </a:t>
            </a:r>
            <a:r>
              <a:rPr lang="ru-RU" dirty="0" err="1" smtClean="0">
                <a:solidFill>
                  <a:srgbClr val="323C8D"/>
                </a:solidFill>
                <a:latin typeface="Century Gothic" panose="020B0502020202020204" pitchFamily="34" charset="0"/>
              </a:rPr>
              <a:t>Лысиков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И.Е.,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ст. гр.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ПР-15-1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algn="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Зорина </a:t>
            </a:r>
            <a:r>
              <a:rPr lang="ru-RU" smtClean="0">
                <a:solidFill>
                  <a:srgbClr val="323C8D"/>
                </a:solidFill>
                <a:latin typeface="Century Gothic" panose="020B0502020202020204" pitchFamily="34" charset="0"/>
              </a:rPr>
              <a:t>И.Г.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</a:t>
            </a:fld>
            <a:endParaRPr lang="ru-RU" sz="1400" dirty="0">
              <a:solidFill>
                <a:srgbClr val="323C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10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195486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Затраты на разработку программного продукта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3760504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Стоимость услуг за разработку программного продукта по договору с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покупателем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125000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руб.</a:t>
            </a:r>
          </a:p>
          <a:p>
            <a:pPr indent="450215" algn="just">
              <a:spcAft>
                <a:spcPts val="0"/>
              </a:spcAft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Прибыль от реализации программного продукта заказчику составляет 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28134,73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руб.</a:t>
            </a:r>
            <a:endParaRPr lang="ru-RU" sz="16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5627"/>
              </p:ext>
            </p:extLst>
          </p:nvPr>
        </p:nvGraphicFramePr>
        <p:xfrm>
          <a:off x="1547664" y="670430"/>
          <a:ext cx="7272808" cy="3015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Наименование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статьи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Сумма затрат,</a:t>
                      </a:r>
                      <a:r>
                        <a:rPr lang="ru-RU" sz="1400" kern="1200" baseline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Основная ЗП с учетом коэффициента корректировки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60890,66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Дополнительная заработная плата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12178,13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Отчисления на социальные нужды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21920,63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Расходы на материалы и запчасти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650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ТО и ТР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600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потребляемые энергоресурсы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625,85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Итого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96865,27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Заключение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11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1691680" y="683035"/>
            <a:ext cx="7128792" cy="3904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проанализированы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назначение и область применения проекта;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определены проблемы исследования и возможные варианты решения этих проблем;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проанализированы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существующие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программные и технические средства, используемые для решения проблемы;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обоснованы и сформулированы цели и задачи исследования;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выполнено моделирование системы </a:t>
            </a:r>
            <a:r>
              <a:rPr lang="en-US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выполнена декомпозиция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проблемы;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созданы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структура и схема данных;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выполнено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описание проектирования пользовательского интерфейса;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разработана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автоматизированная информационная система по формированию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паспортов помещений;</a:t>
            </a: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Организована информационная безопасность;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indent="-1800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выполнен расчет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экономической трудоемкости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при разработке АИС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8" name="Заголовок 16"/>
          <p:cNvSpPr>
            <a:spLocks noGrp="1"/>
          </p:cNvSpPr>
          <p:nvPr>
            <p:ph type="title"/>
          </p:nvPr>
        </p:nvSpPr>
        <p:spPr>
          <a:xfrm>
            <a:off x="1979712" y="1684662"/>
            <a:ext cx="6624736" cy="81508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r"/>
            <a:r>
              <a:rPr lang="ru-RU" sz="2800" dirty="0">
                <a:solidFill>
                  <a:srgbClr val="323C8D"/>
                </a:solidFill>
                <a:latin typeface="Century Gothic" panose="020B0502020202020204" pitchFamily="34" charset="0"/>
              </a:rPr>
              <a:t>Спасибо за </a:t>
            </a:r>
            <a:r>
              <a:rPr lang="ru-RU" sz="28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внимание</a:t>
            </a:r>
            <a:endParaRPr lang="ru-RU" sz="28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63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Актуальность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1723316" y="771550"/>
            <a:ext cx="61206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экономия времени преподавателей;</a:t>
            </a:r>
          </a:p>
          <a:p>
            <a:pPr indent="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минимизация работы с бумажными носителями и устранение их избыточности;</a:t>
            </a:r>
          </a:p>
          <a:p>
            <a:pPr indent="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систематизированное хранение информации;</a:t>
            </a:r>
          </a:p>
          <a:p>
            <a:pPr lvl="0" indent="1800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сокращение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ошибок, совершаемых преподавателями при заполнении </a:t>
            </a:r>
            <a:r>
              <a:rPr lang="ru-RU" sz="1600" smtClean="0">
                <a:solidFill>
                  <a:srgbClr val="323C8D"/>
                </a:solidFill>
                <a:latin typeface="Century Gothic" panose="020B0502020202020204" pitchFamily="34" charset="0"/>
              </a:rPr>
              <a:t>паспорта помещения.</a:t>
            </a:r>
            <a:endParaRPr lang="ru-RU" sz="1600" dirty="0" smtClean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16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475656" y="1059582"/>
            <a:ext cx="633670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16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3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90464" y="785614"/>
            <a:ext cx="77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b="1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Цель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- </a:t>
            </a:r>
            <a:r>
              <a:rPr lang="ru-RU" sz="14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создать </a:t>
            </a:r>
            <a:r>
              <a:rPr lang="en-US" sz="14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web-</a:t>
            </a:r>
            <a:r>
              <a:rPr lang="ru-RU" sz="14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приложение для формирования паспортов помещений.</a:t>
            </a:r>
            <a:endParaRPr lang="ru-RU" sz="1400" dirty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9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Цель и задачи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Текст 11"/>
          <p:cNvSpPr>
            <a:spLocks noGrp="1"/>
          </p:cNvSpPr>
          <p:nvPr>
            <p:ph type="body" sz="half" idx="2"/>
          </p:nvPr>
        </p:nvSpPr>
        <p:spPr>
          <a:xfrm>
            <a:off x="1403648" y="1635646"/>
            <a:ext cx="7488832" cy="337018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sz="1700" b="1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Задачи</a:t>
            </a:r>
            <a:r>
              <a:rPr lang="ru-RU" sz="17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: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проанализировать назначение и область применения проекта;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определить проблемы исследования и возможные варианты решения этих проблем;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проанализировать существующие </a:t>
            </a: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программные и технические средства, используемые для решения проблемы;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обосновать и сформулировать цели и задачи исследования;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выполнить моделирование </a:t>
            </a: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системы;</a:t>
            </a:r>
            <a:endParaRPr lang="ru-RU" sz="1500" dirty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создать </a:t>
            </a: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структуру и схему данных;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выполнить </a:t>
            </a: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описание проектирования пользовательского интерфейса;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разработать </a:t>
            </a: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модуль «паспортизация помещений»;</a:t>
            </a: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</a:t>
            </a:r>
            <a:r>
              <a:rPr lang="ru-RU" sz="15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рганизовать информационную безопасность;</a:t>
            </a:r>
            <a:endParaRPr lang="ru-RU" sz="1500" dirty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выполнить расчет экономической трудоемкости разработки АИС.</a:t>
            </a:r>
            <a:endParaRPr lang="ru-RU" sz="1500" dirty="0" smtClean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-8939"/>
            <a:ext cx="7418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Анализ различных методов формирования паспортов учебных помещений</a:t>
            </a:r>
            <a:endParaRPr lang="ru-RU" sz="2000" b="1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4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>
            <a:fillRect/>
          </a:stretch>
        </p:blipFill>
        <p:spPr bwMode="auto">
          <a:xfrm>
            <a:off x="2348063" y="843558"/>
            <a:ext cx="5526405" cy="35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-8939"/>
            <a:ext cx="7418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Анализ различных методов формирования паспортов учебных помещений</a:t>
            </a:r>
            <a:endParaRPr lang="ru-RU" sz="2000" b="1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5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 l="29752" t="22018" r="27894" b="4731"/>
          <a:stretch>
            <a:fillRect/>
          </a:stretch>
        </p:blipFill>
        <p:spPr bwMode="auto">
          <a:xfrm rot="60000">
            <a:off x="3383213" y="702286"/>
            <a:ext cx="3744234" cy="399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Выбор средств разработки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6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47664" y="1060111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PHP</a:t>
            </a:r>
            <a:r>
              <a:rPr lang="en-US" sz="16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,</a:t>
            </a:r>
            <a:endParaRPr lang="en-US" sz="1600" b="1" dirty="0" smtClean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dirty="0" err="1" smtClean="0">
                <a:solidFill>
                  <a:srgbClr val="323C8D"/>
                </a:solidFill>
                <a:latin typeface="Century Gothic" panose="020B0502020202020204" pitchFamily="34" charset="0"/>
              </a:rPr>
              <a:t>JavaScript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,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 smtClean="0">
                <a:solidFill>
                  <a:srgbClr val="323C8D"/>
                </a:solidFill>
                <a:latin typeface="Century Gothic" panose="020B0502020202020204" pitchFamily="34" charset="0"/>
              </a:rPr>
              <a:t>Jquery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, Ajax</a:t>
            </a:r>
          </a:p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HTML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,</a:t>
            </a:r>
          </a:p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CSS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,</a:t>
            </a:r>
          </a:p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SQL.</a:t>
            </a:r>
            <a:endParaRPr lang="ru-RU" sz="1600" b="1" dirty="0" smtClean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marL="542925" lvl="0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СУБД </a:t>
            </a:r>
            <a:r>
              <a:rPr lang="en-US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MySQL</a:t>
            </a:r>
            <a:r>
              <a:rPr lang="ru-RU" sz="14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.</a:t>
            </a:r>
            <a:r>
              <a:rPr lang="ru-RU" sz="14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8194" name="AutoShape 2" descr="Картинки по запросу visual foxpr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Диаграмма «вариантов использования»</a:t>
            </a:r>
            <a:endParaRPr lang="ru-RU" sz="2000" b="1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7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67744" y="839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20849"/>
              </p:ext>
            </p:extLst>
          </p:nvPr>
        </p:nvGraphicFramePr>
        <p:xfrm>
          <a:off x="1851132" y="545059"/>
          <a:ext cx="6681308" cy="456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8502300" imgH="6027168" progId="Visio.Drawing.11">
                  <p:embed/>
                </p:oleObj>
              </mc:Choice>
              <mc:Fallback>
                <p:oleObj r:id="rId4" imgW="8502300" imgH="60271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132" y="545059"/>
                        <a:ext cx="6681308" cy="4563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Схема базы данных</a:t>
            </a:r>
            <a:endParaRPr lang="ru-RU" sz="2000" b="1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8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1026" name="Picture 2" descr="схема Б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96168"/>
            <a:ext cx="64738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366900" y="226832"/>
            <a:ext cx="7344816" cy="760742"/>
          </a:xfrm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Расчет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трудоемкости разработки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/>
            </a:r>
            <a:b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</a:b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программного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продукта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9</a:t>
            </a:fld>
            <a:endParaRPr lang="ru-RU" sz="1400" dirty="0">
              <a:solidFill>
                <a:srgbClr val="323C8D"/>
              </a:solidFill>
            </a:endParaRPr>
          </a:p>
        </p:txBody>
      </p:sp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07240"/>
              </p:ext>
            </p:extLst>
          </p:nvPr>
        </p:nvGraphicFramePr>
        <p:xfrm>
          <a:off x="1547664" y="1275606"/>
          <a:ext cx="7272808" cy="29758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Наименование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Количество операторов, чел. час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труда на описание задачи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исследование предметной области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23,97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разработку алгоритма решения задачи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77,91</a:t>
                      </a:r>
                      <a:endParaRPr lang="ru-RU" sz="1400" kern="1200" dirty="0" smtClean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программирование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77,91</a:t>
                      </a:r>
                      <a:endParaRPr lang="ru-RU" sz="1400" kern="1200" dirty="0" smtClean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отладку программы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623,33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подготовку документации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160,4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Общие затраты труда, чел. час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998,52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5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445</Words>
  <Application>Microsoft Office PowerPoint</Application>
  <PresentationFormat>Экран (16:9)</PresentationFormat>
  <Paragraphs>113</Paragraphs>
  <Slides>12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Тема Office</vt:lpstr>
      <vt:lpstr>Microsoft Visio Drawing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Выбор средств разработки</vt:lpstr>
      <vt:lpstr>Презентация PowerPoint</vt:lpstr>
      <vt:lpstr>Презентация PowerPoint</vt:lpstr>
      <vt:lpstr>Расчет трудоемкости разработки  программного продукта</vt:lpstr>
      <vt:lpstr>Презентация PowerPoint</vt:lpstr>
      <vt:lpstr>Заключение</vt:lpstr>
      <vt:lpstr>Спасибо за внимание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Настасья</dc:creator>
  <cp:lastModifiedBy>student</cp:lastModifiedBy>
  <cp:revision>152</cp:revision>
  <cp:lastPrinted>2015-11-17T19:47:04Z</cp:lastPrinted>
  <dcterms:created xsi:type="dcterms:W3CDTF">2015-10-22T14:57:34Z</dcterms:created>
  <dcterms:modified xsi:type="dcterms:W3CDTF">2019-06-07T06:30:42Z</dcterms:modified>
</cp:coreProperties>
</file>