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图像"/>
          <p:cNvSpPr/>
          <p:nvPr>
            <p:ph type="pic" sz="quarter" idx="13"/>
          </p:nvPr>
        </p:nvSpPr>
        <p:spPr>
          <a:xfrm>
            <a:off x="6623843" y="4998243"/>
            <a:ext cx="3000377" cy="21216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图像"/>
          <p:cNvSpPr/>
          <p:nvPr>
            <p:ph type="pic" sz="quarter" idx="14"/>
          </p:nvPr>
        </p:nvSpPr>
        <p:spPr>
          <a:xfrm>
            <a:off x="6623843" y="2633662"/>
            <a:ext cx="3000377" cy="21216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图像"/>
          <p:cNvSpPr/>
          <p:nvPr>
            <p:ph type="pic" sz="quarter" idx="15"/>
          </p:nvPr>
        </p:nvSpPr>
        <p:spPr>
          <a:xfrm>
            <a:off x="3380580" y="2633662"/>
            <a:ext cx="3000377" cy="4486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–Johnny Appleseed"/>
          <p:cNvSpPr txBox="1"/>
          <p:nvPr>
            <p:ph type="body" sz="quarter" idx="13"/>
          </p:nvPr>
        </p:nvSpPr>
        <p:spPr>
          <a:xfrm>
            <a:off x="3559175" y="5712618"/>
            <a:ext cx="5886451" cy="35483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1" name="“在此键入引文。”"/>
          <p:cNvSpPr txBox="1"/>
          <p:nvPr>
            <p:ph type="body" sz="quarter" idx="14"/>
          </p:nvPr>
        </p:nvSpPr>
        <p:spPr>
          <a:xfrm>
            <a:off x="3559175" y="4410075"/>
            <a:ext cx="5886451" cy="59055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图像"/>
          <p:cNvSpPr/>
          <p:nvPr>
            <p:ph type="pic" sz="half" idx="13"/>
          </p:nvPr>
        </p:nvSpPr>
        <p:spPr>
          <a:xfrm>
            <a:off x="2844799" y="2133599"/>
            <a:ext cx="7315201" cy="5486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xfrm>
            <a:off x="2649612" y="2399694"/>
            <a:ext cx="5886452" cy="466349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21" name="对象"/>
          <p:cNvSpPr txBox="1"/>
          <p:nvPr>
            <p:ph type="obj" sz="quarter" idx="3"/>
          </p:nvPr>
        </p:nvSpPr>
        <p:spPr>
          <a:xfrm>
            <a:off x="2635514" y="3293079"/>
            <a:ext cx="6243639" cy="4057652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左侧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4894488" y="2520632"/>
            <a:ext cx="5886452" cy="1857376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4894488" y="4684693"/>
            <a:ext cx="5886452" cy="63579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5E5E5E"/>
                </a:solidFill>
              </a:defRPr>
            </a:lvl1pPr>
            <a:lvl2pPr algn="r">
              <a:defRPr>
                <a:solidFill>
                  <a:srgbClr val="5E5E5E"/>
                </a:solidFill>
              </a:defRPr>
            </a:lvl2pPr>
            <a:lvl3pPr algn="r">
              <a:defRPr>
                <a:solidFill>
                  <a:srgbClr val="5E5E5E"/>
                </a:solidFill>
              </a:defRPr>
            </a:lvl3pPr>
            <a:lvl4pPr algn="r">
              <a:defRPr>
                <a:solidFill>
                  <a:srgbClr val="5E5E5E"/>
                </a:solidFill>
              </a:defRPr>
            </a:lvl4pPr>
            <a:lvl5pPr algn="r">
              <a:defRPr>
                <a:solidFill>
                  <a:srgbClr val="5E5E5E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xfrm>
            <a:off x="3559175" y="3948112"/>
            <a:ext cx="5886451" cy="1857376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文本"/>
          <p:cNvSpPr txBox="1"/>
          <p:nvPr>
            <p:ph type="title"/>
          </p:nvPr>
        </p:nvSpPr>
        <p:spPr>
          <a:xfrm>
            <a:off x="3380580" y="2276474"/>
            <a:ext cx="6243640" cy="1214439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左对齐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文本"/>
          <p:cNvSpPr txBox="1"/>
          <p:nvPr>
            <p:ph type="title"/>
          </p:nvPr>
        </p:nvSpPr>
        <p:spPr>
          <a:xfrm>
            <a:off x="2639599" y="2436150"/>
            <a:ext cx="6243639" cy="461699"/>
          </a:xfrm>
          <a:prstGeom prst="rect">
            <a:avLst/>
          </a:prstGeom>
        </p:spPr>
        <p:txBody>
          <a:bodyPr anchor="ctr"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55" name="正文级别 1…"/>
          <p:cNvSpPr txBox="1"/>
          <p:nvPr>
            <p:ph type="body" sz="quarter" idx="1"/>
          </p:nvPr>
        </p:nvSpPr>
        <p:spPr>
          <a:xfrm>
            <a:off x="2639599" y="3440792"/>
            <a:ext cx="6243639" cy="2696370"/>
          </a:xfrm>
          <a:prstGeom prst="rect">
            <a:avLst/>
          </a:prstGeom>
        </p:spPr>
        <p:txBody>
          <a:bodyPr anchor="ctr"/>
          <a:lstStyle>
            <a:lvl1pPr marL="145472" indent="-145472" algn="l">
              <a:spcBef>
                <a:spcPts val="4200"/>
              </a:spcBef>
              <a:buSzPct val="80000"/>
              <a:buBlip>
                <a:blip r:embed="rId2"/>
              </a:buBlip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33437" indent="-388937" algn="l">
              <a:spcBef>
                <a:spcPts val="4200"/>
              </a:spcBef>
              <a:buSzPct val="145000"/>
              <a:buBlip>
                <a:blip r:embed="rId2"/>
              </a:buBlip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77937" indent="-388937" algn="l">
              <a:spcBef>
                <a:spcPts val="4200"/>
              </a:spcBef>
              <a:buSzPct val="145000"/>
              <a:buBlip>
                <a:blip r:embed="rId2"/>
              </a:buBlip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2437" indent="-388937" algn="l">
              <a:spcBef>
                <a:spcPts val="4200"/>
              </a:spcBef>
              <a:buSzPct val="145000"/>
              <a:buBlip>
                <a:blip r:embed="rId2"/>
              </a:buBlip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66937" indent="-388937" algn="l">
              <a:spcBef>
                <a:spcPts val="4200"/>
              </a:spcBef>
              <a:buSzPct val="145000"/>
              <a:buBlip>
                <a:blip r:embed="rId2"/>
              </a:buBlip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/>
          <p:nvPr>
            <p:ph type="title"/>
          </p:nvPr>
        </p:nvSpPr>
        <p:spPr>
          <a:xfrm>
            <a:off x="3380580" y="2276474"/>
            <a:ext cx="6243640" cy="1214439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4" name="正文级别 1…"/>
          <p:cNvSpPr txBox="1"/>
          <p:nvPr>
            <p:ph type="body" sz="quarter" idx="1"/>
          </p:nvPr>
        </p:nvSpPr>
        <p:spPr>
          <a:xfrm>
            <a:off x="3380580" y="3590925"/>
            <a:ext cx="6243640" cy="3536157"/>
          </a:xfrm>
          <a:prstGeom prst="rect">
            <a:avLst/>
          </a:prstGeom>
        </p:spPr>
        <p:txBody>
          <a:bodyPr anchor="ctr"/>
          <a:lstStyle>
            <a:lvl1pPr marL="3889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334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779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24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669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像"/>
          <p:cNvSpPr/>
          <p:nvPr>
            <p:ph type="pic" sz="quarter" idx="13"/>
          </p:nvPr>
        </p:nvSpPr>
        <p:spPr>
          <a:xfrm>
            <a:off x="6623843" y="3590924"/>
            <a:ext cx="3000377" cy="35361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标题文本"/>
          <p:cNvSpPr txBox="1"/>
          <p:nvPr>
            <p:ph type="title"/>
          </p:nvPr>
        </p:nvSpPr>
        <p:spPr>
          <a:xfrm>
            <a:off x="3380580" y="2276474"/>
            <a:ext cx="6243640" cy="1214439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sz="quarter" idx="1"/>
          </p:nvPr>
        </p:nvSpPr>
        <p:spPr>
          <a:xfrm>
            <a:off x="3380580" y="3590925"/>
            <a:ext cx="3000377" cy="3536157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1450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36814" indent="-293914" algn="l">
              <a:spcBef>
                <a:spcPts val="3200"/>
              </a:spcBef>
              <a:buSzPct val="1450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79714" indent="-293914" algn="l">
              <a:spcBef>
                <a:spcPts val="3200"/>
              </a:spcBef>
              <a:buSzPct val="1450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2614" indent="-293914" algn="l">
              <a:spcBef>
                <a:spcPts val="3200"/>
              </a:spcBef>
              <a:buSzPct val="1450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65514" indent="-293914" algn="l">
              <a:spcBef>
                <a:spcPts val="3200"/>
              </a:spcBef>
              <a:buSzPct val="145000"/>
              <a:buChar char="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xfrm>
            <a:off x="6380835" y="7362825"/>
            <a:ext cx="23932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sz="quarter" idx="1"/>
          </p:nvPr>
        </p:nvSpPr>
        <p:spPr>
          <a:xfrm>
            <a:off x="3380580" y="2847974"/>
            <a:ext cx="6243640" cy="4057652"/>
          </a:xfrm>
          <a:prstGeom prst="rect">
            <a:avLst/>
          </a:prstGeom>
        </p:spPr>
        <p:txBody>
          <a:bodyPr anchor="ctr"/>
          <a:lstStyle>
            <a:lvl1pPr marL="3889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334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779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24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66937" indent="-388937" algn="l">
              <a:spcBef>
                <a:spcPts val="4200"/>
              </a:spcBef>
              <a:buSzPct val="145000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9175" y="3055143"/>
            <a:ext cx="5886451" cy="1857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9175" y="4969668"/>
            <a:ext cx="5886451" cy="6357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80835" y="7362825"/>
            <a:ext cx="239320" cy="243230"/>
          </a:xfrm>
          <a:prstGeom prst="rect">
            <a:avLst/>
          </a:prstGeom>
          <a:ln w="3175">
            <a:miter lim="400000"/>
          </a:ln>
        </p:spPr>
        <p:txBody>
          <a:bodyPr wrap="none" lIns="28575" tIns="28575" rIns="28575" bIns="28575">
            <a:spAutoFit/>
          </a:bodyPr>
          <a:lstStyle>
            <a:lvl1pPr>
              <a:defRPr sz="1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Relationship Id="rId3" Type="http://schemas.openxmlformats.org/officeDocument/2006/relationships/hyperlink" Target="https://github.com/bingjianguo/hybrid-inspec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nyProxy"/>
          <p:cNvSpPr txBox="1"/>
          <p:nvPr>
            <p:ph type="title"/>
          </p:nvPr>
        </p:nvSpPr>
        <p:spPr>
          <a:xfrm>
            <a:off x="4894488" y="2525712"/>
            <a:ext cx="5886452" cy="1857376"/>
          </a:xfrm>
          <a:prstGeom prst="rect">
            <a:avLst/>
          </a:prstGeom>
        </p:spPr>
        <p:txBody>
          <a:bodyPr/>
          <a:lstStyle/>
          <a:p>
            <a:pPr/>
            <a:r>
              <a:t>AnyProxy</a:t>
            </a:r>
          </a:p>
        </p:txBody>
      </p:sp>
      <p:sp>
        <p:nvSpPr>
          <p:cNvPr id="127" name="基于Node的可编程代理实现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3230"/>
            </a:lvl1pPr>
          </a:lstStyle>
          <a:p>
            <a:pPr/>
            <a:r>
              <a:t>基于Node的可编程代理实现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TT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HTTPS</a:t>
            </a:r>
          </a:p>
        </p:txBody>
      </p:sp>
      <p:sp>
        <p:nvSpPr>
          <p:cNvPr id="205" name="决定是否代理HTTP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决定是否代理HTTPS</a:t>
            </a:r>
          </a:p>
          <a:p>
            <a:pPr>
              <a:buBlip>
                <a:blip r:embed="rId2"/>
              </a:buBlip>
            </a:pPr>
            <a:r>
              <a:t>只能获取到域名，而非完整的URL</a:t>
            </a:r>
          </a:p>
          <a:p>
            <a:pPr>
              <a:buBlip>
                <a:blip r:embed="rId2"/>
              </a:buBlip>
            </a:pPr>
            <a:r>
              <a:t> 每个域名只会被调用一次</a:t>
            </a:r>
          </a:p>
        </p:txBody>
      </p:sp>
      <p:sp>
        <p:nvSpPr>
          <p:cNvPr id="206" name="beforeDealHttpsRequest(requestDetail)"/>
          <p:cNvSpPr txBox="1"/>
          <p:nvPr/>
        </p:nvSpPr>
        <p:spPr>
          <a:xfrm>
            <a:off x="2631327" y="2756787"/>
            <a:ext cx="3768294" cy="336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>
              <a:defRPr sz="1600">
                <a:solidFill>
                  <a:srgbClr val="5E5E5E"/>
                </a:solidFill>
              </a:defRPr>
            </a:lvl1pPr>
          </a:lstStyle>
          <a:p>
            <a:pPr/>
            <a:r>
              <a:t>beforeDealHttpsRequest(requestDetail)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处理请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处理请求</a:t>
            </a:r>
          </a:p>
        </p:txBody>
      </p:sp>
      <p:sp>
        <p:nvSpPr>
          <p:cNvPr id="209" name="请求发到目标服务器之前调用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04984" indent="-204984">
              <a:buBlip>
                <a:blip r:embed="rId2"/>
              </a:buBlip>
            </a:pPr>
            <a:r>
              <a:t> 请求发到目标服务器之前调用</a:t>
            </a:r>
          </a:p>
          <a:p>
            <a:pPr marL="204984" indent="-204984">
              <a:buBlip>
                <a:blip r:embed="rId2"/>
              </a:buBlip>
            </a:pPr>
            <a:r>
              <a:t> 可操作原始的请求信息</a:t>
            </a:r>
          </a:p>
          <a:p>
            <a:pPr marL="204984" indent="-204984">
              <a:buBlip>
                <a:blip r:embed="rId2"/>
              </a:buBlip>
            </a:pPr>
            <a:r>
              <a:t> 允许直接返回response</a:t>
            </a:r>
          </a:p>
        </p:txBody>
      </p:sp>
      <p:sp>
        <p:nvSpPr>
          <p:cNvPr id="210" name="beforeSendRequest(requestDetail)"/>
          <p:cNvSpPr txBox="1"/>
          <p:nvPr/>
        </p:nvSpPr>
        <p:spPr>
          <a:xfrm>
            <a:off x="2641131" y="2766010"/>
            <a:ext cx="3312314" cy="336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>
              <a:defRPr sz="1600">
                <a:solidFill>
                  <a:srgbClr val="5E5E5E"/>
                </a:solidFill>
              </a:defRPr>
            </a:lvl1pPr>
          </a:lstStyle>
          <a:p>
            <a:pPr/>
            <a:r>
              <a:t>beforeSendRequest(requestDetail)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返回本地数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返回本地数据</a:t>
            </a:r>
          </a:p>
        </p:txBody>
      </p:sp>
      <p:pic>
        <p:nvPicPr>
          <p:cNvPr id="2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8568" y="3332733"/>
            <a:ext cx="6987266" cy="289461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处理返回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处理返回</a:t>
            </a:r>
          </a:p>
        </p:txBody>
      </p:sp>
      <p:sp>
        <p:nvSpPr>
          <p:cNvPr id="216" name="beforeSendResponse(requestDetail, responseDetail)"/>
          <p:cNvSpPr txBox="1"/>
          <p:nvPr/>
        </p:nvSpPr>
        <p:spPr>
          <a:xfrm>
            <a:off x="2643664" y="2804385"/>
            <a:ext cx="4800550" cy="280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 defTabSz="457200">
              <a:lnSpc>
                <a:spcPts val="3700"/>
              </a:lnSpc>
              <a:spcBef>
                <a:spcPts val="1200"/>
              </a:spcBef>
              <a:defRPr sz="1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beforeSendResponse(requestDetail, responseDetail)</a:t>
            </a:r>
          </a:p>
        </p:txBody>
      </p:sp>
      <p:sp>
        <p:nvSpPr>
          <p:cNvPr id="217" name="完整的返回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完整的返回</a:t>
            </a:r>
          </a:p>
          <a:p>
            <a:pPr>
              <a:buBlip>
                <a:blip r:embed="rId2"/>
              </a:buBlip>
            </a:pPr>
            <a:r>
              <a:t> 内容已解码</a:t>
            </a:r>
          </a:p>
          <a:p>
            <a:pPr>
              <a:buBlip>
                <a:blip r:embed="rId2"/>
              </a:buBlip>
            </a:pPr>
            <a:r>
              <a:t> 控制 header 及 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Hack返回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Hack返回</a:t>
            </a:r>
          </a:p>
        </p:txBody>
      </p:sp>
      <p:pic>
        <p:nvPicPr>
          <p:cNvPr id="22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5591" y="3341067"/>
            <a:ext cx="7630761" cy="287664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异常监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异常监听</a:t>
            </a:r>
          </a:p>
        </p:txBody>
      </p:sp>
      <p:sp>
        <p:nvSpPr>
          <p:cNvPr id="223" name="onError(requestDetail, error)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onError(requestDetail, error)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 onConnectError(requestDetail, error)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作为Node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068"/>
            </a:lvl1pPr>
          </a:lstStyle>
          <a:p>
            <a:pPr/>
            <a:r>
              <a:t>作为Node模块</a:t>
            </a:r>
          </a:p>
        </p:txBody>
      </p:sp>
      <p:sp>
        <p:nvSpPr>
          <p:cNvPr id="226" name="const AnyProxy = require('anyproxy'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2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const AnyProxy = require('anyproxy')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作为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作为模块</a:t>
            </a:r>
          </a:p>
        </p:txBody>
      </p:sp>
      <p:pic>
        <p:nvPicPr>
          <p:cNvPr id="22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793" y="3354130"/>
            <a:ext cx="7922957" cy="349190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一些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一些例子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Hybrid-insp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Hybrid-inspect</a:t>
            </a:r>
          </a:p>
        </p:txBody>
      </p:sp>
      <p:pic>
        <p:nvPicPr>
          <p:cNvPr id="23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703" y="3088962"/>
            <a:ext cx="7587549" cy="3575676"/>
          </a:xfrm>
          <a:prstGeom prst="rect">
            <a:avLst/>
          </a:prstGeom>
          <a:ln w="3175">
            <a:solidFill>
              <a:srgbClr val="D6D5D5"/>
            </a:solidFill>
            <a:miter lim="400000"/>
          </a:ln>
        </p:spPr>
      </p:pic>
      <p:sp>
        <p:nvSpPr>
          <p:cNvPr id="235" name="项目地址：https://github.com/bingjianguo/hybrid-inspect"/>
          <p:cNvSpPr txBox="1"/>
          <p:nvPr/>
        </p:nvSpPr>
        <p:spPr>
          <a:xfrm>
            <a:off x="2190352" y="7059518"/>
            <a:ext cx="3151379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/>
          <a:p>
            <a:pPr/>
            <a:r>
              <a:t>项目地址：</a:t>
            </a:r>
            <a:r>
              <a:rPr u="sng">
                <a:hlinkClick r:id="rId3" invalidUrl="" action="" tgtFrame="" tooltip="" history="1" highlightClick="0" endSnd="0"/>
              </a:rPr>
              <a:t>https://github.com/bingjianguo/hybrid-inspect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nyProx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AnyProxy</a:t>
            </a:r>
          </a:p>
        </p:txBody>
      </p:sp>
      <p:sp>
        <p:nvSpPr>
          <p:cNvPr id="130" name="基于Node…"/>
          <p:cNvSpPr txBox="1"/>
          <p:nvPr>
            <p:ph type="body" sz="quarter" idx="1"/>
          </p:nvPr>
        </p:nvSpPr>
        <p:spPr>
          <a:xfrm>
            <a:off x="2639599" y="3349019"/>
            <a:ext cx="6243639" cy="319805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基于Node</a:t>
            </a:r>
          </a:p>
          <a:p>
            <a:pPr>
              <a:buBlip>
                <a:blip r:embed="rId2"/>
              </a:buBlip>
            </a:pPr>
            <a:r>
              <a:t>全局命令，或 npm 模块</a:t>
            </a:r>
          </a:p>
          <a:p>
            <a:pPr>
              <a:buBlip>
                <a:blip r:embed="rId2"/>
              </a:buBlip>
            </a:pPr>
            <a:r>
              <a:t>方便编程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nyProxy 桌面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AnyProxy 桌面版</a:t>
            </a:r>
          </a:p>
        </p:txBody>
      </p:sp>
      <p:pic>
        <p:nvPicPr>
          <p:cNvPr id="23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690" y="3357831"/>
            <a:ext cx="6799480" cy="4079689"/>
          </a:xfrm>
          <a:prstGeom prst="rect">
            <a:avLst/>
          </a:prstGeom>
          <a:ln w="3175">
            <a:solidFill>
              <a:srgbClr val="5E5E5E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nyroute-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anyroute-server</a:t>
            </a:r>
          </a:p>
        </p:txBody>
      </p:sp>
      <p:sp>
        <p:nvSpPr>
          <p:cNvPr id="241" name="静态资源服务器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25635" indent="-125635">
              <a:spcBef>
                <a:spcPts val="3200"/>
              </a:spcBef>
              <a:buBlip>
                <a:blip r:embed="rId2"/>
              </a:buBlip>
            </a:pPr>
            <a:r>
              <a:t> 静态资源服务器</a:t>
            </a:r>
          </a:p>
          <a:p>
            <a:pPr marL="125635" indent="-125635">
              <a:spcBef>
                <a:spcPts val="3200"/>
              </a:spcBef>
              <a:buBlip>
                <a:blip r:embed="rId2"/>
              </a:buBlip>
            </a:pPr>
            <a:r>
              <a:t> 快速创建路由</a:t>
            </a:r>
          </a:p>
          <a:p>
            <a:pPr marL="125635" indent="-125635">
              <a:spcBef>
                <a:spcPts val="3200"/>
              </a:spcBef>
              <a:buBlip>
                <a:blip r:embed="rId2"/>
              </a:buBlip>
            </a:pPr>
            <a:r>
              <a:t> 自定义返回</a:t>
            </a:r>
          </a:p>
        </p:txBody>
      </p:sp>
      <p:sp>
        <p:nvSpPr>
          <p:cNvPr id="242" name="https://www.npmjs.com/package/anyroute-server"/>
          <p:cNvSpPr txBox="1"/>
          <p:nvPr/>
        </p:nvSpPr>
        <p:spPr>
          <a:xfrm>
            <a:off x="2662395" y="6796125"/>
            <a:ext cx="5457267" cy="3746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https://www.npmjs.com/package/anyroute-server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展望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展望</a:t>
            </a:r>
          </a:p>
        </p:txBody>
      </p:sp>
      <p:sp>
        <p:nvSpPr>
          <p:cNvPr id="245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defRPr sz="323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ule 升级，插件共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Rule 升级，插件共享</a:t>
            </a:r>
          </a:p>
        </p:txBody>
      </p:sp>
      <p:pic>
        <p:nvPicPr>
          <p:cNvPr id="24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9583" y="3330738"/>
            <a:ext cx="6626658" cy="3975996"/>
          </a:xfrm>
          <a:prstGeom prst="rect">
            <a:avLst/>
          </a:prstGeom>
          <a:ln w="3175">
            <a:solidFill>
              <a:srgbClr val="D6D5D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联系我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联系我们</a:t>
            </a:r>
          </a:p>
        </p:txBody>
      </p:sp>
      <p:pic>
        <p:nvPicPr>
          <p:cNvPr id="2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552" y="3407349"/>
            <a:ext cx="2286001" cy="228092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谢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254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defRPr sz="323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怎么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怎么玩</a:t>
            </a:r>
          </a:p>
        </p:txBody>
      </p:sp>
      <p:sp>
        <p:nvSpPr>
          <p:cNvPr id="133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defRPr sz="323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全局启动"/>
          <p:cNvSpPr txBox="1"/>
          <p:nvPr>
            <p:ph type="title"/>
          </p:nvPr>
        </p:nvSpPr>
        <p:spPr>
          <a:xfrm>
            <a:off x="2646035" y="2429617"/>
            <a:ext cx="5886451" cy="466349"/>
          </a:xfrm>
          <a:prstGeom prst="rect">
            <a:avLst/>
          </a:prstGeom>
        </p:spPr>
        <p:txBody>
          <a:bodyPr/>
          <a:lstStyle/>
          <a:p>
            <a:pPr lvl="1" indent="0" algn="l" defTabSz="233679">
              <a:defRPr sz="3040"/>
            </a:pPr>
            <a:r>
              <a:t>全局启动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2847" y="3367332"/>
            <a:ext cx="7719106" cy="271850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如何实现一个代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5700"/>
            </a:lvl1pPr>
          </a:lstStyle>
          <a:p>
            <a:pPr/>
            <a:r>
              <a:t>如何实现一个代理</a:t>
            </a:r>
          </a:p>
        </p:txBody>
      </p:sp>
      <p:sp>
        <p:nvSpPr>
          <p:cNvPr id="139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defRPr sz="323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基本原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基本原理</a:t>
            </a:r>
          </a:p>
        </p:txBody>
      </p:sp>
      <p:sp>
        <p:nvSpPr>
          <p:cNvPr id="142" name="代理服务器"/>
          <p:cNvSpPr/>
          <p:nvPr/>
        </p:nvSpPr>
        <p:spPr>
          <a:xfrm>
            <a:off x="4046100" y="3334885"/>
            <a:ext cx="714376" cy="485163"/>
          </a:xfrm>
          <a:prstGeom prst="roundRect">
            <a:avLst>
              <a:gd name="adj" fmla="val 22087"/>
            </a:avLst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代理服务器</a:t>
            </a:r>
          </a:p>
        </p:txBody>
      </p:sp>
      <p:sp>
        <p:nvSpPr>
          <p:cNvPr id="143" name="线条"/>
          <p:cNvSpPr/>
          <p:nvPr/>
        </p:nvSpPr>
        <p:spPr>
          <a:xfrm flipH="1">
            <a:off x="4417389" y="3910420"/>
            <a:ext cx="1" cy="3353559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44" name="指南针"/>
          <p:cNvSpPr/>
          <p:nvPr/>
        </p:nvSpPr>
        <p:spPr>
          <a:xfrm>
            <a:off x="2649238" y="3439723"/>
            <a:ext cx="282291" cy="282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4" y="0"/>
                  <a:pt x="0" y="4844"/>
                  <a:pt x="0" y="10800"/>
                </a:cubicBezTo>
                <a:cubicBezTo>
                  <a:pt x="0" y="16756"/>
                  <a:pt x="4844" y="21600"/>
                  <a:pt x="10800" y="21600"/>
                </a:cubicBezTo>
                <a:cubicBezTo>
                  <a:pt x="16756" y="21600"/>
                  <a:pt x="21600" y="16756"/>
                  <a:pt x="21600" y="10800"/>
                </a:cubicBezTo>
                <a:cubicBezTo>
                  <a:pt x="21600" y="4844"/>
                  <a:pt x="16756" y="0"/>
                  <a:pt x="10800" y="0"/>
                </a:cubicBezTo>
                <a:close/>
                <a:moveTo>
                  <a:pt x="10454" y="1411"/>
                </a:moveTo>
                <a:lnTo>
                  <a:pt x="11146" y="1411"/>
                </a:lnTo>
                <a:lnTo>
                  <a:pt x="11146" y="2528"/>
                </a:lnTo>
                <a:cubicBezTo>
                  <a:pt x="11146" y="2717"/>
                  <a:pt x="10994" y="2874"/>
                  <a:pt x="10800" y="2874"/>
                </a:cubicBezTo>
                <a:cubicBezTo>
                  <a:pt x="10611" y="2874"/>
                  <a:pt x="10454" y="2717"/>
                  <a:pt x="10454" y="2528"/>
                </a:cubicBezTo>
                <a:lnTo>
                  <a:pt x="10454" y="1411"/>
                </a:lnTo>
                <a:close/>
                <a:moveTo>
                  <a:pt x="15407" y="4688"/>
                </a:moveTo>
                <a:lnTo>
                  <a:pt x="12059" y="11762"/>
                </a:lnTo>
                <a:lnTo>
                  <a:pt x="6183" y="16929"/>
                </a:lnTo>
                <a:lnTo>
                  <a:pt x="9531" y="9855"/>
                </a:lnTo>
                <a:lnTo>
                  <a:pt x="15407" y="4688"/>
                </a:lnTo>
                <a:close/>
                <a:moveTo>
                  <a:pt x="10800" y="9877"/>
                </a:moveTo>
                <a:cubicBezTo>
                  <a:pt x="10292" y="9877"/>
                  <a:pt x="9877" y="10292"/>
                  <a:pt x="9877" y="10800"/>
                </a:cubicBezTo>
                <a:cubicBezTo>
                  <a:pt x="9877" y="11313"/>
                  <a:pt x="10292" y="11725"/>
                  <a:pt x="10800" y="11725"/>
                </a:cubicBezTo>
                <a:cubicBezTo>
                  <a:pt x="11308" y="11725"/>
                  <a:pt x="11723" y="11308"/>
                  <a:pt x="11723" y="10800"/>
                </a:cubicBezTo>
                <a:cubicBezTo>
                  <a:pt x="11723" y="10292"/>
                  <a:pt x="11308" y="9877"/>
                  <a:pt x="10800" y="9877"/>
                </a:cubicBezTo>
                <a:close/>
                <a:moveTo>
                  <a:pt x="19079" y="10456"/>
                </a:moveTo>
                <a:lnTo>
                  <a:pt x="20196" y="10456"/>
                </a:lnTo>
                <a:lnTo>
                  <a:pt x="20196" y="11146"/>
                </a:lnTo>
                <a:lnTo>
                  <a:pt x="19079" y="11146"/>
                </a:lnTo>
                <a:cubicBezTo>
                  <a:pt x="18890" y="11146"/>
                  <a:pt x="18733" y="10994"/>
                  <a:pt x="18733" y="10800"/>
                </a:cubicBezTo>
                <a:cubicBezTo>
                  <a:pt x="18733" y="10611"/>
                  <a:pt x="18890" y="10456"/>
                  <a:pt x="19079" y="10456"/>
                </a:cubicBezTo>
                <a:close/>
                <a:moveTo>
                  <a:pt x="1409" y="10461"/>
                </a:moveTo>
                <a:lnTo>
                  <a:pt x="2528" y="10461"/>
                </a:lnTo>
                <a:cubicBezTo>
                  <a:pt x="2717" y="10455"/>
                  <a:pt x="2872" y="10612"/>
                  <a:pt x="2872" y="10807"/>
                </a:cubicBezTo>
                <a:cubicBezTo>
                  <a:pt x="2872" y="10996"/>
                  <a:pt x="2717" y="11151"/>
                  <a:pt x="2528" y="11151"/>
                </a:cubicBezTo>
                <a:lnTo>
                  <a:pt x="1409" y="11151"/>
                </a:lnTo>
                <a:lnTo>
                  <a:pt x="1409" y="10461"/>
                </a:lnTo>
                <a:close/>
                <a:moveTo>
                  <a:pt x="10805" y="18733"/>
                </a:moveTo>
                <a:cubicBezTo>
                  <a:pt x="10994" y="18733"/>
                  <a:pt x="11151" y="18890"/>
                  <a:pt x="11151" y="19079"/>
                </a:cubicBezTo>
                <a:lnTo>
                  <a:pt x="11151" y="20196"/>
                </a:lnTo>
                <a:lnTo>
                  <a:pt x="10459" y="20196"/>
                </a:lnTo>
                <a:lnTo>
                  <a:pt x="10459" y="19079"/>
                </a:lnTo>
                <a:cubicBezTo>
                  <a:pt x="10454" y="18884"/>
                  <a:pt x="10611" y="18733"/>
                  <a:pt x="10805" y="18733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45" name="线条"/>
          <p:cNvSpPr/>
          <p:nvPr/>
        </p:nvSpPr>
        <p:spPr>
          <a:xfrm>
            <a:off x="2894142" y="4086577"/>
            <a:ext cx="1307911" cy="1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46" name="www.somewhere.com"/>
          <p:cNvSpPr txBox="1"/>
          <p:nvPr/>
        </p:nvSpPr>
        <p:spPr>
          <a:xfrm>
            <a:off x="2655616" y="3827927"/>
            <a:ext cx="1476350" cy="260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>
              <a:defRPr sz="1100"/>
            </a:lvl1pPr>
          </a:lstStyle>
          <a:p>
            <a:pPr/>
            <a:r>
              <a:t>www.somewhere.com</a:t>
            </a:r>
          </a:p>
        </p:txBody>
      </p:sp>
      <p:sp>
        <p:nvSpPr>
          <p:cNvPr id="147" name="目标服务器"/>
          <p:cNvSpPr/>
          <p:nvPr/>
        </p:nvSpPr>
        <p:spPr>
          <a:xfrm>
            <a:off x="5828879" y="3327046"/>
            <a:ext cx="714376" cy="485162"/>
          </a:xfrm>
          <a:prstGeom prst="roundRect">
            <a:avLst>
              <a:gd name="adj" fmla="val 22087"/>
            </a:avLst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目标服务器</a:t>
            </a:r>
          </a:p>
        </p:txBody>
      </p:sp>
      <p:sp>
        <p:nvSpPr>
          <p:cNvPr id="148" name="线条"/>
          <p:cNvSpPr/>
          <p:nvPr/>
        </p:nvSpPr>
        <p:spPr>
          <a:xfrm flipH="1">
            <a:off x="6200169" y="3958054"/>
            <a:ext cx="1" cy="3353560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49" name="线条"/>
          <p:cNvSpPr/>
          <p:nvPr/>
        </p:nvSpPr>
        <p:spPr>
          <a:xfrm flipV="1">
            <a:off x="2804484" y="3868448"/>
            <a:ext cx="1" cy="3353559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50" name="线条"/>
          <p:cNvSpPr/>
          <p:nvPr/>
        </p:nvSpPr>
        <p:spPr>
          <a:xfrm flipH="1">
            <a:off x="2943142" y="6777294"/>
            <a:ext cx="1318013" cy="1"/>
          </a:xfrm>
          <a:prstGeom prst="line">
            <a:avLst/>
          </a:prstGeom>
          <a:ln w="3175">
            <a:solidFill>
              <a:schemeClr val="accent1">
                <a:lumOff val="-13575"/>
              </a:schemeClr>
            </a:solidFill>
            <a:miter lim="400000"/>
            <a:tailEnd type="arrow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51" name="将内容发送的浏览器"/>
          <p:cNvSpPr txBox="1"/>
          <p:nvPr/>
        </p:nvSpPr>
        <p:spPr>
          <a:xfrm>
            <a:off x="3291361" y="6544775"/>
            <a:ext cx="10985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/>
          <a:p>
            <a:pPr/>
            <a:r>
              <a:t>将内容发送的浏览器</a:t>
            </a:r>
          </a:p>
        </p:txBody>
      </p:sp>
      <p:sp>
        <p:nvSpPr>
          <p:cNvPr id="162" name="连接线"/>
          <p:cNvSpPr/>
          <p:nvPr/>
        </p:nvSpPr>
        <p:spPr>
          <a:xfrm>
            <a:off x="4462780" y="4613909"/>
            <a:ext cx="177800" cy="294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63" y="21600"/>
                </a:lnTo>
              </a:path>
            </a:pathLst>
          </a:custGeom>
          <a:ln w="3175">
            <a:solidFill>
              <a:schemeClr val="accent1">
                <a:lumOff val="16847"/>
              </a:schemeClr>
            </a:solidFill>
            <a:custDash>
              <a:ds d="100000" sp="200000"/>
            </a:custDash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153" name="处理https(如果需要)，…"/>
          <p:cNvSpPr txBox="1"/>
          <p:nvPr/>
        </p:nvSpPr>
        <p:spPr>
          <a:xfrm>
            <a:off x="4672652" y="4578571"/>
            <a:ext cx="1221423" cy="390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/>
          <a:p>
            <a:pPr algn="l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处理https(如果需要)，</a:t>
            </a:r>
          </a:p>
          <a:p>
            <a:pPr algn="l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并将请求信息封装</a:t>
            </a:r>
          </a:p>
        </p:txBody>
      </p:sp>
      <p:sp>
        <p:nvSpPr>
          <p:cNvPr id="154" name="线条"/>
          <p:cNvSpPr/>
          <p:nvPr/>
        </p:nvSpPr>
        <p:spPr>
          <a:xfrm>
            <a:off x="4533103" y="5495171"/>
            <a:ext cx="1552780" cy="1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55" name="将请求信息发送到目标服务器"/>
          <p:cNvSpPr txBox="1"/>
          <p:nvPr/>
        </p:nvSpPr>
        <p:spPr>
          <a:xfrm>
            <a:off x="4550550" y="5202420"/>
            <a:ext cx="1885951" cy="260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>
              <a:defRPr sz="1100"/>
            </a:lvl1pPr>
          </a:lstStyle>
          <a:p>
            <a:pPr/>
            <a:r>
              <a:t>将请求信息发送到目标服务器</a:t>
            </a:r>
          </a:p>
        </p:txBody>
      </p:sp>
      <p:sp>
        <p:nvSpPr>
          <p:cNvPr id="163" name="连接线"/>
          <p:cNvSpPr/>
          <p:nvPr/>
        </p:nvSpPr>
        <p:spPr>
          <a:xfrm>
            <a:off x="6248400" y="5634990"/>
            <a:ext cx="176530" cy="294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11" y="21600"/>
                </a:lnTo>
              </a:path>
            </a:pathLst>
          </a:custGeom>
          <a:ln w="3175">
            <a:solidFill>
              <a:schemeClr val="accent1">
                <a:lumOff val="16847"/>
              </a:schemeClr>
            </a:solidFill>
            <a:custDash>
              <a:ds d="100000" sp="200000"/>
            </a:custDash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157" name="收到代理发送的请求"/>
          <p:cNvSpPr txBox="1"/>
          <p:nvPr/>
        </p:nvSpPr>
        <p:spPr>
          <a:xfrm>
            <a:off x="6543821" y="5683365"/>
            <a:ext cx="10985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收到代理发送的请求</a:t>
            </a:r>
          </a:p>
        </p:txBody>
      </p:sp>
      <p:sp>
        <p:nvSpPr>
          <p:cNvPr id="158" name="线条"/>
          <p:cNvSpPr/>
          <p:nvPr/>
        </p:nvSpPr>
        <p:spPr>
          <a:xfrm flipH="1">
            <a:off x="4572387" y="6084349"/>
            <a:ext cx="1552780" cy="1"/>
          </a:xfrm>
          <a:prstGeom prst="line">
            <a:avLst/>
          </a:prstGeom>
          <a:ln w="3175">
            <a:solidFill>
              <a:schemeClr val="accent1">
                <a:lumOff val="-13575"/>
              </a:schemeClr>
            </a:solidFill>
            <a:miter lim="400000"/>
            <a:tailEnd type="arrow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59" name="将内容返回给代理"/>
          <p:cNvSpPr txBox="1"/>
          <p:nvPr/>
        </p:nvSpPr>
        <p:spPr>
          <a:xfrm>
            <a:off x="5257994" y="5816494"/>
            <a:ext cx="9842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/>
          <a:p>
            <a:pPr/>
            <a:r>
              <a:t>将内容返回给代理</a:t>
            </a:r>
          </a:p>
        </p:txBody>
      </p:sp>
      <p:sp>
        <p:nvSpPr>
          <p:cNvPr id="164" name="连接线"/>
          <p:cNvSpPr/>
          <p:nvPr/>
        </p:nvSpPr>
        <p:spPr>
          <a:xfrm>
            <a:off x="4439920" y="4123690"/>
            <a:ext cx="176530" cy="29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11" y="21600"/>
                </a:lnTo>
              </a:path>
            </a:pathLst>
          </a:custGeom>
          <a:ln w="3175">
            <a:solidFill>
              <a:schemeClr val="accent1">
                <a:lumOff val="16847"/>
              </a:schemeClr>
            </a:solidFill>
            <a:custDash>
              <a:ds d="100000" sp="200000"/>
            </a:custDash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161" name="收到请求信息"/>
          <p:cNvSpPr txBox="1"/>
          <p:nvPr/>
        </p:nvSpPr>
        <p:spPr>
          <a:xfrm>
            <a:off x="4648895" y="4171837"/>
            <a:ext cx="7556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收到请求信息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实现一个代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实现一个代理</a:t>
            </a:r>
          </a:p>
        </p:txBody>
      </p:sp>
      <p:sp>
        <p:nvSpPr>
          <p:cNvPr id="167" name="ref: http://www.catonmat.net/http-proxy-in-nodejs/"/>
          <p:cNvSpPr txBox="1"/>
          <p:nvPr/>
        </p:nvSpPr>
        <p:spPr>
          <a:xfrm>
            <a:off x="2224760" y="7366907"/>
            <a:ext cx="2895918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/>
          <a:p>
            <a:pPr/>
            <a:r>
              <a:t>ref: http://www.catonmat.net/http-proxy-in-nodejs/</a:t>
            </a:r>
          </a:p>
        </p:txBody>
      </p:sp>
      <p:pic>
        <p:nvPicPr>
          <p:cNvPr id="16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5511" y="3261322"/>
            <a:ext cx="6693696" cy="399335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中间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中间件</a:t>
            </a:r>
          </a:p>
        </p:txBody>
      </p:sp>
      <p:sp>
        <p:nvSpPr>
          <p:cNvPr id="171" name="Rule，实现可编程的代理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3230"/>
            </a:lvl1pPr>
          </a:lstStyle>
          <a:p>
            <a:pPr/>
            <a:r>
              <a:t>Rule，实现可编程的代理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生命周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040"/>
            </a:lvl1pPr>
          </a:lstStyle>
          <a:p>
            <a:pPr/>
            <a:r>
              <a:t>生命周期</a:t>
            </a:r>
          </a:p>
        </p:txBody>
      </p:sp>
      <p:sp>
        <p:nvSpPr>
          <p:cNvPr id="174" name="代理服务器"/>
          <p:cNvSpPr/>
          <p:nvPr/>
        </p:nvSpPr>
        <p:spPr>
          <a:xfrm>
            <a:off x="4055777" y="3344562"/>
            <a:ext cx="714376" cy="485162"/>
          </a:xfrm>
          <a:prstGeom prst="roundRect">
            <a:avLst>
              <a:gd name="adj" fmla="val 22087"/>
            </a:avLst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代理服务器</a:t>
            </a:r>
          </a:p>
        </p:txBody>
      </p:sp>
      <p:sp>
        <p:nvSpPr>
          <p:cNvPr id="175" name="线条"/>
          <p:cNvSpPr/>
          <p:nvPr/>
        </p:nvSpPr>
        <p:spPr>
          <a:xfrm flipH="1">
            <a:off x="4427065" y="3920096"/>
            <a:ext cx="1" cy="3353559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76" name="指南针"/>
          <p:cNvSpPr/>
          <p:nvPr/>
        </p:nvSpPr>
        <p:spPr>
          <a:xfrm>
            <a:off x="2658914" y="3449399"/>
            <a:ext cx="282291" cy="282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44" y="0"/>
                  <a:pt x="0" y="4844"/>
                  <a:pt x="0" y="10800"/>
                </a:cubicBezTo>
                <a:cubicBezTo>
                  <a:pt x="0" y="16756"/>
                  <a:pt x="4844" y="21600"/>
                  <a:pt x="10800" y="21600"/>
                </a:cubicBezTo>
                <a:cubicBezTo>
                  <a:pt x="16756" y="21600"/>
                  <a:pt x="21600" y="16756"/>
                  <a:pt x="21600" y="10800"/>
                </a:cubicBezTo>
                <a:cubicBezTo>
                  <a:pt x="21600" y="4844"/>
                  <a:pt x="16756" y="0"/>
                  <a:pt x="10800" y="0"/>
                </a:cubicBezTo>
                <a:close/>
                <a:moveTo>
                  <a:pt x="10454" y="1411"/>
                </a:moveTo>
                <a:lnTo>
                  <a:pt x="11146" y="1411"/>
                </a:lnTo>
                <a:lnTo>
                  <a:pt x="11146" y="2528"/>
                </a:lnTo>
                <a:cubicBezTo>
                  <a:pt x="11146" y="2717"/>
                  <a:pt x="10994" y="2874"/>
                  <a:pt x="10800" y="2874"/>
                </a:cubicBezTo>
                <a:cubicBezTo>
                  <a:pt x="10611" y="2874"/>
                  <a:pt x="10454" y="2717"/>
                  <a:pt x="10454" y="2528"/>
                </a:cubicBezTo>
                <a:lnTo>
                  <a:pt x="10454" y="1411"/>
                </a:lnTo>
                <a:close/>
                <a:moveTo>
                  <a:pt x="15407" y="4688"/>
                </a:moveTo>
                <a:lnTo>
                  <a:pt x="12059" y="11762"/>
                </a:lnTo>
                <a:lnTo>
                  <a:pt x="6183" y="16929"/>
                </a:lnTo>
                <a:lnTo>
                  <a:pt x="9531" y="9855"/>
                </a:lnTo>
                <a:lnTo>
                  <a:pt x="15407" y="4688"/>
                </a:lnTo>
                <a:close/>
                <a:moveTo>
                  <a:pt x="10800" y="9877"/>
                </a:moveTo>
                <a:cubicBezTo>
                  <a:pt x="10292" y="9877"/>
                  <a:pt x="9877" y="10292"/>
                  <a:pt x="9877" y="10800"/>
                </a:cubicBezTo>
                <a:cubicBezTo>
                  <a:pt x="9877" y="11313"/>
                  <a:pt x="10292" y="11725"/>
                  <a:pt x="10800" y="11725"/>
                </a:cubicBezTo>
                <a:cubicBezTo>
                  <a:pt x="11308" y="11725"/>
                  <a:pt x="11723" y="11308"/>
                  <a:pt x="11723" y="10800"/>
                </a:cubicBezTo>
                <a:cubicBezTo>
                  <a:pt x="11723" y="10292"/>
                  <a:pt x="11308" y="9877"/>
                  <a:pt x="10800" y="9877"/>
                </a:cubicBezTo>
                <a:close/>
                <a:moveTo>
                  <a:pt x="19079" y="10456"/>
                </a:moveTo>
                <a:lnTo>
                  <a:pt x="20196" y="10456"/>
                </a:lnTo>
                <a:lnTo>
                  <a:pt x="20196" y="11146"/>
                </a:lnTo>
                <a:lnTo>
                  <a:pt x="19079" y="11146"/>
                </a:lnTo>
                <a:cubicBezTo>
                  <a:pt x="18890" y="11146"/>
                  <a:pt x="18733" y="10994"/>
                  <a:pt x="18733" y="10800"/>
                </a:cubicBezTo>
                <a:cubicBezTo>
                  <a:pt x="18733" y="10611"/>
                  <a:pt x="18890" y="10456"/>
                  <a:pt x="19079" y="10456"/>
                </a:cubicBezTo>
                <a:close/>
                <a:moveTo>
                  <a:pt x="1409" y="10461"/>
                </a:moveTo>
                <a:lnTo>
                  <a:pt x="2528" y="10461"/>
                </a:lnTo>
                <a:cubicBezTo>
                  <a:pt x="2717" y="10455"/>
                  <a:pt x="2872" y="10612"/>
                  <a:pt x="2872" y="10807"/>
                </a:cubicBezTo>
                <a:cubicBezTo>
                  <a:pt x="2872" y="10996"/>
                  <a:pt x="2717" y="11151"/>
                  <a:pt x="2528" y="11151"/>
                </a:cubicBezTo>
                <a:lnTo>
                  <a:pt x="1409" y="11151"/>
                </a:lnTo>
                <a:lnTo>
                  <a:pt x="1409" y="10461"/>
                </a:lnTo>
                <a:close/>
                <a:moveTo>
                  <a:pt x="10805" y="18733"/>
                </a:moveTo>
                <a:cubicBezTo>
                  <a:pt x="10994" y="18733"/>
                  <a:pt x="11151" y="18890"/>
                  <a:pt x="11151" y="19079"/>
                </a:cubicBezTo>
                <a:lnTo>
                  <a:pt x="11151" y="20196"/>
                </a:lnTo>
                <a:lnTo>
                  <a:pt x="10459" y="20196"/>
                </a:lnTo>
                <a:lnTo>
                  <a:pt x="10459" y="19079"/>
                </a:lnTo>
                <a:cubicBezTo>
                  <a:pt x="10454" y="18884"/>
                  <a:pt x="10611" y="18733"/>
                  <a:pt x="10805" y="18733"/>
                </a:cubicBezTo>
                <a:close/>
              </a:path>
            </a:pathLst>
          </a:custGeom>
          <a:solidFill>
            <a:schemeClr val="accent1"/>
          </a:solidFill>
          <a:ln w="3175">
            <a:miter lim="400000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77" name="线条"/>
          <p:cNvSpPr/>
          <p:nvPr/>
        </p:nvSpPr>
        <p:spPr>
          <a:xfrm>
            <a:off x="2903819" y="4096253"/>
            <a:ext cx="1307910" cy="1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78" name="www.somewhere.com"/>
          <p:cNvSpPr txBox="1"/>
          <p:nvPr/>
        </p:nvSpPr>
        <p:spPr>
          <a:xfrm>
            <a:off x="2665292" y="3837603"/>
            <a:ext cx="1476351" cy="260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>
              <a:defRPr sz="1100"/>
            </a:lvl1pPr>
          </a:lstStyle>
          <a:p>
            <a:pPr/>
            <a:r>
              <a:t>www.somewhere.com</a:t>
            </a:r>
          </a:p>
        </p:txBody>
      </p:sp>
      <p:sp>
        <p:nvSpPr>
          <p:cNvPr id="179" name="目标服务器"/>
          <p:cNvSpPr/>
          <p:nvPr/>
        </p:nvSpPr>
        <p:spPr>
          <a:xfrm>
            <a:off x="5838556" y="3336722"/>
            <a:ext cx="714376" cy="485162"/>
          </a:xfrm>
          <a:prstGeom prst="roundRect">
            <a:avLst>
              <a:gd name="adj" fmla="val 22087"/>
            </a:avLst>
          </a:prstGeom>
          <a:solidFill>
            <a:schemeClr val="accent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目标服务器</a:t>
            </a:r>
          </a:p>
        </p:txBody>
      </p:sp>
      <p:sp>
        <p:nvSpPr>
          <p:cNvPr id="180" name="线条"/>
          <p:cNvSpPr/>
          <p:nvPr/>
        </p:nvSpPr>
        <p:spPr>
          <a:xfrm flipH="1">
            <a:off x="6209844" y="3967730"/>
            <a:ext cx="1" cy="3353559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  <a:tailEnd type="triangle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81" name="线条"/>
          <p:cNvSpPr/>
          <p:nvPr/>
        </p:nvSpPr>
        <p:spPr>
          <a:xfrm flipV="1">
            <a:off x="2814161" y="3878124"/>
            <a:ext cx="1" cy="3353559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82" name="线条"/>
          <p:cNvSpPr/>
          <p:nvPr/>
        </p:nvSpPr>
        <p:spPr>
          <a:xfrm flipH="1">
            <a:off x="2951447" y="6999846"/>
            <a:ext cx="1318013" cy="1"/>
          </a:xfrm>
          <a:prstGeom prst="line">
            <a:avLst/>
          </a:prstGeom>
          <a:ln w="3175">
            <a:solidFill>
              <a:schemeClr val="accent1">
                <a:lumOff val="-13575"/>
              </a:schemeClr>
            </a:solidFill>
            <a:miter lim="400000"/>
            <a:tailEnd type="arrow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83" name="将内容发送的浏览器"/>
          <p:cNvSpPr txBox="1"/>
          <p:nvPr/>
        </p:nvSpPr>
        <p:spPr>
          <a:xfrm>
            <a:off x="3299667" y="6767328"/>
            <a:ext cx="10985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/>
          <a:p>
            <a:pPr/>
            <a:r>
              <a:t>将内容发送的浏览器</a:t>
            </a:r>
          </a:p>
        </p:txBody>
      </p:sp>
      <p:sp>
        <p:nvSpPr>
          <p:cNvPr id="198" name="连接线"/>
          <p:cNvSpPr/>
          <p:nvPr/>
        </p:nvSpPr>
        <p:spPr>
          <a:xfrm>
            <a:off x="4453890" y="4551680"/>
            <a:ext cx="186691" cy="29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94" y="21600"/>
                </a:lnTo>
              </a:path>
            </a:pathLst>
          </a:custGeom>
          <a:ln w="3175">
            <a:solidFill>
              <a:schemeClr val="accent5">
                <a:lumOff val="-29866"/>
              </a:schemeClr>
            </a:solidFill>
            <a:miter lim="400000"/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185" name="处理https(如果需要)"/>
          <p:cNvSpPr txBox="1"/>
          <p:nvPr/>
        </p:nvSpPr>
        <p:spPr>
          <a:xfrm>
            <a:off x="4649390" y="4599914"/>
            <a:ext cx="1075348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 defTabSz="355600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处理https(如果需要)</a:t>
            </a:r>
          </a:p>
        </p:txBody>
      </p:sp>
      <p:sp>
        <p:nvSpPr>
          <p:cNvPr id="186" name="线条"/>
          <p:cNvSpPr/>
          <p:nvPr/>
        </p:nvSpPr>
        <p:spPr>
          <a:xfrm>
            <a:off x="4542574" y="5592386"/>
            <a:ext cx="1552780" cy="1"/>
          </a:xfrm>
          <a:prstGeom prst="line">
            <a:avLst/>
          </a:prstGeom>
          <a:ln w="3175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87" name="将请求信息发送到目标服务器"/>
          <p:cNvSpPr txBox="1"/>
          <p:nvPr/>
        </p:nvSpPr>
        <p:spPr>
          <a:xfrm>
            <a:off x="4582873" y="5349530"/>
            <a:ext cx="1885951" cy="2603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>
              <a:defRPr sz="1100"/>
            </a:lvl1pPr>
          </a:lstStyle>
          <a:p>
            <a:pPr/>
            <a:r>
              <a:t>将请求信息发送到目标服务器</a:t>
            </a:r>
          </a:p>
        </p:txBody>
      </p:sp>
      <p:sp>
        <p:nvSpPr>
          <p:cNvPr id="199" name="连接线"/>
          <p:cNvSpPr/>
          <p:nvPr/>
        </p:nvSpPr>
        <p:spPr>
          <a:xfrm>
            <a:off x="6257290" y="5643880"/>
            <a:ext cx="177801" cy="29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63" y="21600"/>
                </a:lnTo>
              </a:path>
            </a:pathLst>
          </a:custGeom>
          <a:ln w="3175">
            <a:solidFill>
              <a:schemeClr val="accent1">
                <a:lumOff val="16847"/>
              </a:schemeClr>
            </a:solidFill>
            <a:custDash>
              <a:ds d="100000" sp="200000"/>
            </a:custDash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189" name="收到代理发送的请求"/>
          <p:cNvSpPr txBox="1"/>
          <p:nvPr/>
        </p:nvSpPr>
        <p:spPr>
          <a:xfrm>
            <a:off x="6553496" y="5693040"/>
            <a:ext cx="10985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收到代理发送的请求</a:t>
            </a:r>
          </a:p>
        </p:txBody>
      </p:sp>
      <p:sp>
        <p:nvSpPr>
          <p:cNvPr id="190" name="线条"/>
          <p:cNvSpPr/>
          <p:nvPr/>
        </p:nvSpPr>
        <p:spPr>
          <a:xfrm flipH="1">
            <a:off x="4585027" y="6210067"/>
            <a:ext cx="1552780" cy="1"/>
          </a:xfrm>
          <a:prstGeom prst="line">
            <a:avLst/>
          </a:prstGeom>
          <a:ln w="3175">
            <a:solidFill>
              <a:schemeClr val="accent1">
                <a:lumOff val="-13575"/>
              </a:schemeClr>
            </a:solidFill>
            <a:miter lim="400000"/>
            <a:tailEnd type="arrow"/>
          </a:ln>
        </p:spPr>
        <p:txBody>
          <a:bodyPr lIns="28575" tIns="28575" rIns="28575" bIns="28575" anchor="ctr"/>
          <a:lstStyle/>
          <a:p>
            <a:pPr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91" name="将内容返回给代理"/>
          <p:cNvSpPr txBox="1"/>
          <p:nvPr/>
        </p:nvSpPr>
        <p:spPr>
          <a:xfrm>
            <a:off x="5245977" y="5942211"/>
            <a:ext cx="9842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/>
          <a:p>
            <a:pPr/>
            <a:r>
              <a:t>将内容返回给代理</a:t>
            </a:r>
          </a:p>
        </p:txBody>
      </p:sp>
      <p:sp>
        <p:nvSpPr>
          <p:cNvPr id="200" name="连接线"/>
          <p:cNvSpPr/>
          <p:nvPr/>
        </p:nvSpPr>
        <p:spPr>
          <a:xfrm>
            <a:off x="4503420" y="6433820"/>
            <a:ext cx="177800" cy="294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63" y="21600"/>
                </a:lnTo>
              </a:path>
            </a:pathLst>
          </a:custGeom>
          <a:ln w="3175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193" name="处理服务端请求"/>
          <p:cNvSpPr txBox="1"/>
          <p:nvPr/>
        </p:nvSpPr>
        <p:spPr>
          <a:xfrm>
            <a:off x="4731818" y="6463089"/>
            <a:ext cx="8699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 defTabSz="355600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处理服务端请求</a:t>
            </a:r>
          </a:p>
        </p:txBody>
      </p:sp>
      <p:sp>
        <p:nvSpPr>
          <p:cNvPr id="201" name="连接线"/>
          <p:cNvSpPr/>
          <p:nvPr/>
        </p:nvSpPr>
        <p:spPr>
          <a:xfrm>
            <a:off x="4448810" y="4132580"/>
            <a:ext cx="177800" cy="295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63" y="21600"/>
                </a:lnTo>
              </a:path>
            </a:pathLst>
          </a:custGeom>
          <a:ln w="3175">
            <a:solidFill>
              <a:schemeClr val="accent1">
                <a:lumOff val="16847"/>
              </a:schemeClr>
            </a:solidFill>
            <a:custDash>
              <a:ds d="100000" sp="200000"/>
            </a:custDash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195" name="收到请求信息"/>
          <p:cNvSpPr txBox="1"/>
          <p:nvPr/>
        </p:nvSpPr>
        <p:spPr>
          <a:xfrm>
            <a:off x="4658571" y="4181514"/>
            <a:ext cx="7556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收到请求信息</a:t>
            </a:r>
          </a:p>
        </p:txBody>
      </p:sp>
      <p:sp>
        <p:nvSpPr>
          <p:cNvPr id="202" name="连接线"/>
          <p:cNvSpPr/>
          <p:nvPr/>
        </p:nvSpPr>
        <p:spPr>
          <a:xfrm>
            <a:off x="4458970" y="4972050"/>
            <a:ext cx="176530" cy="294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11" y="21600"/>
                </a:lnTo>
              </a:path>
            </a:pathLst>
          </a:custGeom>
          <a:ln w="3175">
            <a:solidFill>
              <a:schemeClr val="accent5">
                <a:lumOff val="-29866"/>
              </a:schemeClr>
            </a:solidFill>
            <a:miter lim="400000"/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197" name="处理请求信息"/>
          <p:cNvSpPr txBox="1"/>
          <p:nvPr/>
        </p:nvSpPr>
        <p:spPr>
          <a:xfrm>
            <a:off x="4667799" y="5020311"/>
            <a:ext cx="755651" cy="222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8575" tIns="28575" rIns="28575" bIns="28575" anchor="ctr">
            <a:spAutoFit/>
          </a:bodyPr>
          <a:lstStyle>
            <a:lvl1pPr algn="l" defTabSz="355600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处理请求信息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8575" tIns="28575" rIns="28575" bIns="28575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