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76" r:id="rId1"/>
  </p:sldMasterIdLst>
  <p:notesMasterIdLst>
    <p:notesMasterId r:id="rId22"/>
  </p:notesMasterIdLst>
  <p:sldIdLst>
    <p:sldId id="256" r:id="rId2"/>
    <p:sldId id="262" r:id="rId3"/>
    <p:sldId id="271" r:id="rId4"/>
    <p:sldId id="263" r:id="rId5"/>
    <p:sldId id="264" r:id="rId6"/>
    <p:sldId id="265" r:id="rId7"/>
    <p:sldId id="266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69" r:id="rId19"/>
    <p:sldId id="267" r:id="rId20"/>
    <p:sldId id="26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94660"/>
  </p:normalViewPr>
  <p:slideViewPr>
    <p:cSldViewPr>
      <p:cViewPr>
        <p:scale>
          <a:sx n="75" d="100"/>
          <a:sy n="75" d="100"/>
        </p:scale>
        <p:origin x="-188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25381-8442-4345-B22A-09D2F9ADD454}" type="datetimeFigureOut">
              <a:rPr lang="en-US" smtClean="0"/>
              <a:t>1/27/14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4677F-A8D1-D641-A6AE-7A35B3FB4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92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C1BBF-CDA2-4227-AFE0-43B792DB8828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06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2375-9DC5-49D0-8110-C18B10C7CD5F}" type="datetimeFigureOut">
              <a:rPr lang="en-US" smtClean="0"/>
              <a:pPr/>
              <a:t>1/27/14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B3A8-5D2F-4A25-907D-839029EDD3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2375-9DC5-49D0-8110-C18B10C7CD5F}" type="datetimeFigureOut">
              <a:rPr lang="en-US" smtClean="0"/>
              <a:pPr/>
              <a:t>1/27/14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B3A8-5D2F-4A25-907D-839029EDD3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29600" cy="114268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4754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2375-9DC5-49D0-8110-C18B10C7CD5F}" type="datetimeFigureOut">
              <a:rPr lang="en-US" smtClean="0"/>
              <a:pPr/>
              <a:t>1/27/14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B3A8-5D2F-4A25-907D-839029EDD3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1/27/14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2375-9DC5-49D0-8110-C18B10C7CD5F}" type="datetimeFigureOut">
              <a:rPr lang="en-US" smtClean="0"/>
              <a:pPr/>
              <a:t>1/27/14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B3A8-5D2F-4A25-907D-839029EDD3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2375-9DC5-49D0-8110-C18B10C7CD5F}" type="datetimeFigureOut">
              <a:rPr lang="en-US" smtClean="0"/>
              <a:pPr/>
              <a:t>1/27/14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B3A8-5D2F-4A25-907D-839029EDD3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2375-9DC5-49D0-8110-C18B10C7CD5F}" type="datetimeFigureOut">
              <a:rPr lang="en-US" smtClean="0"/>
              <a:pPr/>
              <a:t>1/27/14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B3A8-5D2F-4A25-907D-839029EDD3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2375-9DC5-49D0-8110-C18B10C7CD5F}" type="datetimeFigureOut">
              <a:rPr lang="en-US" smtClean="0"/>
              <a:pPr/>
              <a:t>1/27/14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B3A8-5D2F-4A25-907D-839029EDD3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2375-9DC5-49D0-8110-C18B10C7CD5F}" type="datetimeFigureOut">
              <a:rPr lang="en-US" smtClean="0"/>
              <a:pPr/>
              <a:t>1/27/14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2375-9DC5-49D0-8110-C18B10C7CD5F}" type="datetimeFigureOut">
              <a:rPr lang="en-US" smtClean="0"/>
              <a:pPr/>
              <a:t>1/27/14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050B3A8-5D2F-4A25-907D-839029EDD3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8F32375-9DC5-49D0-8110-C18B10C7CD5F}" type="datetimeFigureOut">
              <a:rPr lang="en-US" smtClean="0"/>
              <a:pPr/>
              <a:t>1/27/14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E050B3A8-5D2F-4A25-907D-839029EDD3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77" r:id="rId1"/>
    <p:sldLayoutId id="2147484378" r:id="rId2"/>
    <p:sldLayoutId id="2147484379" r:id="rId3"/>
    <p:sldLayoutId id="2147484380" r:id="rId4"/>
    <p:sldLayoutId id="2147484381" r:id="rId5"/>
    <p:sldLayoutId id="2147484382" r:id="rId6"/>
    <p:sldLayoutId id="2147484383" r:id="rId7"/>
    <p:sldLayoutId id="2147484384" r:id="rId8"/>
    <p:sldLayoutId id="2147484385" r:id="rId9"/>
    <p:sldLayoutId id="2147484386" r:id="rId10"/>
    <p:sldLayoutId id="214748438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goo.gl/z9WEmc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JavaScript Functions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2800" dirty="0" smtClean="0"/>
              <a:t>Adam Crabtree</a:t>
            </a:r>
          </a:p>
          <a:p>
            <a:r>
              <a:rPr lang="en-US" sz="2800" dirty="0" smtClean="0"/>
              <a:t>(Repurposed from </a:t>
            </a:r>
            <a:r>
              <a:rPr lang="en-US" sz="2800" dirty="0" err="1" smtClean="0"/>
              <a:t>Piyush</a:t>
            </a:r>
            <a:r>
              <a:rPr lang="en-US" sz="2800" dirty="0" smtClean="0"/>
              <a:t> </a:t>
            </a:r>
            <a:r>
              <a:rPr lang="en-US" sz="2800" dirty="0" err="1" smtClean="0"/>
              <a:t>Katariya’s</a:t>
            </a:r>
            <a:endParaRPr lang="en-US" sz="2800" dirty="0" smtClean="0"/>
          </a:p>
          <a:p>
            <a:r>
              <a:rPr lang="en-US" sz="2800" dirty="0">
                <a:hlinkClick r:id="rId2"/>
              </a:rPr>
              <a:t>http://goo.gl/</a:t>
            </a:r>
            <a:r>
              <a:rPr lang="en-US" sz="2800" dirty="0" smtClean="0">
                <a:hlinkClick r:id="rId2"/>
              </a:rPr>
              <a:t>z9WEmc</a:t>
            </a:r>
            <a:r>
              <a:rPr lang="en-US" sz="2800" dirty="0" smtClean="0"/>
              <a:t>)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Javascript</a:t>
            </a:r>
            <a:r>
              <a:rPr lang="en-US" altLang="zh-TW" dirty="0" smtClean="0"/>
              <a:t> - apply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Calls a function with a given this value and arguments provided as an array</a:t>
            </a:r>
          </a:p>
          <a:p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en-US" altLang="zh-TW" sz="2400" b="1" dirty="0" smtClean="0"/>
              <a:t>Syntax</a:t>
            </a:r>
          </a:p>
          <a:p>
            <a:pPr lvl="1"/>
            <a:r>
              <a:rPr lang="en-US" altLang="zh-TW" sz="2000" dirty="0" err="1" smtClean="0"/>
              <a:t>fun.apply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thisArg</a:t>
            </a:r>
            <a:r>
              <a:rPr lang="en-US" altLang="zh-TW" sz="2000" dirty="0" smtClean="0"/>
              <a:t>[, </a:t>
            </a:r>
            <a:r>
              <a:rPr lang="en-US" altLang="zh-TW" sz="2000" dirty="0" err="1" smtClean="0"/>
              <a:t>argsArray</a:t>
            </a:r>
            <a:r>
              <a:rPr lang="en-US" altLang="zh-TW" sz="2000" dirty="0" smtClean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69312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Javascript</a:t>
            </a:r>
            <a:r>
              <a:rPr lang="en-US" altLang="zh-TW" dirty="0" smtClean="0"/>
              <a:t> - apply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function </a:t>
            </a:r>
            <a:r>
              <a:rPr lang="en-US" altLang="zh-TW" sz="2400" dirty="0" err="1" smtClean="0"/>
              <a:t>diplayInfo</a:t>
            </a:r>
            <a:r>
              <a:rPr lang="en-US" altLang="zh-TW" sz="2400" dirty="0" smtClean="0"/>
              <a:t>(year, month, day){</a:t>
            </a:r>
          </a:p>
          <a:p>
            <a:r>
              <a:rPr lang="en-US" altLang="zh-TW" sz="2400" dirty="0" smtClean="0"/>
              <a:t>  return "Name:" + this.name + ";birthday:" + year + </a:t>
            </a:r>
          </a:p>
          <a:p>
            <a:r>
              <a:rPr lang="en-US" altLang="zh-TW" sz="2400" dirty="0" smtClean="0"/>
              <a:t>  "." + month + "." + day;</a:t>
            </a:r>
          </a:p>
          <a:p>
            <a:r>
              <a:rPr lang="en-US" altLang="zh-TW" sz="2400" dirty="0" smtClean="0"/>
              <a:t>}</a:t>
            </a:r>
          </a:p>
          <a:p>
            <a:endParaRPr lang="en-US" altLang="zh-TW" sz="2400" dirty="0" smtClean="0"/>
          </a:p>
          <a:p>
            <a:r>
              <a:rPr lang="en-US" altLang="zh-TW" sz="2400" dirty="0" err="1" smtClean="0"/>
              <a:t>var</a:t>
            </a:r>
            <a:r>
              <a:rPr lang="en-US" altLang="zh-TW" sz="2400" dirty="0" smtClean="0"/>
              <a:t> p = { name: "Jason" };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console.log(</a:t>
            </a:r>
            <a:r>
              <a:rPr lang="en-US" altLang="zh-TW" sz="2400" dirty="0" err="1" smtClean="0"/>
              <a:t>diplayInfo.</a:t>
            </a:r>
            <a:r>
              <a:rPr lang="en-US" altLang="zh-TW" sz="2400" dirty="0" err="1" smtClean="0">
                <a:solidFill>
                  <a:srgbClr val="FFC000"/>
                </a:solidFill>
              </a:rPr>
              <a:t>apply</a:t>
            </a:r>
            <a:r>
              <a:rPr lang="en-US" altLang="zh-TW" sz="2400" dirty="0" smtClean="0"/>
              <a:t>(p, [1985, 11, 5]));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411697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Javascript</a:t>
            </a:r>
            <a:r>
              <a:rPr lang="en-US" altLang="zh-TW" dirty="0" smtClean="0"/>
              <a:t> - </a:t>
            </a:r>
            <a:r>
              <a:rPr lang="en-US" altLang="zh-TW" dirty="0" err="1" smtClean="0"/>
              <a:t>callee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Specifies the currently executing function</a:t>
            </a:r>
          </a:p>
          <a:p>
            <a:endParaRPr lang="en-US" altLang="zh-TW" sz="2400" dirty="0" smtClean="0"/>
          </a:p>
          <a:p>
            <a:r>
              <a:rPr lang="en-US" altLang="zh-TW" sz="2400" dirty="0" err="1" smtClean="0">
                <a:solidFill>
                  <a:srgbClr val="FFC000"/>
                </a:solidFill>
              </a:rPr>
              <a:t>callee</a:t>
            </a:r>
            <a:r>
              <a:rPr lang="en-US" altLang="zh-TW" sz="2400" dirty="0" smtClean="0"/>
              <a:t> is a property of the </a:t>
            </a:r>
            <a:r>
              <a:rPr lang="en-US" altLang="zh-TW" sz="2400" dirty="0" smtClean="0">
                <a:solidFill>
                  <a:srgbClr val="FFC000"/>
                </a:solidFill>
              </a:rPr>
              <a:t>arguments</a:t>
            </a:r>
            <a:r>
              <a:rPr lang="en-US" altLang="zh-TW" sz="2400" dirty="0" smtClean="0"/>
              <a:t> object.</a:t>
            </a:r>
          </a:p>
          <a:p>
            <a:endParaRPr lang="en-US" altLang="zh-TW" sz="2400" dirty="0" smtClean="0"/>
          </a:p>
          <a:p>
            <a:r>
              <a:rPr lang="en-US" altLang="zh-TW" sz="2400" b="1" dirty="0" smtClean="0"/>
              <a:t>Syntax</a:t>
            </a:r>
          </a:p>
          <a:p>
            <a:pPr lvl="1"/>
            <a:r>
              <a:rPr lang="en-US" altLang="zh-TW" sz="2000" dirty="0" smtClean="0"/>
              <a:t>[function.]</a:t>
            </a:r>
            <a:r>
              <a:rPr lang="en-US" altLang="zh-TW" sz="2000" dirty="0" err="1" smtClean="0"/>
              <a:t>arguments.callee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393286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Javascript</a:t>
            </a:r>
            <a:r>
              <a:rPr lang="en-US" altLang="zh-TW" dirty="0" smtClean="0"/>
              <a:t> - </a:t>
            </a:r>
            <a:r>
              <a:rPr lang="en-US" altLang="zh-TW" dirty="0" err="1" smtClean="0"/>
              <a:t>callee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function factorial(n){</a:t>
            </a:r>
          </a:p>
          <a:p>
            <a:r>
              <a:rPr lang="en-US" altLang="zh-TW" sz="2400" dirty="0" smtClean="0"/>
              <a:t>  if (n &lt;= 0)</a:t>
            </a:r>
          </a:p>
          <a:p>
            <a:r>
              <a:rPr lang="en-US" altLang="zh-TW" sz="2400" dirty="0" smtClean="0"/>
              <a:t>     return 1;</a:t>
            </a:r>
          </a:p>
          <a:p>
            <a:r>
              <a:rPr lang="en-US" altLang="zh-TW" sz="2400" dirty="0" smtClean="0"/>
              <a:t>  else</a:t>
            </a:r>
          </a:p>
          <a:p>
            <a:r>
              <a:rPr lang="en-US" altLang="zh-TW" sz="2400" dirty="0" smtClean="0"/>
              <a:t>     return n * </a:t>
            </a:r>
            <a:r>
              <a:rPr lang="en-US" altLang="zh-TW" sz="2400" dirty="0" err="1" smtClean="0">
                <a:solidFill>
                  <a:srgbClr val="FFC000"/>
                </a:solidFill>
              </a:rPr>
              <a:t>arguments.callee</a:t>
            </a:r>
            <a:r>
              <a:rPr lang="en-US" altLang="zh-TW" sz="2400" dirty="0" smtClean="0"/>
              <a:t>(n - 1);</a:t>
            </a:r>
          </a:p>
          <a:p>
            <a:r>
              <a:rPr lang="en-US" altLang="zh-TW" sz="2400" dirty="0" smtClean="0"/>
              <a:t>}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factorial(4);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223403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Javascript</a:t>
            </a:r>
            <a:r>
              <a:rPr lang="en-US" altLang="zh-TW" dirty="0" smtClean="0"/>
              <a:t> - bind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Creates a new function that, when called, has its this keyword set to the provided value, with a given sequence of arguments preceding any provided when the new function is called.</a:t>
            </a:r>
          </a:p>
          <a:p>
            <a:endParaRPr lang="en-US" altLang="zh-TW" b="1" dirty="0" smtClean="0"/>
          </a:p>
          <a:p>
            <a:r>
              <a:rPr lang="en-US" altLang="zh-TW" b="1" dirty="0" smtClean="0"/>
              <a:t>Syntax</a:t>
            </a:r>
          </a:p>
          <a:p>
            <a:pPr>
              <a:buNone/>
            </a:pPr>
            <a:r>
              <a:rPr lang="en-US" altLang="zh-TW" dirty="0" smtClean="0"/>
              <a:t>		</a:t>
            </a:r>
            <a:r>
              <a:rPr lang="en-US" altLang="zh-TW" i="1" dirty="0" err="1" smtClean="0"/>
              <a:t>fun</a:t>
            </a:r>
            <a:r>
              <a:rPr lang="en-US" altLang="zh-TW" dirty="0" err="1" smtClean="0"/>
              <a:t>.bind</a:t>
            </a:r>
            <a:r>
              <a:rPr lang="en-US" altLang="zh-TW" dirty="0" smtClean="0"/>
              <a:t>(</a:t>
            </a:r>
            <a:r>
              <a:rPr lang="en-US" altLang="zh-TW" i="1" dirty="0" err="1" smtClean="0"/>
              <a:t>thisArg</a:t>
            </a:r>
            <a:r>
              <a:rPr lang="en-US" altLang="zh-TW" dirty="0" smtClean="0"/>
              <a:t>[, </a:t>
            </a:r>
            <a:r>
              <a:rPr lang="en-US" altLang="zh-TW" i="1" dirty="0" smtClean="0"/>
              <a:t>arg1</a:t>
            </a:r>
            <a:r>
              <a:rPr lang="en-US" altLang="zh-TW" dirty="0" smtClean="0"/>
              <a:t>[, </a:t>
            </a:r>
            <a:r>
              <a:rPr lang="en-US" altLang="zh-TW" i="1" dirty="0" smtClean="0"/>
              <a:t>arg2</a:t>
            </a:r>
            <a:r>
              <a:rPr lang="en-US" altLang="zh-TW" dirty="0" smtClean="0"/>
              <a:t>[, ...]]])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560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Javascript</a:t>
            </a:r>
            <a:r>
              <a:rPr lang="en-US" altLang="zh-TW" dirty="0" smtClean="0"/>
              <a:t> - bind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x = 9; </a:t>
            </a:r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module = {</a:t>
            </a:r>
          </a:p>
          <a:p>
            <a:r>
              <a:rPr lang="en-US" altLang="zh-TW" dirty="0" smtClean="0"/>
              <a:t>  x: 81,</a:t>
            </a:r>
          </a:p>
          <a:p>
            <a:r>
              <a:rPr lang="en-US" altLang="zh-TW" dirty="0" smtClean="0"/>
              <a:t>  </a:t>
            </a:r>
            <a:r>
              <a:rPr lang="en-US" altLang="zh-TW" dirty="0" err="1" smtClean="0"/>
              <a:t>getX</a:t>
            </a:r>
            <a:r>
              <a:rPr lang="en-US" altLang="zh-TW" dirty="0" smtClean="0"/>
              <a:t>: function() { return </a:t>
            </a:r>
            <a:r>
              <a:rPr lang="en-US" altLang="zh-TW" dirty="0" err="1" smtClean="0"/>
              <a:t>this.x</a:t>
            </a:r>
            <a:r>
              <a:rPr lang="en-US" altLang="zh-TW" dirty="0" smtClean="0"/>
              <a:t>; }</a:t>
            </a:r>
          </a:p>
          <a:p>
            <a:r>
              <a:rPr lang="en-US" altLang="zh-TW" dirty="0" smtClean="0"/>
              <a:t>};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module.getX</a:t>
            </a:r>
            <a:r>
              <a:rPr lang="en-US" altLang="zh-TW" dirty="0" smtClean="0"/>
              <a:t>();   </a:t>
            </a:r>
            <a:r>
              <a:rPr lang="en-US" altLang="zh-TW" dirty="0" smtClean="0">
                <a:solidFill>
                  <a:srgbClr val="92D050"/>
                </a:solidFill>
              </a:rPr>
              <a:t>//Answer</a:t>
            </a:r>
            <a:r>
              <a:rPr lang="en-US" altLang="zh-TW" smtClean="0">
                <a:solidFill>
                  <a:srgbClr val="92D050"/>
                </a:solidFill>
              </a:rPr>
              <a:t>: ?</a:t>
            </a:r>
            <a:endParaRPr lang="en-US" altLang="zh-TW" dirty="0" smtClean="0">
              <a:solidFill>
                <a:srgbClr val="92D050"/>
              </a:solidFill>
            </a:endParaRPr>
          </a:p>
          <a:p>
            <a:endParaRPr lang="en-US" altLang="zh-TW" dirty="0" smtClean="0"/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getX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module.getX</a:t>
            </a:r>
            <a:r>
              <a:rPr lang="en-US" altLang="zh-TW" dirty="0" smtClean="0"/>
              <a:t>;</a:t>
            </a:r>
          </a:p>
          <a:p>
            <a:r>
              <a:rPr lang="en-US" altLang="zh-TW" dirty="0" err="1" smtClean="0"/>
              <a:t>getX</a:t>
            </a:r>
            <a:r>
              <a:rPr lang="en-US" altLang="zh-TW" dirty="0" smtClean="0"/>
              <a:t>();    </a:t>
            </a:r>
            <a:r>
              <a:rPr lang="en-US" altLang="zh-TW" dirty="0" smtClean="0">
                <a:solidFill>
                  <a:srgbClr val="92D050"/>
                </a:solidFill>
              </a:rPr>
              <a:t>//Answer: ?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boundGetX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getX.</a:t>
            </a:r>
            <a:r>
              <a:rPr lang="en-US" altLang="zh-TW" dirty="0" err="1" smtClean="0">
                <a:solidFill>
                  <a:srgbClr val="FFC000"/>
                </a:solidFill>
              </a:rPr>
              <a:t>bind</a:t>
            </a:r>
            <a:r>
              <a:rPr lang="en-US" altLang="zh-TW" dirty="0" smtClean="0"/>
              <a:t>(module);</a:t>
            </a:r>
          </a:p>
          <a:p>
            <a:r>
              <a:rPr lang="en-US" altLang="zh-TW" dirty="0" err="1" smtClean="0"/>
              <a:t>boundGetX</a:t>
            </a:r>
            <a:r>
              <a:rPr lang="en-US" altLang="zh-TW" dirty="0" smtClean="0"/>
              <a:t>();    </a:t>
            </a:r>
            <a:r>
              <a:rPr lang="en-US" altLang="zh-TW" dirty="0" smtClean="0">
                <a:solidFill>
                  <a:srgbClr val="92D050"/>
                </a:solidFill>
              </a:rPr>
              <a:t>//Answer: ?</a:t>
            </a:r>
          </a:p>
          <a:p>
            <a:r>
              <a:rPr lang="en-US" altLang="zh-TW" dirty="0" err="1" smtClean="0"/>
              <a:t>module.x</a:t>
            </a:r>
            <a:r>
              <a:rPr lang="en-US" altLang="zh-TW" dirty="0" smtClean="0"/>
              <a:t> = 100;</a:t>
            </a:r>
          </a:p>
          <a:p>
            <a:r>
              <a:rPr lang="en-US" altLang="zh-TW" dirty="0" err="1"/>
              <a:t>boundGetX</a:t>
            </a:r>
            <a:r>
              <a:rPr lang="en-US" altLang="zh-TW" dirty="0" smtClean="0"/>
              <a:t>();  </a:t>
            </a:r>
            <a:r>
              <a:rPr lang="en-US" altLang="zh-TW" dirty="0">
                <a:solidFill>
                  <a:srgbClr val="92D050"/>
                </a:solidFill>
              </a:rPr>
              <a:t>//Answer: ?</a:t>
            </a:r>
          </a:p>
          <a:p>
            <a:endParaRPr lang="en-US" altLang="zh-TW" dirty="0" smtClean="0">
              <a:solidFill>
                <a:srgbClr val="92D050"/>
              </a:solidFill>
            </a:endParaRPr>
          </a:p>
          <a:p>
            <a:pPr marL="64008" indent="0">
              <a:buNone/>
            </a:pPr>
            <a:endParaRPr lang="zh-TW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8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Javascript</a:t>
            </a:r>
            <a:r>
              <a:rPr lang="en-US" altLang="zh-TW" dirty="0" smtClean="0"/>
              <a:t> - bind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checkNumericRange</a:t>
            </a:r>
            <a:r>
              <a:rPr lang="en-US" altLang="zh-TW" dirty="0" smtClean="0"/>
              <a:t> = function (value) {</a:t>
            </a:r>
          </a:p>
          <a:p>
            <a:r>
              <a:rPr lang="en-US" altLang="zh-TW" dirty="0" smtClean="0"/>
              <a:t>    return value &gt;= this.min &amp;&amp; value &lt;= this.max;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range = { min: 10, max: 20 };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boundCheckNumericRange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checkNumericRange.</a:t>
            </a:r>
            <a:r>
              <a:rPr lang="en-US" altLang="zh-TW" dirty="0" err="1" smtClean="0">
                <a:solidFill>
                  <a:srgbClr val="FFC000"/>
                </a:solidFill>
              </a:rPr>
              <a:t>bind</a:t>
            </a:r>
            <a:r>
              <a:rPr lang="en-US" altLang="zh-TW" dirty="0" smtClean="0"/>
              <a:t>(range);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result = </a:t>
            </a:r>
            <a:r>
              <a:rPr lang="en-US" altLang="zh-TW" dirty="0" err="1" smtClean="0"/>
              <a:t>boundCheckNumericRange</a:t>
            </a:r>
            <a:r>
              <a:rPr lang="en-US" altLang="zh-TW" dirty="0" smtClean="0"/>
              <a:t> (12);</a:t>
            </a:r>
          </a:p>
          <a:p>
            <a:r>
              <a:rPr lang="en-US" altLang="zh-TW" dirty="0" smtClean="0"/>
              <a:t>Result = ??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479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Javascript</a:t>
            </a:r>
            <a:r>
              <a:rPr lang="en-US" altLang="zh-TW" dirty="0" smtClean="0"/>
              <a:t> - bind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438400"/>
            <a:ext cx="76962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displayArgs</a:t>
            </a:r>
            <a:r>
              <a:rPr lang="en-US" altLang="zh-TW" dirty="0" smtClean="0"/>
              <a:t> = function (val1, val2, val3, val4) {</a:t>
            </a:r>
          </a:p>
          <a:p>
            <a:pPr marL="0" indent="0">
              <a:buNone/>
            </a:pPr>
            <a:r>
              <a:rPr lang="en-US" altLang="zh-TW" dirty="0" smtClean="0"/>
              <a:t>    console.log(val1 + " " + val2 + " " + val3 + " " + val4);</a:t>
            </a:r>
          </a:p>
          <a:p>
            <a:pPr marL="0" indent="0">
              <a:buNone/>
            </a:pPr>
            <a:r>
              <a:rPr lang="en-US" altLang="zh-TW" dirty="0" smtClean="0"/>
              <a:t>}</a:t>
            </a:r>
          </a:p>
          <a:p>
            <a:pPr marL="0" indent="0">
              <a:buNone/>
            </a:pPr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emptyObject</a:t>
            </a:r>
            <a:r>
              <a:rPr lang="en-US" altLang="zh-TW" dirty="0" smtClean="0"/>
              <a:t> = {};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var</a:t>
            </a:r>
            <a:r>
              <a:rPr lang="en-US" altLang="zh-TW" dirty="0" smtClean="0"/>
              <a:t> displayArgs2 = </a:t>
            </a:r>
            <a:r>
              <a:rPr lang="en-US" altLang="zh-TW" dirty="0" err="1" smtClean="0"/>
              <a:t>displayArgs.bind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emptyObject</a:t>
            </a:r>
            <a:r>
              <a:rPr lang="en-US" altLang="zh-TW" dirty="0" smtClean="0"/>
              <a:t>, 12, "a");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displayArgs2("b", "c");    </a:t>
            </a:r>
            <a:r>
              <a:rPr lang="en-US" altLang="zh-TW" dirty="0" smtClean="0">
                <a:solidFill>
                  <a:srgbClr val="92D050"/>
                </a:solidFill>
              </a:rPr>
              <a:t>//Answer: ?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9150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Javascript</a:t>
            </a:r>
            <a:r>
              <a:rPr lang="en-US" smtClean="0"/>
              <a:t> - bind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Function.</a:t>
            </a:r>
            <a:r>
              <a:rPr lang="en-US" dirty="0" err="1" smtClean="0">
                <a:solidFill>
                  <a:srgbClr val="C00000"/>
                </a:solidFill>
              </a:rPr>
              <a:t>prototype</a:t>
            </a:r>
            <a:r>
              <a:rPr lang="en-US" dirty="0" err="1" smtClean="0"/>
              <a:t>.bind</a:t>
            </a:r>
            <a:r>
              <a:rPr lang="en-US" dirty="0" smtClean="0"/>
              <a:t> =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function</a:t>
            </a:r>
            <a:r>
              <a:rPr lang="en-US" dirty="0" smtClean="0"/>
              <a:t> (</a:t>
            </a:r>
            <a:r>
              <a:rPr lang="en-US" dirty="0" err="1" smtClean="0"/>
              <a:t>objToBind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var</a:t>
            </a:r>
            <a:r>
              <a:rPr lang="en-US" dirty="0" smtClean="0"/>
              <a:t> self =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this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function</a:t>
            </a:r>
            <a:r>
              <a:rPr lang="en-US" dirty="0" smtClean="0"/>
              <a:t> () {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 err="1" smtClean="0"/>
              <a:t>argArr</a:t>
            </a:r>
            <a:r>
              <a:rPr lang="en-US" dirty="0" smtClean="0"/>
              <a:t> = </a:t>
            </a:r>
            <a:r>
              <a:rPr lang="en-US" dirty="0" err="1" smtClean="0"/>
              <a:t>Array.</a:t>
            </a:r>
            <a:r>
              <a:rPr lang="en-US" dirty="0" err="1" smtClean="0">
                <a:solidFill>
                  <a:srgbClr val="C00000"/>
                </a:solidFill>
              </a:rPr>
              <a:t>prototype</a:t>
            </a:r>
            <a:r>
              <a:rPr lang="en-US" dirty="0" err="1" smtClean="0"/>
              <a:t>.slice.call</a:t>
            </a:r>
            <a:r>
              <a:rPr lang="en-US" dirty="0" smtClean="0"/>
              <a:t>(arguments);</a:t>
            </a:r>
          </a:p>
          <a:p>
            <a:pPr>
              <a:buNone/>
            </a:pPr>
            <a:r>
              <a:rPr lang="en-US" dirty="0" smtClean="0"/>
              <a:t>	   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 err="1" smtClean="0"/>
              <a:t>self.apply</a:t>
            </a:r>
            <a:r>
              <a:rPr lang="en-US" dirty="0" smtClean="0"/>
              <a:t>(</a:t>
            </a:r>
            <a:r>
              <a:rPr lang="en-US" dirty="0" err="1" smtClean="0"/>
              <a:t>objToBind</a:t>
            </a:r>
            <a:r>
              <a:rPr lang="en-US" dirty="0" smtClean="0"/>
              <a:t> ||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null</a:t>
            </a:r>
            <a:r>
              <a:rPr lang="en-US" dirty="0" smtClean="0"/>
              <a:t>, </a:t>
            </a:r>
            <a:r>
              <a:rPr lang="en-US" dirty="0" err="1" smtClean="0"/>
              <a:t>argArr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};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as a Class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 err="1" smtClean="0"/>
              <a:t>someClass</a:t>
            </a:r>
            <a:r>
              <a:rPr lang="en-US" dirty="0" smtClean="0"/>
              <a:t> =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function</a:t>
            </a:r>
            <a:r>
              <a:rPr lang="en-US" dirty="0" smtClean="0"/>
              <a:t> (property) {</a:t>
            </a:r>
          </a:p>
          <a:p>
            <a:r>
              <a:rPr lang="en-US" dirty="0"/>
              <a:t>	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this</a:t>
            </a:r>
            <a:r>
              <a:rPr lang="en-US" dirty="0" err="1" smtClean="0"/>
              <a:t>.publicProperty</a:t>
            </a:r>
            <a:r>
              <a:rPr lang="en-US" dirty="0" smtClean="0"/>
              <a:t> </a:t>
            </a:r>
            <a:r>
              <a:rPr lang="en-US" dirty="0" smtClean="0"/>
              <a:t>= property;</a:t>
            </a:r>
          </a:p>
          <a:p>
            <a:r>
              <a:rPr lang="en-US" dirty="0"/>
              <a:t>	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 err="1" smtClean="0"/>
              <a:t>privateVariable</a:t>
            </a:r>
            <a:r>
              <a:rPr lang="en-US" dirty="0" smtClean="0"/>
              <a:t> = “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value</a:t>
            </a:r>
            <a:r>
              <a:rPr lang="en-US" dirty="0" smtClean="0"/>
              <a:t>”;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this</a:t>
            </a:r>
            <a:r>
              <a:rPr lang="en-US" dirty="0" err="1" smtClean="0"/>
              <a:t>.publicMethod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function</a:t>
            </a:r>
            <a:r>
              <a:rPr lang="en-US" dirty="0" smtClean="0"/>
              <a:t> () {</a:t>
            </a:r>
          </a:p>
          <a:p>
            <a:pPr>
              <a:buNone/>
            </a:pPr>
            <a:r>
              <a:rPr lang="en-US" dirty="0" smtClean="0"/>
              <a:t>		 //</a:t>
            </a:r>
            <a:r>
              <a:rPr lang="en-US" sz="2100" i="1" dirty="0" smtClean="0"/>
              <a:t>code for method definition</a:t>
            </a:r>
            <a:endParaRPr lang="en-US" i="1" dirty="0" smtClean="0"/>
          </a:p>
          <a:p>
            <a:pPr>
              <a:buNone/>
            </a:pPr>
            <a:r>
              <a:rPr lang="en-US" dirty="0" smtClean="0"/>
              <a:t>	};</a:t>
            </a:r>
          </a:p>
          <a:p>
            <a:pPr>
              <a:buNone/>
            </a:pP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/>
              <a:t>privateMethod</a:t>
            </a:r>
            <a:r>
              <a:rPr lang="en-US" dirty="0" smtClean="0"/>
              <a:t> =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function</a:t>
            </a:r>
            <a:r>
              <a:rPr lang="en-US" dirty="0" smtClean="0"/>
              <a:t> () {</a:t>
            </a:r>
          </a:p>
          <a:p>
            <a:pPr>
              <a:buNone/>
            </a:pPr>
            <a:r>
              <a:rPr lang="en-US" dirty="0" smtClean="0"/>
              <a:t>		 //</a:t>
            </a:r>
            <a:r>
              <a:rPr lang="en-US" sz="2100" i="1" dirty="0" smtClean="0"/>
              <a:t>code for method definition</a:t>
            </a:r>
            <a:endParaRPr lang="en-US" i="1" dirty="0" smtClean="0"/>
          </a:p>
          <a:p>
            <a:pPr>
              <a:buNone/>
            </a:pPr>
            <a:r>
              <a:rPr lang="en-US" dirty="0" smtClean="0"/>
              <a:t>	};</a:t>
            </a:r>
          </a:p>
          <a:p>
            <a:r>
              <a:rPr lang="en-US" dirty="0"/>
              <a:t>	/</a:t>
            </a:r>
            <a:r>
              <a:rPr lang="en-US" dirty="0" smtClean="0"/>
              <a:t>/ return this;  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Callable first class </a:t>
            </a:r>
            <a:r>
              <a:rPr lang="en-US" dirty="0"/>
              <a:t>citizen (Can be passed and return as </a:t>
            </a:r>
            <a:r>
              <a:rPr lang="en-US" dirty="0" smtClean="0"/>
              <a:t>object)</a:t>
            </a:r>
            <a:endParaRPr lang="en-US" sz="2400" dirty="0" smtClean="0"/>
          </a:p>
          <a:p>
            <a:r>
              <a:rPr lang="en-US" sz="2400" dirty="0" smtClean="0"/>
              <a:t>No overloading</a:t>
            </a:r>
          </a:p>
          <a:p>
            <a:r>
              <a:rPr lang="en-US" sz="2400" dirty="0" smtClean="0"/>
              <a:t>Definitions</a:t>
            </a:r>
          </a:p>
          <a:p>
            <a:pPr lvl="1"/>
            <a:r>
              <a:rPr lang="en-US" sz="22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var</a:t>
            </a:r>
            <a:r>
              <a:rPr lang="en-US" sz="2200" dirty="0" smtClean="0"/>
              <a:t>  add = </a:t>
            </a:r>
            <a:r>
              <a:rPr lang="en-US" sz="2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new</a:t>
            </a:r>
            <a:r>
              <a:rPr lang="en-US" sz="2200" dirty="0" smtClean="0"/>
              <a:t> Function(‘</a:t>
            </a:r>
            <a:r>
              <a:rPr lang="en-US" sz="2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a’</a:t>
            </a:r>
            <a:r>
              <a:rPr lang="en-US" sz="2200" dirty="0" smtClean="0"/>
              <a:t>, ‘</a:t>
            </a:r>
            <a:r>
              <a:rPr lang="en-US" sz="2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b’</a:t>
            </a:r>
            <a:r>
              <a:rPr lang="en-US" sz="2200" dirty="0" smtClean="0"/>
              <a:t>, ‘</a:t>
            </a:r>
            <a:r>
              <a:rPr lang="en-US" sz="2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return a + b</a:t>
            </a:r>
            <a:r>
              <a:rPr lang="en-US" sz="2200" dirty="0" smtClean="0"/>
              <a:t>’);</a:t>
            </a:r>
          </a:p>
          <a:p>
            <a:pPr lvl="1"/>
            <a:r>
              <a:rPr lang="en-US" sz="22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var</a:t>
            </a:r>
            <a:r>
              <a:rPr lang="en-US" sz="2200" dirty="0" smtClean="0"/>
              <a:t>  add = </a:t>
            </a:r>
            <a:r>
              <a:rPr lang="en-US" sz="2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function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smtClean="0"/>
              <a:t>(a, b) { </a:t>
            </a:r>
            <a:r>
              <a:rPr lang="en-US" sz="2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return</a:t>
            </a:r>
            <a:r>
              <a:rPr lang="en-US" sz="2200" dirty="0" smtClean="0"/>
              <a:t> a + b; };</a:t>
            </a:r>
          </a:p>
          <a:p>
            <a:pPr lvl="1"/>
            <a:r>
              <a:rPr lang="en-US" sz="2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function</a:t>
            </a:r>
            <a:r>
              <a:rPr lang="en-US" sz="2200" dirty="0" smtClean="0"/>
              <a:t> add(a, b) { </a:t>
            </a:r>
            <a:r>
              <a:rPr lang="en-US" sz="2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return</a:t>
            </a:r>
            <a:r>
              <a:rPr lang="en-US" sz="2200" dirty="0" smtClean="0"/>
              <a:t> a + b;}</a:t>
            </a:r>
          </a:p>
          <a:p>
            <a:r>
              <a:rPr lang="en-US" sz="2400" dirty="0" smtClean="0"/>
              <a:t>Blessed with</a:t>
            </a:r>
          </a:p>
          <a:p>
            <a:pPr lvl="1"/>
            <a:r>
              <a:rPr lang="en-US" sz="2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this</a:t>
            </a:r>
          </a:p>
          <a:p>
            <a:pPr lvl="1"/>
            <a:r>
              <a:rPr lang="en-US" sz="2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arguments</a:t>
            </a:r>
          </a:p>
          <a:p>
            <a:pPr lvl="1">
              <a:buNone/>
            </a:pPr>
            <a:endParaRPr lang="en-US" sz="2200" dirty="0" smtClean="0"/>
          </a:p>
          <a:p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7200897" cy="685800"/>
          </a:xfrm>
        </p:spPr>
        <p:txBody>
          <a:bodyPr/>
          <a:lstStyle/>
          <a:p>
            <a:r>
              <a:rPr lang="en-US" dirty="0" smtClean="0"/>
              <a:t>Function as a Module	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 err="1" smtClean="0"/>
              <a:t>counterModule</a:t>
            </a:r>
            <a:r>
              <a:rPr lang="en-US" dirty="0" smtClean="0"/>
              <a:t> = (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function</a:t>
            </a:r>
            <a:r>
              <a:rPr lang="en-US" dirty="0" smtClean="0"/>
              <a:t>( ) 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 err="1" smtClean="0"/>
              <a:t>privateCount</a:t>
            </a:r>
            <a:r>
              <a:rPr lang="en-US" dirty="0" smtClean="0"/>
              <a:t> = 0;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function</a:t>
            </a:r>
            <a:r>
              <a:rPr lang="en-US" dirty="0" smtClean="0"/>
              <a:t> </a:t>
            </a:r>
            <a:r>
              <a:rPr lang="en-US" dirty="0" err="1" smtClean="0"/>
              <a:t>changeBy</a:t>
            </a:r>
            <a:r>
              <a:rPr lang="en-US" dirty="0" smtClean="0"/>
              <a:t>(</a:t>
            </a:r>
            <a:r>
              <a:rPr lang="en-US" dirty="0" err="1" smtClean="0"/>
              <a:t>val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smtClean="0"/>
              <a:t>return</a:t>
            </a:r>
            <a:r>
              <a:rPr lang="en-US" dirty="0" smtClean="0"/>
              <a:t> </a:t>
            </a:r>
            <a:r>
              <a:rPr lang="en-US" dirty="0" err="1" smtClean="0"/>
              <a:t>privateCount</a:t>
            </a:r>
            <a:r>
              <a:rPr lang="en-US" dirty="0" smtClean="0"/>
              <a:t> += </a:t>
            </a:r>
            <a:r>
              <a:rPr lang="en-US" dirty="0" err="1" smtClean="0"/>
              <a:t>val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return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i="1" dirty="0" smtClean="0"/>
              <a:t>increment</a:t>
            </a:r>
            <a:r>
              <a:rPr lang="en-US" dirty="0" smtClean="0"/>
              <a:t> : </a:t>
            </a:r>
            <a:r>
              <a:rPr lang="en-US" dirty="0" err="1" smtClean="0"/>
              <a:t>changeBy.bind</a:t>
            </a:r>
            <a:r>
              <a:rPr lang="en-US" dirty="0" smtClean="0"/>
              <a:t>(null, 1),</a:t>
            </a:r>
            <a:endParaRPr lang="en-US" dirty="0" smtClean="0"/>
          </a:p>
          <a:p>
            <a:r>
              <a:rPr lang="en-US" dirty="0" smtClean="0"/>
              <a:t>		</a:t>
            </a:r>
            <a:r>
              <a:rPr lang="en-US" b="1" i="1" dirty="0" smtClean="0"/>
              <a:t>decrement</a:t>
            </a:r>
            <a:r>
              <a:rPr lang="en-US" dirty="0" smtClean="0"/>
              <a:t> : </a:t>
            </a:r>
            <a:r>
              <a:rPr lang="en-US" dirty="0" err="1"/>
              <a:t>changeBy.bind</a:t>
            </a:r>
            <a:r>
              <a:rPr lang="en-US" dirty="0"/>
              <a:t>(null, </a:t>
            </a:r>
            <a:r>
              <a:rPr lang="en-US" dirty="0" smtClean="0"/>
              <a:t>-1</a:t>
            </a:r>
            <a:r>
              <a:rPr lang="en-US" dirty="0"/>
              <a:t>),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i="1" dirty="0" err="1" smtClean="0"/>
              <a:t>currentValue</a:t>
            </a:r>
            <a:r>
              <a:rPr lang="en-US" dirty="0" smtClean="0"/>
              <a:t> : </a:t>
            </a:r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function</a:t>
            </a:r>
            <a:r>
              <a:rPr lang="en-US" dirty="0" smtClean="0"/>
              <a:t>() </a:t>
            </a:r>
            <a:r>
              <a:rPr lang="en-US" dirty="0" smtClean="0"/>
              <a:t>{</a:t>
            </a:r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 err="1" smtClean="0"/>
              <a:t>privateCount</a:t>
            </a:r>
            <a:r>
              <a:rPr lang="en-US" dirty="0" smtClean="0"/>
              <a:t>;}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};</a:t>
            </a:r>
          </a:p>
          <a:p>
            <a:pPr>
              <a:buNone/>
            </a:pPr>
            <a:r>
              <a:rPr lang="en-US" dirty="0" smtClean="0"/>
              <a:t>} ) ( );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Javascript</a:t>
            </a:r>
            <a:r>
              <a:rPr lang="en-US" altLang="zh-TW" dirty="0" smtClean="0"/>
              <a:t> - length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Specifies the number of arguments expected by the function.</a:t>
            </a:r>
          </a:p>
          <a:p>
            <a:endParaRPr lang="en-US" altLang="zh-TW" dirty="0" smtClean="0"/>
          </a:p>
          <a:p>
            <a:r>
              <a:rPr lang="en-US" altLang="zh-TW" sz="3200" b="1" dirty="0" smtClean="0"/>
              <a:t>Syntax</a:t>
            </a:r>
          </a:p>
          <a:p>
            <a:pPr lvl="1"/>
            <a:r>
              <a:rPr lang="en-US" altLang="zh-TW" sz="2800" dirty="0" err="1" smtClean="0"/>
              <a:t>functionName.length</a:t>
            </a:r>
            <a:endParaRPr lang="en-US" altLang="zh-TW" sz="2800" b="1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E.g., </a:t>
            </a:r>
          </a:p>
          <a:p>
            <a:pPr marL="342900" indent="-342900">
              <a:buFontTx/>
              <a:buChar char="•"/>
            </a:pPr>
            <a:r>
              <a:rPr lang="en-US" altLang="zh-TW" dirty="0" err="1" smtClean="0"/>
              <a:t>console.log</a:t>
            </a:r>
            <a:r>
              <a:rPr lang="en-US" altLang="zh-TW" dirty="0"/>
              <a:t>( (function () {}).length )</a:t>
            </a:r>
            <a:r>
              <a:rPr lang="en-US" altLang="zh-TW"/>
              <a:t>; </a:t>
            </a:r>
            <a:r>
              <a:rPr lang="en-US" altLang="zh-TW" smtClean="0"/>
              <a:t>        /</a:t>
            </a:r>
            <a:r>
              <a:rPr lang="en-US" altLang="zh-TW" dirty="0" smtClean="0"/>
              <a:t>/ 0</a:t>
            </a:r>
          </a:p>
          <a:p>
            <a:pPr marL="342900" indent="-342900">
              <a:buFontTx/>
              <a:buChar char="•"/>
            </a:pPr>
            <a:r>
              <a:rPr lang="en-US" altLang="zh-TW" dirty="0" err="1" smtClean="0"/>
              <a:t>console.log</a:t>
            </a:r>
            <a:r>
              <a:rPr lang="en-US" altLang="zh-TW" dirty="0"/>
              <a:t>( (function (a) {}).length ); </a:t>
            </a:r>
            <a:r>
              <a:rPr lang="en-US" altLang="zh-TW" dirty="0" smtClean="0"/>
              <a:t>      /</a:t>
            </a:r>
            <a:r>
              <a:rPr lang="en-US" altLang="zh-TW" dirty="0"/>
              <a:t>/ </a:t>
            </a:r>
            <a:r>
              <a:rPr lang="en-US" altLang="zh-TW" dirty="0" smtClean="0"/>
              <a:t>1</a:t>
            </a:r>
          </a:p>
          <a:p>
            <a:pPr marL="342900" indent="-342900">
              <a:buFontTx/>
              <a:buChar char="•"/>
            </a:pPr>
            <a:r>
              <a:rPr lang="en-US" altLang="zh-TW" dirty="0" err="1" smtClean="0"/>
              <a:t>console.log</a:t>
            </a:r>
            <a:r>
              <a:rPr lang="en-US" altLang="zh-TW" dirty="0"/>
              <a:t>( (function (a, b) {}).length ); </a:t>
            </a:r>
            <a:r>
              <a:rPr lang="en-US" altLang="zh-TW" dirty="0" smtClean="0"/>
              <a:t>  /</a:t>
            </a:r>
            <a:r>
              <a:rPr lang="en-US" altLang="zh-TW" dirty="0"/>
              <a:t>/ </a:t>
            </a:r>
            <a:r>
              <a:rPr lang="en-US" altLang="zh-TW" dirty="0" smtClean="0"/>
              <a:t>2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679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Invocation Pattern I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Function invocation</a:t>
            </a:r>
            <a:r>
              <a:rPr lang="en-US" dirty="0" smtClean="0"/>
              <a:t> (Direct Invocation)</a:t>
            </a:r>
          </a:p>
          <a:p>
            <a:pPr lvl="1"/>
            <a:r>
              <a:rPr lang="en-US" dirty="0" smtClean="0"/>
              <a:t>add(1, 2)</a:t>
            </a:r>
          </a:p>
          <a:p>
            <a:pPr lvl="1"/>
            <a:r>
              <a:rPr lang="en-US" dirty="0" err="1" smtClean="0"/>
              <a:t>isPalindrome</a:t>
            </a:r>
            <a:r>
              <a:rPr lang="en-US" dirty="0" smtClean="0"/>
              <a:t>(‘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madam</a:t>
            </a:r>
            <a:r>
              <a:rPr lang="en-US" dirty="0" smtClean="0"/>
              <a:t>’)</a:t>
            </a:r>
          </a:p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this</a:t>
            </a:r>
            <a:r>
              <a:rPr lang="en-US" dirty="0" smtClean="0"/>
              <a:t> bound to global object !!!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Invocation Pattern II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7886697" cy="5105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Method Invocation</a:t>
            </a:r>
          </a:p>
          <a:p>
            <a:r>
              <a:rPr lang="en-US" dirty="0" smtClean="0"/>
              <a:t>Method =&gt; a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function</a:t>
            </a:r>
            <a:r>
              <a:rPr lang="en-US" dirty="0" smtClean="0"/>
              <a:t> stored as property of object</a:t>
            </a:r>
          </a:p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this</a:t>
            </a:r>
            <a:r>
              <a:rPr lang="en-US" dirty="0" smtClean="0"/>
              <a:t> bound to method holder object</a:t>
            </a:r>
          </a:p>
          <a:p>
            <a:endParaRPr lang="en-US" dirty="0" smtClean="0"/>
          </a:p>
          <a:p>
            <a:pPr lvl="1">
              <a:buNone/>
            </a:pP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 = {</a:t>
            </a:r>
          </a:p>
          <a:p>
            <a:pPr lvl="1">
              <a:buNone/>
            </a:pPr>
            <a:r>
              <a:rPr lang="en-US" dirty="0" smtClean="0"/>
              <a:t>     value  :  0, //zero</a:t>
            </a:r>
          </a:p>
          <a:p>
            <a:pPr lvl="1">
              <a:buNone/>
            </a:pPr>
            <a:r>
              <a:rPr lang="en-US" dirty="0" smtClean="0"/>
              <a:t>     increment  : 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function</a:t>
            </a:r>
            <a:r>
              <a:rPr lang="en-US" dirty="0" smtClean="0"/>
              <a:t> (inc) {</a:t>
            </a:r>
          </a:p>
          <a:p>
            <a:pPr lvl="2">
              <a:buNone/>
            </a:pPr>
            <a:r>
              <a:rPr lang="en-US" dirty="0" smtClean="0"/>
              <a:t>   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this</a:t>
            </a:r>
            <a:r>
              <a:rPr lang="en-US" dirty="0" err="1" smtClean="0"/>
              <a:t>.value</a:t>
            </a:r>
            <a:r>
              <a:rPr lang="en-US" dirty="0" smtClean="0"/>
              <a:t>  += 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typeof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 inc === ‘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number</a:t>
            </a:r>
            <a:r>
              <a:rPr lang="en-US" dirty="0" smtClean="0"/>
              <a:t>’ ? inc : 1;</a:t>
            </a:r>
          </a:p>
          <a:p>
            <a:pPr lvl="1">
              <a:buNone/>
            </a:pPr>
            <a:r>
              <a:rPr lang="en-US" dirty="0" smtClean="0"/>
              <a:t>    }</a:t>
            </a:r>
          </a:p>
          <a:p>
            <a:pPr lvl="1">
              <a:buNone/>
            </a:pPr>
            <a:r>
              <a:rPr lang="en-US" dirty="0" smtClean="0"/>
              <a:t>}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err="1" smtClean="0"/>
              <a:t>obj.increment</a:t>
            </a:r>
            <a:r>
              <a:rPr lang="en-US" dirty="0" smtClean="0"/>
              <a:t>() ; // 1</a:t>
            </a:r>
          </a:p>
          <a:p>
            <a:pPr lvl="1">
              <a:buNone/>
            </a:pPr>
            <a:r>
              <a:rPr lang="en-US" dirty="0" err="1" smtClean="0"/>
              <a:t>obj.increment</a:t>
            </a:r>
            <a:r>
              <a:rPr lang="en-US" dirty="0" smtClean="0"/>
              <a:t>(2);  //  3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Invocation Pattern III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534400" cy="5334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b="1" dirty="0" smtClean="0"/>
              <a:t>Constructor  Invocation (OO style)</a:t>
            </a:r>
            <a:endParaRPr lang="en-US" dirty="0" smtClean="0"/>
          </a:p>
          <a:p>
            <a:pPr lvl="1">
              <a:buNone/>
            </a:pP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 smtClean="0"/>
              <a:t>Employee </a:t>
            </a:r>
            <a:r>
              <a:rPr lang="en-US" dirty="0" smtClean="0"/>
              <a:t>=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function</a:t>
            </a:r>
            <a:r>
              <a:rPr lang="en-US" dirty="0" smtClean="0"/>
              <a:t> (</a:t>
            </a:r>
            <a:r>
              <a:rPr lang="en-US" dirty="0" err="1" smtClean="0"/>
              <a:t>firstName</a:t>
            </a:r>
            <a:r>
              <a:rPr lang="en-US" dirty="0" smtClean="0"/>
              <a:t>, </a:t>
            </a:r>
            <a:r>
              <a:rPr lang="en-US" dirty="0" smtClean="0"/>
              <a:t>title) </a:t>
            </a:r>
            <a:r>
              <a:rPr lang="en-US" dirty="0" smtClean="0"/>
              <a:t>{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smtClean="0"/>
              <a:t> 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this</a:t>
            </a:r>
            <a:r>
              <a:rPr lang="en-US" dirty="0" err="1" smtClean="0"/>
              <a:t>.firstName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firstName</a:t>
            </a:r>
            <a:r>
              <a:rPr lang="en-US" dirty="0" smtClean="0"/>
              <a:t>;</a:t>
            </a:r>
          </a:p>
          <a:p>
            <a:pPr lvl="1">
              <a:buNone/>
            </a:pPr>
            <a:r>
              <a:rPr lang="en-US" dirty="0" smtClean="0"/>
              <a:t>    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this</a:t>
            </a:r>
            <a:r>
              <a:rPr lang="en-US" dirty="0" err="1" smtClean="0"/>
              <a:t>.title</a:t>
            </a:r>
            <a:r>
              <a:rPr lang="en-US" dirty="0" smtClean="0"/>
              <a:t> = </a:t>
            </a:r>
            <a:r>
              <a:rPr lang="en-US" dirty="0"/>
              <a:t>title;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};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err="1" smtClean="0"/>
              <a:t>Employee.</a:t>
            </a:r>
            <a:r>
              <a:rPr lang="en-US" dirty="0" err="1" smtClean="0">
                <a:solidFill>
                  <a:srgbClr val="C00000"/>
                </a:solidFill>
              </a:rPr>
              <a:t>protoype.</a:t>
            </a:r>
            <a:r>
              <a:rPr lang="en-US" dirty="0" err="1" smtClean="0"/>
              <a:t>getName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function</a:t>
            </a:r>
            <a:r>
              <a:rPr lang="en-US" dirty="0" smtClean="0"/>
              <a:t> () {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 err="1" smtClean="0"/>
              <a:t>this.name</a:t>
            </a:r>
            <a:r>
              <a:rPr lang="en-US" dirty="0" smtClean="0"/>
              <a:t>;};</a:t>
            </a:r>
          </a:p>
          <a:p>
            <a:pPr lvl="1">
              <a:buNone/>
            </a:pPr>
            <a:r>
              <a:rPr lang="en-US" dirty="0" err="1" smtClean="0"/>
              <a:t>Employee.</a:t>
            </a:r>
            <a:r>
              <a:rPr lang="en-US" dirty="0" err="1" smtClean="0">
                <a:solidFill>
                  <a:srgbClr val="C00000"/>
                </a:solidFill>
              </a:rPr>
              <a:t>protoype.</a:t>
            </a:r>
            <a:r>
              <a:rPr lang="en-US" dirty="0" err="1" smtClean="0"/>
              <a:t>getTitle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function</a:t>
            </a:r>
            <a:r>
              <a:rPr lang="en-US" dirty="0" smtClean="0"/>
              <a:t> () {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 err="1" smtClean="0"/>
              <a:t>this.title</a:t>
            </a:r>
            <a:r>
              <a:rPr lang="en-US" dirty="0" smtClean="0"/>
              <a:t>;</a:t>
            </a:r>
            <a:r>
              <a:rPr lang="en-US" dirty="0" smtClean="0"/>
              <a:t>};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var</a:t>
            </a:r>
            <a:r>
              <a:rPr lang="en-US" dirty="0" smtClean="0"/>
              <a:t>  employee =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new</a:t>
            </a:r>
            <a:r>
              <a:rPr lang="en-US" dirty="0" smtClean="0"/>
              <a:t> </a:t>
            </a:r>
            <a:r>
              <a:rPr lang="en-US" dirty="0" smtClean="0"/>
              <a:t>Employee(</a:t>
            </a:r>
            <a:r>
              <a:rPr lang="en-US" dirty="0" smtClean="0"/>
              <a:t>‘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Tom’</a:t>
            </a:r>
            <a:r>
              <a:rPr lang="en-US" dirty="0" smtClean="0"/>
              <a:t>, ‘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Software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Engineer</a:t>
            </a:r>
            <a:r>
              <a:rPr lang="en-US" dirty="0" smtClean="0"/>
              <a:t>’</a:t>
            </a:r>
            <a:r>
              <a:rPr lang="en-US" dirty="0" smtClean="0"/>
              <a:t>)</a:t>
            </a:r>
          </a:p>
          <a:p>
            <a:pPr lvl="1">
              <a:buNone/>
            </a:pPr>
            <a:r>
              <a:rPr lang="en-US" dirty="0" err="1" smtClean="0"/>
              <a:t>employee.getName</a:t>
            </a:r>
            <a:r>
              <a:rPr lang="en-US" dirty="0" smtClean="0"/>
              <a:t>(); </a:t>
            </a:r>
            <a:r>
              <a:rPr lang="en-US" dirty="0" smtClean="0"/>
              <a:t> /</a:t>
            </a:r>
            <a:r>
              <a:rPr lang="en-US" dirty="0" smtClean="0"/>
              <a:t>/ ‘Tom’</a:t>
            </a:r>
          </a:p>
          <a:p>
            <a:pPr lvl="1">
              <a:buNone/>
            </a:pPr>
            <a:r>
              <a:rPr lang="en-US" dirty="0" err="1" smtClean="0"/>
              <a:t>employee.getTitle</a:t>
            </a:r>
            <a:r>
              <a:rPr lang="en-US" dirty="0" smtClean="0"/>
              <a:t>(</a:t>
            </a:r>
            <a:r>
              <a:rPr lang="en-US" dirty="0" smtClean="0"/>
              <a:t>); </a:t>
            </a:r>
            <a:r>
              <a:rPr lang="en-US" dirty="0" smtClean="0"/>
              <a:t>    /</a:t>
            </a:r>
            <a:r>
              <a:rPr lang="en-US" dirty="0" smtClean="0"/>
              <a:t>/ </a:t>
            </a:r>
            <a:r>
              <a:rPr lang="en-US" dirty="0" smtClean="0"/>
              <a:t>‘Software Engineer’</a:t>
            </a: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Invocation Pattern IV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Apply Invocation (Reflective Invocation)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sz="20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var</a:t>
            </a:r>
            <a:r>
              <a:rPr lang="en-US" sz="2000" dirty="0" smtClean="0"/>
              <a:t> </a:t>
            </a:r>
            <a:r>
              <a:rPr lang="en-US" sz="2000" dirty="0" err="1" smtClean="0"/>
              <a:t>argsArray</a:t>
            </a:r>
            <a:r>
              <a:rPr lang="en-US" sz="2000" dirty="0" smtClean="0"/>
              <a:t> = [2, 3];</a:t>
            </a:r>
          </a:p>
          <a:p>
            <a:pPr lvl="1">
              <a:buNone/>
            </a:pPr>
            <a:r>
              <a:rPr lang="en-US" sz="20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var</a:t>
            </a:r>
            <a:r>
              <a:rPr lang="en-US" sz="2000" dirty="0" smtClean="0"/>
              <a:t> sum = </a:t>
            </a:r>
            <a:r>
              <a:rPr lang="en-US" sz="2000" dirty="0" err="1" smtClean="0"/>
              <a:t>add.apply</a:t>
            </a:r>
            <a:r>
              <a:rPr lang="en-US" sz="2000" dirty="0" smtClean="0"/>
              <a:t>( </a:t>
            </a:r>
            <a:r>
              <a:rPr 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null</a:t>
            </a:r>
            <a:r>
              <a:rPr lang="en-US" sz="2000" dirty="0" smtClean="0"/>
              <a:t>, </a:t>
            </a:r>
            <a:r>
              <a:rPr lang="en-US" sz="2000" dirty="0" err="1" smtClean="0"/>
              <a:t>argsArray</a:t>
            </a:r>
            <a:r>
              <a:rPr lang="en-US" sz="2000" dirty="0" smtClean="0"/>
              <a:t>); </a:t>
            </a:r>
            <a:r>
              <a:rPr lang="en-US" sz="2000" dirty="0" smtClean="0"/>
              <a:t>   /</a:t>
            </a:r>
            <a:r>
              <a:rPr lang="en-US" sz="2000" dirty="0" smtClean="0"/>
              <a:t>/ </a:t>
            </a:r>
            <a:r>
              <a:rPr lang="en-US" sz="2000" dirty="0" smtClean="0"/>
              <a:t>3</a:t>
            </a:r>
          </a:p>
          <a:p>
            <a:pPr lvl="1">
              <a:buNone/>
            </a:pPr>
            <a:r>
              <a:rPr lang="en-US" sz="20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var</a:t>
            </a:r>
            <a:r>
              <a:rPr lang="en-US" sz="2000" dirty="0" smtClean="0"/>
              <a:t> sum = </a:t>
            </a:r>
            <a:r>
              <a:rPr lang="en-US" sz="2000" dirty="0" err="1" smtClean="0"/>
              <a:t>add.call</a:t>
            </a:r>
            <a:r>
              <a:rPr lang="en-US" sz="2000" dirty="0" smtClean="0"/>
              <a:t>( </a:t>
            </a:r>
            <a:r>
              <a:rPr 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null</a:t>
            </a:r>
            <a:r>
              <a:rPr lang="en-US" sz="2000" dirty="0" smtClean="0"/>
              <a:t>, 2, 3);                 // 3</a:t>
            </a:r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r>
              <a:rPr lang="en-US" sz="20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var</a:t>
            </a:r>
            <a:r>
              <a:rPr 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/>
              <a:t>firstName</a:t>
            </a:r>
            <a:r>
              <a:rPr lang="en-US" sz="2000" dirty="0" smtClean="0"/>
              <a:t> = </a:t>
            </a:r>
            <a:r>
              <a:rPr lang="en-US" sz="2000" dirty="0" err="1" smtClean="0"/>
              <a:t>Employee.getName.apply</a:t>
            </a:r>
            <a:r>
              <a:rPr lang="en-US" sz="2000" dirty="0" smtClean="0"/>
              <a:t>(</a:t>
            </a:r>
            <a:r>
              <a:rPr lang="en-US" sz="2000" dirty="0" err="1" smtClean="0"/>
              <a:t>empObject</a:t>
            </a:r>
            <a:r>
              <a:rPr lang="en-US" sz="2000" dirty="0" smtClean="0"/>
              <a:t>);</a:t>
            </a:r>
          </a:p>
          <a:p>
            <a:pPr lvl="1">
              <a:buNone/>
            </a:pPr>
            <a:r>
              <a:rPr lang="en-US" sz="20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var</a:t>
            </a:r>
            <a:r>
              <a:rPr 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/>
              <a:t>firstName</a:t>
            </a:r>
            <a:r>
              <a:rPr lang="en-US" sz="2000" dirty="0" smtClean="0"/>
              <a:t> = </a:t>
            </a:r>
            <a:r>
              <a:rPr lang="en-US" sz="2000" dirty="0" err="1" smtClean="0"/>
              <a:t>Employee.getName.call</a:t>
            </a:r>
            <a:r>
              <a:rPr lang="en-US" sz="2000" dirty="0" smtClean="0"/>
              <a:t>(</a:t>
            </a:r>
            <a:r>
              <a:rPr lang="en-US" sz="2000" dirty="0" err="1" smtClean="0"/>
              <a:t>empObject</a:t>
            </a:r>
            <a:r>
              <a:rPr lang="en-US" sz="2000" dirty="0" smtClean="0"/>
              <a:t>);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Javascript</a:t>
            </a:r>
            <a:r>
              <a:rPr lang="en-US" altLang="zh-TW" dirty="0" smtClean="0"/>
              <a:t> - call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Calls a function with a given this value and arguments provided individually.</a:t>
            </a:r>
          </a:p>
          <a:p>
            <a:endParaRPr lang="en-US" altLang="zh-TW" sz="2400" dirty="0" smtClean="0"/>
          </a:p>
          <a:p>
            <a:r>
              <a:rPr lang="en-US" altLang="zh-TW" sz="2400" b="1" dirty="0" smtClean="0"/>
              <a:t>Syntax</a:t>
            </a:r>
          </a:p>
          <a:p>
            <a:pPr lvl="1"/>
            <a:r>
              <a:rPr lang="en-US" altLang="zh-TW" sz="2000" dirty="0" err="1" smtClean="0"/>
              <a:t>fun.call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thisArg</a:t>
            </a:r>
            <a:r>
              <a:rPr lang="en-US" altLang="zh-TW" sz="2000" dirty="0" smtClean="0"/>
              <a:t>[, arg1[, arg2[, ...]]])</a:t>
            </a:r>
            <a:endParaRPr lang="zh-TW" altLang="en-US" sz="2000" dirty="0" smtClean="0"/>
          </a:p>
          <a:p>
            <a:pPr lvl="1">
              <a:buNone/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174951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Javascript</a:t>
            </a:r>
            <a:r>
              <a:rPr lang="en-US" altLang="zh-TW" dirty="0" smtClean="0"/>
              <a:t> - call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function </a:t>
            </a:r>
            <a:r>
              <a:rPr lang="en-US" altLang="zh-TW" sz="2400" dirty="0" err="1" smtClean="0"/>
              <a:t>diplayInfo</a:t>
            </a:r>
            <a:r>
              <a:rPr lang="en-US" altLang="zh-TW" sz="2400" dirty="0" smtClean="0"/>
              <a:t>(year, month, day){</a:t>
            </a:r>
          </a:p>
          <a:p>
            <a:r>
              <a:rPr lang="en-US" altLang="zh-TW" sz="2400" dirty="0" smtClean="0"/>
              <a:t>  return "Name:" + this.name + ";birthday:" + year +   </a:t>
            </a:r>
          </a:p>
          <a:p>
            <a:pPr lvl="1">
              <a:buNone/>
            </a:pPr>
            <a:r>
              <a:rPr lang="en-US" altLang="zh-TW" sz="2000" dirty="0" smtClean="0"/>
              <a:t>   "." + month + "." + day;</a:t>
            </a:r>
          </a:p>
          <a:p>
            <a:r>
              <a:rPr lang="en-US" altLang="zh-TW" sz="2400" dirty="0" smtClean="0"/>
              <a:t>}</a:t>
            </a:r>
          </a:p>
          <a:p>
            <a:endParaRPr lang="en-US" altLang="zh-TW" sz="2400" dirty="0" smtClean="0"/>
          </a:p>
          <a:p>
            <a:r>
              <a:rPr lang="en-US" altLang="zh-TW" sz="2400" dirty="0" err="1" smtClean="0"/>
              <a:t>var</a:t>
            </a:r>
            <a:r>
              <a:rPr lang="en-US" altLang="zh-TW" sz="2400" dirty="0" smtClean="0"/>
              <a:t> p = { name: "Jason" };</a:t>
            </a:r>
          </a:p>
          <a:p>
            <a:endParaRPr lang="en-US" altLang="zh-TW" sz="2400" dirty="0" smtClean="0"/>
          </a:p>
          <a:p>
            <a:r>
              <a:rPr lang="en-US" altLang="zh-TW" sz="2400" dirty="0" err="1" smtClean="0"/>
              <a:t>diplayInfo.</a:t>
            </a:r>
            <a:r>
              <a:rPr lang="en-US" altLang="zh-TW" sz="2400" dirty="0" err="1" smtClean="0">
                <a:solidFill>
                  <a:srgbClr val="FFC000"/>
                </a:solidFill>
              </a:rPr>
              <a:t>call</a:t>
            </a:r>
            <a:r>
              <a:rPr lang="en-US" altLang="zh-TW" sz="2400" dirty="0" smtClean="0"/>
              <a:t>(p, 1985, 11, 5);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268846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1226</TotalTime>
  <Words>816</Words>
  <Application>Microsoft Macintosh PowerPoint</Application>
  <PresentationFormat>On-screen Show (4:3)</PresentationFormat>
  <Paragraphs>187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Essential</vt:lpstr>
      <vt:lpstr>JavaScript Functions</vt:lpstr>
      <vt:lpstr>Function </vt:lpstr>
      <vt:lpstr>Javascript - length</vt:lpstr>
      <vt:lpstr>Invocation Pattern I</vt:lpstr>
      <vt:lpstr>Invocation Pattern II</vt:lpstr>
      <vt:lpstr>Invocation Pattern III</vt:lpstr>
      <vt:lpstr>Invocation Pattern IV</vt:lpstr>
      <vt:lpstr>Javascript - call</vt:lpstr>
      <vt:lpstr>Javascript - call</vt:lpstr>
      <vt:lpstr>Javascript - apply</vt:lpstr>
      <vt:lpstr>Javascript - apply</vt:lpstr>
      <vt:lpstr>Javascript - callee</vt:lpstr>
      <vt:lpstr>Javascript - callee</vt:lpstr>
      <vt:lpstr>Javascript - bind</vt:lpstr>
      <vt:lpstr>Javascript - bind</vt:lpstr>
      <vt:lpstr>Javascript - bind</vt:lpstr>
      <vt:lpstr>Javascript - bind</vt:lpstr>
      <vt:lpstr>Javascript - bind</vt:lpstr>
      <vt:lpstr>Function as a Class</vt:lpstr>
      <vt:lpstr>Function as a Module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Piyush</dc:creator>
  <cp:lastModifiedBy>Adam Crabtree</cp:lastModifiedBy>
  <cp:revision>187</cp:revision>
  <dcterms:created xsi:type="dcterms:W3CDTF">2013-08-13T10:36:11Z</dcterms:created>
  <dcterms:modified xsi:type="dcterms:W3CDTF">2014-01-27T23:42:31Z</dcterms:modified>
</cp:coreProperties>
</file>