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notesMasterIdLst>
    <p:notesMasterId r:id="rId56"/>
  </p:notesMasterIdLst>
  <p:sldIdLst>
    <p:sldId id="256" r:id="rId5"/>
    <p:sldId id="258" r:id="rId6"/>
    <p:sldId id="260" r:id="rId7"/>
    <p:sldId id="263" r:id="rId8"/>
    <p:sldId id="261" r:id="rId9"/>
    <p:sldId id="262" r:id="rId10"/>
    <p:sldId id="259" r:id="rId11"/>
    <p:sldId id="265" r:id="rId12"/>
    <p:sldId id="266" r:id="rId13"/>
    <p:sldId id="267" r:id="rId14"/>
    <p:sldId id="268" r:id="rId15"/>
    <p:sldId id="269" r:id="rId16"/>
    <p:sldId id="270" r:id="rId17"/>
    <p:sldId id="276" r:id="rId18"/>
    <p:sldId id="277" r:id="rId19"/>
    <p:sldId id="283" r:id="rId20"/>
    <p:sldId id="271" r:id="rId21"/>
    <p:sldId id="282" r:id="rId22"/>
    <p:sldId id="281" r:id="rId23"/>
    <p:sldId id="278" r:id="rId24"/>
    <p:sldId id="309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286" r:id="rId39"/>
    <p:sldId id="287" r:id="rId40"/>
    <p:sldId id="305" r:id="rId41"/>
    <p:sldId id="306" r:id="rId42"/>
    <p:sldId id="284" r:id="rId43"/>
    <p:sldId id="273" r:id="rId44"/>
    <p:sldId id="291" r:id="rId45"/>
    <p:sldId id="290" r:id="rId46"/>
    <p:sldId id="307" r:id="rId47"/>
    <p:sldId id="313" r:id="rId48"/>
    <p:sldId id="311" r:id="rId49"/>
    <p:sldId id="314" r:id="rId50"/>
    <p:sldId id="312" r:id="rId51"/>
    <p:sldId id="318" r:id="rId52"/>
    <p:sldId id="315" r:id="rId53"/>
    <p:sldId id="316" r:id="rId54"/>
    <p:sldId id="317" r:id="rId5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r Gullestad Pettersen" initials="JG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4" autoAdjust="0"/>
    <p:restoredTop sz="94660"/>
  </p:normalViewPr>
  <p:slideViewPr>
    <p:cSldViewPr snapToGrid="0">
      <p:cViewPr varScale="1">
        <p:scale>
          <a:sx n="78" d="100"/>
          <a:sy n="78" d="100"/>
        </p:scale>
        <p:origin x="-86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commentAuthors" Target="commentAuthors.xml"/><Relationship Id="rId59" Type="http://schemas.openxmlformats.org/officeDocument/2006/relationships/presProps" Target="presProp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05579-D315-44A0-B142-60655FB4462D}" type="datetimeFigureOut">
              <a:rPr lang="nb-NO" smtClean="0"/>
              <a:t>1/27/14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5D696-3F47-4FE8-8C43-1130E3492D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637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5D696-3F47-4FE8-8C43-1130E3492D1E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0183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5D696-3F47-4FE8-8C43-1130E3492D1E}" type="slidenum">
              <a:rPr lang="nb-NO" smtClean="0"/>
              <a:t>40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662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A21D693-F5EC-4794-BDC9-3677357EBB10}" type="datetimeFigureOut">
              <a:rPr lang="nb-NO" smtClean="0"/>
              <a:t>1/27/14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4674527-4CD5-4B3E-92F7-0874D223E648}" type="slidenum">
              <a:rPr lang="nb-NO" smtClean="0"/>
              <a:t>‹#›</a:t>
            </a:fld>
            <a:endParaRPr lang="nb-N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4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693-F5EC-4794-BDC9-3677357EBB10}" type="datetimeFigureOut">
              <a:rPr lang="nb-NO" smtClean="0"/>
              <a:t>1/27/14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4527-4CD5-4B3E-92F7-0874D223E6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50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693-F5EC-4794-BDC9-3677357EBB10}" type="datetimeFigureOut">
              <a:rPr lang="nb-NO" smtClean="0"/>
              <a:t>1/27/14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4527-4CD5-4B3E-92F7-0874D223E648}" type="slidenum">
              <a:rPr lang="nb-NO" smtClean="0"/>
              <a:t>‹#›</a:t>
            </a:fld>
            <a:endParaRPr lang="nb-N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548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693-F5EC-4794-BDC9-3677357EBB10}" type="datetimeFigureOut">
              <a:rPr lang="nb-NO" smtClean="0"/>
              <a:t>1/27/14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4527-4CD5-4B3E-92F7-0874D223E648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14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693-F5EC-4794-BDC9-3677357EBB10}" type="datetimeFigureOut">
              <a:rPr lang="nb-NO" smtClean="0"/>
              <a:t>1/27/14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4527-4CD5-4B3E-92F7-0874D223E6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9766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693-F5EC-4794-BDC9-3677357EBB10}" type="datetimeFigureOut">
              <a:rPr lang="nb-NO" smtClean="0"/>
              <a:t>1/27/14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4527-4CD5-4B3E-92F7-0874D223E648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59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693-F5EC-4794-BDC9-3677357EBB10}" type="datetimeFigureOut">
              <a:rPr lang="nb-NO" smtClean="0"/>
              <a:t>1/27/14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4527-4CD5-4B3E-92F7-0874D223E648}" type="slidenum">
              <a:rPr lang="nb-NO" smtClean="0"/>
              <a:t>‹#›</a:t>
            </a:fld>
            <a:endParaRPr lang="nb-N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364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693-F5EC-4794-BDC9-3677357EBB10}" type="datetimeFigureOut">
              <a:rPr lang="nb-NO" smtClean="0"/>
              <a:t>1/27/14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4527-4CD5-4B3E-92F7-0874D223E648}" type="slidenum">
              <a:rPr lang="nb-NO" smtClean="0"/>
              <a:t>‹#›</a:t>
            </a:fld>
            <a:endParaRPr lang="nb-N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459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693-F5EC-4794-BDC9-3677357EBB10}" type="datetimeFigureOut">
              <a:rPr lang="nb-NO" smtClean="0"/>
              <a:t>1/27/14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4527-4CD5-4B3E-92F7-0874D223E648}" type="slidenum">
              <a:rPr lang="nb-NO" smtClean="0"/>
              <a:t>‹#›</a:t>
            </a:fld>
            <a:endParaRPr lang="nb-NO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02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693-F5EC-4794-BDC9-3677357EBB10}" type="datetimeFigureOut">
              <a:rPr lang="nb-NO" smtClean="0"/>
              <a:t>1/27/14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4527-4CD5-4B3E-92F7-0874D223E6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776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693-F5EC-4794-BDC9-3677357EBB10}" type="datetimeFigureOut">
              <a:rPr lang="nb-NO" smtClean="0"/>
              <a:t>1/27/14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4527-4CD5-4B3E-92F7-0874D223E648}" type="slidenum">
              <a:rPr lang="nb-NO" smtClean="0"/>
              <a:t>‹#›</a:t>
            </a:fld>
            <a:endParaRPr lang="nb-NO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33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693-F5EC-4794-BDC9-3677357EBB10}" type="datetimeFigureOut">
              <a:rPr lang="nb-NO" smtClean="0"/>
              <a:t>1/27/14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4527-4CD5-4B3E-92F7-0874D223E6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559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693-F5EC-4794-BDC9-3677357EBB10}" type="datetimeFigureOut">
              <a:rPr lang="nb-NO" smtClean="0"/>
              <a:t>1/27/14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4527-4CD5-4B3E-92F7-0874D223E648}" type="slidenum">
              <a:rPr lang="nb-NO" smtClean="0"/>
              <a:t>‹#›</a:t>
            </a:fld>
            <a:endParaRPr lang="nb-NO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37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693-F5EC-4794-BDC9-3677357EBB10}" type="datetimeFigureOut">
              <a:rPr lang="nb-NO" smtClean="0"/>
              <a:t>1/27/14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4527-4CD5-4B3E-92F7-0874D223E648}" type="slidenum">
              <a:rPr lang="nb-NO" smtClean="0"/>
              <a:t>‹#›</a:t>
            </a:fld>
            <a:endParaRPr lang="nb-N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83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693-F5EC-4794-BDC9-3677357EBB10}" type="datetimeFigureOut">
              <a:rPr lang="nb-NO" smtClean="0"/>
              <a:t>1/27/14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4527-4CD5-4B3E-92F7-0874D223E6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640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693-F5EC-4794-BDC9-3677357EBB10}" type="datetimeFigureOut">
              <a:rPr lang="nb-NO" smtClean="0"/>
              <a:t>1/27/14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4527-4CD5-4B3E-92F7-0874D223E648}" type="slidenum">
              <a:rPr lang="nb-NO" smtClean="0"/>
              <a:t>‹#›</a:t>
            </a:fld>
            <a:endParaRPr lang="nb-NO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30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D693-F5EC-4794-BDC9-3677357EBB10}" type="datetimeFigureOut">
              <a:rPr lang="nb-NO" smtClean="0"/>
              <a:t>1/27/14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4527-4CD5-4B3E-92F7-0874D223E6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324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21D693-F5EC-4794-BDC9-3677357EBB10}" type="datetimeFigureOut">
              <a:rPr lang="nb-NO" smtClean="0"/>
              <a:t>1/27/14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674527-4CD5-4B3E-92F7-0874D223E6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1888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JavaScript Basics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nb-NO" dirty="0" smtClean="0"/>
              <a:t>Adam </a:t>
            </a:r>
            <a:r>
              <a:rPr lang="nb-NO" dirty="0" err="1" smtClean="0"/>
              <a:t>Crabtree</a:t>
            </a:r>
            <a:endParaRPr lang="nb-NO" dirty="0" smtClean="0"/>
          </a:p>
          <a:p>
            <a:r>
              <a:rPr lang="nb-NO" dirty="0" smtClean="0"/>
              <a:t>(</a:t>
            </a:r>
            <a:r>
              <a:rPr lang="nb-NO" dirty="0" err="1" smtClean="0"/>
              <a:t>Adapted</a:t>
            </a:r>
            <a:r>
              <a:rPr lang="nb-NO" dirty="0" smtClean="0"/>
              <a:t> from </a:t>
            </a:r>
            <a:r>
              <a:rPr lang="en-US" dirty="0" err="1"/>
              <a:t>Joar</a:t>
            </a:r>
            <a:r>
              <a:rPr lang="en-US" dirty="0"/>
              <a:t> </a:t>
            </a:r>
            <a:r>
              <a:rPr lang="en-US" dirty="0" err="1"/>
              <a:t>Gullestad</a:t>
            </a:r>
            <a:r>
              <a:rPr lang="en-US" dirty="0"/>
              <a:t> </a:t>
            </a:r>
            <a:r>
              <a:rPr lang="en-US" dirty="0" err="1" smtClean="0"/>
              <a:t>Pettersen’s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slideshare.net</a:t>
            </a:r>
            <a:r>
              <a:rPr lang="en-US" dirty="0"/>
              <a:t>/</a:t>
            </a:r>
            <a:r>
              <a:rPr lang="en-US" dirty="0" err="1"/>
              <a:t>Peanuts_Stavanger</a:t>
            </a:r>
            <a:r>
              <a:rPr lang="en-US" dirty="0"/>
              <a:t>/javascript-basics-</a:t>
            </a:r>
            <a:r>
              <a:rPr lang="en-US" dirty="0" smtClean="0"/>
              <a:t>29353026)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3011558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Array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frukt = 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frukt[0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"eple"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frukt[1] 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"banan"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frukt[2] 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"pære"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nb-NO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["eple", "banan", "pære"]</a:t>
            </a:r>
            <a:endParaRPr lang="nb-NO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018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Array</a:t>
            </a:r>
            <a:r>
              <a:rPr lang="nb-NO" dirty="0" smtClean="0"/>
              <a:t> 2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n-NO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frukt =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Array(</a:t>
            </a:r>
            <a:r>
              <a:rPr lang="nn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"eple"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n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"banan"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n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"pære"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nb-NO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["</a:t>
            </a:r>
            <a:r>
              <a:rPr lang="nb-NO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eple", "banan", "pære"]</a:t>
            </a:r>
            <a:endParaRPr lang="nb-NO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86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Array</a:t>
            </a:r>
            <a:r>
              <a:rPr lang="nb-NO" dirty="0" smtClean="0"/>
              <a:t> 3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n-NO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frukt = [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"eple"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"banan"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"pære</a:t>
            </a:r>
            <a:r>
              <a:rPr lang="nb-NO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["</a:t>
            </a:r>
            <a:r>
              <a:rPr lang="nb-NO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eple", "banan", "pære"]</a:t>
            </a:r>
            <a:endParaRPr lang="nb-NO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9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Array</a:t>
            </a:r>
            <a:r>
              <a:rPr lang="nb-NO" dirty="0" smtClean="0"/>
              <a:t> 4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frukt = [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"eple"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"banan"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"pære"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frukt.pop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   </a:t>
            </a:r>
            <a:r>
              <a:rPr lang="nb-NO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["eple", "banan"]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frukt.push(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"tomat"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sv-S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["eple", "banan", "tomat"]    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frukt.shift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 </a:t>
            </a:r>
            <a:r>
              <a:rPr lang="nb-NO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["banan", "tomat"]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frukt.unshift(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"tomat"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sv-S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["tomat", "banan", "tomat"]</a:t>
            </a:r>
            <a:endParaRPr lang="nb-NO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81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Objects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u="sng" dirty="0" err="1"/>
              <a:t>Everything</a:t>
            </a:r>
            <a:r>
              <a:rPr lang="nb-NO" dirty="0"/>
              <a:t> is an Object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09843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Objects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u="sng" dirty="0" err="1"/>
              <a:t>Everything</a:t>
            </a:r>
            <a:r>
              <a:rPr lang="nb-NO" dirty="0"/>
              <a:t> is an </a:t>
            </a:r>
            <a:r>
              <a:rPr lang="nb-NO" dirty="0" smtClean="0"/>
              <a:t>Object</a:t>
            </a:r>
          </a:p>
          <a:p>
            <a:r>
              <a:rPr lang="en-GB" dirty="0"/>
              <a:t>Booleans can be objects or primitive data treated as objects</a:t>
            </a:r>
          </a:p>
          <a:p>
            <a:r>
              <a:rPr lang="en-GB" dirty="0"/>
              <a:t>Numbers can be objects or primitive data treated as objects</a:t>
            </a:r>
          </a:p>
          <a:p>
            <a:r>
              <a:rPr lang="en-GB" dirty="0"/>
              <a:t>Strings are also objects or primitive data treated as objects</a:t>
            </a:r>
          </a:p>
          <a:p>
            <a:r>
              <a:rPr lang="nb-NO" dirty="0" err="1" smtClean="0"/>
              <a:t>Dates</a:t>
            </a:r>
            <a:r>
              <a:rPr lang="nb-NO" dirty="0" smtClean="0"/>
              <a:t>, Maths, </a:t>
            </a:r>
            <a:r>
              <a:rPr lang="nb-NO" dirty="0" err="1" smtClean="0"/>
              <a:t>Regular</a:t>
            </a:r>
            <a:r>
              <a:rPr lang="nb-NO" dirty="0" smtClean="0"/>
              <a:t> </a:t>
            </a:r>
            <a:r>
              <a:rPr lang="nb-NO" dirty="0" err="1" smtClean="0"/>
              <a:t>expressions</a:t>
            </a:r>
            <a:r>
              <a:rPr lang="nb-NO" dirty="0" smtClean="0"/>
              <a:t>, </a:t>
            </a:r>
            <a:r>
              <a:rPr lang="nb-NO" dirty="0" err="1" smtClean="0"/>
              <a:t>Arrays</a:t>
            </a:r>
            <a:r>
              <a:rPr lang="nb-NO" dirty="0" smtClean="0"/>
              <a:t> and </a:t>
            </a:r>
            <a:r>
              <a:rPr lang="nb-NO" dirty="0" err="1" smtClean="0"/>
              <a:t>functions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always</a:t>
            </a:r>
            <a:r>
              <a:rPr lang="nb-NO" dirty="0" smtClean="0"/>
              <a:t> </a:t>
            </a:r>
            <a:r>
              <a:rPr lang="nb-NO" dirty="0" err="1" smtClean="0"/>
              <a:t>objects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0848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82980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Object </a:t>
            </a:r>
            <a:r>
              <a:rPr lang="nb-NO" dirty="0" err="1" smtClean="0"/>
              <a:t>literal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en-GB" sz="3100" dirty="0"/>
              <a:t>An object is just a special kind of data, with </a:t>
            </a:r>
            <a:r>
              <a:rPr lang="en-GB" sz="3100" b="1" dirty="0"/>
              <a:t>properties</a:t>
            </a:r>
            <a:r>
              <a:rPr lang="en-GB" sz="3100" dirty="0"/>
              <a:t> and </a:t>
            </a:r>
            <a:r>
              <a:rPr lang="en-GB" sz="3100" b="1" dirty="0"/>
              <a:t>methods</a:t>
            </a:r>
            <a:r>
              <a:rPr lang="en-GB" sz="3100" dirty="0"/>
              <a:t>.</a:t>
            </a:r>
            <a:endParaRPr lang="nb-NO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 = {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id: 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22933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82980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Object </a:t>
            </a:r>
            <a:r>
              <a:rPr lang="nb-NO" dirty="0" err="1" smtClean="0"/>
              <a:t>literal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en-GB" sz="3100" dirty="0"/>
              <a:t>An object is just a special kind of data, with </a:t>
            </a:r>
            <a:r>
              <a:rPr lang="en-GB" sz="3100" b="1" dirty="0"/>
              <a:t>properties</a:t>
            </a:r>
            <a:r>
              <a:rPr lang="en-GB" sz="3100" dirty="0"/>
              <a:t> and </a:t>
            </a:r>
            <a:r>
              <a:rPr lang="en-GB" sz="3100" b="1" dirty="0"/>
              <a:t>methods</a:t>
            </a:r>
            <a:r>
              <a:rPr lang="en-GB" sz="3100" dirty="0"/>
              <a:t>.</a:t>
            </a:r>
            <a:endParaRPr lang="nb-NO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 = {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id: 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person.id; </a:t>
            </a:r>
            <a:r>
              <a:rPr lang="nb-NO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5</a:t>
            </a:r>
            <a:endParaRPr lang="nb-NO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90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82980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Object </a:t>
            </a:r>
            <a:r>
              <a:rPr lang="nb-NO" dirty="0" err="1" smtClean="0"/>
              <a:t>literal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en-GB" sz="3100" dirty="0"/>
              <a:t>An object is just a special kind of data, with </a:t>
            </a:r>
            <a:r>
              <a:rPr lang="en-GB" sz="3100" b="1" dirty="0"/>
              <a:t>properties</a:t>
            </a:r>
            <a:r>
              <a:rPr lang="en-GB" sz="3100" dirty="0"/>
              <a:t> and </a:t>
            </a:r>
            <a:r>
              <a:rPr lang="en-GB" sz="3100" b="1" dirty="0"/>
              <a:t>methods</a:t>
            </a:r>
            <a:r>
              <a:rPr lang="en-GB" sz="3100" dirty="0"/>
              <a:t>.</a:t>
            </a:r>
            <a:endParaRPr lang="nb-NO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 {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street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"Strandsvingen"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"14B"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person.address.street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b-NO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"Strandsvingen"</a:t>
            </a:r>
            <a:endParaRPr lang="nb-NO" dirty="0" smtClean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51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 smtClean="0"/>
              <a:t>Functions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en-GB" sz="3100" dirty="0"/>
              <a:t>a block of code that will be executed when "someone" calls it:</a:t>
            </a:r>
            <a:endParaRPr lang="nb-NO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(a, b) {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+ b;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(a, b) {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+ b;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38537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JavaScript Data Types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String, Number, Boolean, Array, Object, Null, </a:t>
            </a:r>
            <a:r>
              <a:rPr lang="en-GB" dirty="0" smtClean="0"/>
              <a:t>Undefined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4752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Object </a:t>
            </a:r>
            <a:r>
              <a:rPr lang="nb-NO" dirty="0" err="1" smtClean="0"/>
              <a:t>Constructor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Person(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b-NO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randomPerson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62527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randomPerson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Object();</a:t>
            </a:r>
          </a:p>
          <a:p>
            <a:pPr marL="0" indent="0">
              <a:buNone/>
            </a:pP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randomPerson.firstName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randomPerson.lastName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02200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Boolean</a:t>
            </a:r>
            <a:r>
              <a:rPr lang="nb-NO" dirty="0" smtClean="0"/>
              <a:t> </a:t>
            </a:r>
            <a:r>
              <a:rPr lang="nb-NO" dirty="0" err="1" smtClean="0"/>
              <a:t>expressions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4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b-NO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 == 2) {</a:t>
            </a:r>
            <a:r>
              <a:rPr lang="nb-NO" sz="4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nb-NO" sz="4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b-NO" sz="4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4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nb-NO" sz="4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true</a:t>
            </a:r>
          </a:p>
          <a:p>
            <a:pPr marL="0" indent="0">
              <a:buNone/>
            </a:pPr>
            <a:r>
              <a:rPr lang="nb-NO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4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//do </a:t>
            </a:r>
            <a:r>
              <a:rPr lang="nb-NO" sz="4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nb-NO" sz="4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nb-NO" sz="4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nb-NO" sz="4000" dirty="0" smtClean="0"/>
              <a:t> </a:t>
            </a:r>
            <a:endParaRPr lang="nb-NO" sz="4000" dirty="0"/>
          </a:p>
        </p:txBody>
      </p:sp>
    </p:spTree>
    <p:extLst>
      <p:ext uri="{BB962C8B-B14F-4D97-AF65-F5344CB8AC3E}">
        <p14:creationId xmlns:p14="http://schemas.microsoft.com/office/powerpoint/2010/main" val="2740687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Type </a:t>
            </a:r>
            <a:r>
              <a:rPr lang="nb-NO" dirty="0" err="1"/>
              <a:t>coercion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When</a:t>
            </a:r>
            <a:r>
              <a:rPr lang="nb-NO" dirty="0" smtClean="0"/>
              <a:t> JavaScript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unsure</a:t>
            </a:r>
            <a:r>
              <a:rPr lang="nb-NO" dirty="0" smtClean="0"/>
              <a:t> </a:t>
            </a:r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mean</a:t>
            </a:r>
            <a:r>
              <a:rPr lang="nb-NO" dirty="0" smtClean="0"/>
              <a:t>,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</a:rPr>
              <a:t>It makes a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</a:rPr>
              <a:t>guess</a:t>
            </a:r>
            <a:endParaRPr lang="nb-NO" dirty="0" smtClean="0"/>
          </a:p>
          <a:p>
            <a:r>
              <a:rPr lang="nb-NO" dirty="0" err="1" smtClean="0"/>
              <a:t>Example</a:t>
            </a:r>
            <a:r>
              <a:rPr lang="nb-NO" dirty="0" smtClean="0"/>
              <a:t>: 	</a:t>
            </a:r>
          </a:p>
          <a:p>
            <a:pPr marL="0" indent="0">
              <a:buNone/>
            </a:pP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'false'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"true"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«A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obviously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 true or false,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probably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mean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true!»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28690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True! </a:t>
            </a:r>
            <a:r>
              <a:rPr lang="nb-NO" dirty="0" smtClean="0">
                <a:sym typeface="Wingdings" panose="05000000000000000000" pitchFamily="2" charset="2"/>
              </a:rPr>
              <a:t></a:t>
            </a:r>
            <a:endParaRPr lang="nb-NO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alert(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"true"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alerts "true"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'false'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alert(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"true"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 </a:t>
            </a:r>
            <a:r>
              <a:rPr lang="nb-NO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alerts "true"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([]) { alert(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"true"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 </a:t>
            </a:r>
            <a:r>
              <a:rPr lang="nb-NO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alerts "true"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(5) { alert(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"true"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 </a:t>
            </a:r>
            <a:r>
              <a:rPr lang="nb-NO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alerts "true"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({}) { alert(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"true"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 </a:t>
            </a:r>
            <a:r>
              <a:rPr lang="nb-NO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alerts "true"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9924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False </a:t>
            </a:r>
            <a:r>
              <a:rPr lang="nb-NO" dirty="0" smtClean="0">
                <a:sym typeface="Wingdings" panose="05000000000000000000" pitchFamily="2" charset="2"/>
              </a:rPr>
              <a:t>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alert(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"false"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does nothing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(0) { alert(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"false"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does nothing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alert(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"false"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does nothing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undefined)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alert(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"false"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does nothing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alert(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"false"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does nothing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2953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>
                <a:sym typeface="Wingdings" panose="05000000000000000000" pitchFamily="2" charset="2"/>
              </a:rPr>
              <a:t>More type </a:t>
            </a:r>
            <a:r>
              <a:rPr lang="nb-NO" dirty="0" err="1" smtClean="0">
                <a:sym typeface="Wingdings" panose="05000000000000000000" pitchFamily="2" charset="2"/>
              </a:rPr>
              <a:t>coercion</a:t>
            </a:r>
            <a:r>
              <a:rPr lang="nb-NO" dirty="0" smtClean="0">
                <a:sym typeface="Wingdings" panose="05000000000000000000" pitchFamily="2" charset="2"/>
              </a:rPr>
              <a:t> 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rgbClr val="0080FF"/>
                </a:solidFill>
                <a:latin typeface="Consolas" panose="020B0609020204030204" pitchFamily="49" charset="0"/>
              </a:rPr>
              <a:t/>
            </a:r>
            <a:br>
              <a:rPr lang="nb-NO" dirty="0">
                <a:solidFill>
                  <a:srgbClr val="0080FF"/>
                </a:solidFill>
                <a:latin typeface="Consolas" panose="020B0609020204030204" pitchFamily="49" charset="0"/>
              </a:rPr>
            </a:br>
            <a:r>
              <a:rPr lang="nb-NO" dirty="0" smtClean="0">
                <a:solidFill>
                  <a:srgbClr val="0080FF"/>
                </a:solidFill>
                <a:latin typeface="Consolas" panose="020B0609020204030204" pitchFamily="49" charset="0"/>
              </a:rPr>
              <a:t>	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endParaRPr lang="nb-NO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true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endParaRPr lang="nb-NO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false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</a:t>
            </a:r>
            <a:r>
              <a:rPr lang="nb-NO" dirty="0">
                <a:solidFill>
                  <a:srgbClr val="222222"/>
                </a:solidFill>
                <a:latin typeface="Consolas" panose="020B0609020204030204" pitchFamily="49" charset="0"/>
              </a:rPr>
              <a:t/>
            </a:r>
            <a:br>
              <a:rPr lang="nb-NO" dirty="0">
                <a:solidFill>
                  <a:srgbClr val="222222"/>
                </a:solidFill>
                <a:latin typeface="Consolas" panose="020B0609020204030204" pitchFamily="49" charset="0"/>
              </a:rPr>
            </a:br>
            <a:endParaRPr lang="nb-NO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/>
            </a:r>
            <a:br>
              <a:rPr lang="nb-NO" dirty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74603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>
                <a:sym typeface="Wingdings" panose="05000000000000000000" pitchFamily="2" charset="2"/>
              </a:rPr>
              <a:t>More type </a:t>
            </a:r>
            <a:r>
              <a:rPr lang="nb-NO" dirty="0" err="1" smtClean="0">
                <a:sym typeface="Wingdings" panose="05000000000000000000" pitchFamily="2" charset="2"/>
              </a:rPr>
              <a:t>coercion</a:t>
            </a:r>
            <a:r>
              <a:rPr lang="nb-NO" dirty="0" smtClean="0">
                <a:sym typeface="Wingdings" panose="05000000000000000000" pitchFamily="2" charset="2"/>
              </a:rPr>
              <a:t> 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rgbClr val="0080FF"/>
                </a:solidFill>
                <a:latin typeface="Consolas" panose="020B0609020204030204" pitchFamily="49" charset="0"/>
              </a:rPr>
              <a:t/>
            </a:r>
            <a:br>
              <a:rPr lang="nb-NO" dirty="0">
                <a:solidFill>
                  <a:srgbClr val="0080FF"/>
                </a:solidFill>
                <a:latin typeface="Consolas" panose="020B0609020204030204" pitchFamily="49" charset="0"/>
              </a:rPr>
            </a:br>
            <a:r>
              <a:rPr lang="nb-NO" dirty="0" smtClean="0">
                <a:solidFill>
                  <a:srgbClr val="0080FF"/>
                </a:solidFill>
                <a:latin typeface="Consolas" panose="020B0609020204030204" pitchFamily="49" charset="0"/>
              </a:rPr>
              <a:t>	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nb-NO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nb-NO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true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endParaRPr lang="nb-NO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false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</a:t>
            </a:r>
            <a:r>
              <a:rPr lang="nb-NO" dirty="0">
                <a:solidFill>
                  <a:srgbClr val="222222"/>
                </a:solidFill>
                <a:latin typeface="Consolas" panose="020B0609020204030204" pitchFamily="49" charset="0"/>
              </a:rPr>
              <a:t/>
            </a:r>
            <a:br>
              <a:rPr lang="nb-NO" dirty="0">
                <a:solidFill>
                  <a:srgbClr val="222222"/>
                </a:solidFill>
                <a:latin typeface="Consolas" panose="020B0609020204030204" pitchFamily="49" charset="0"/>
              </a:rPr>
            </a:br>
            <a:endParaRPr lang="nb-NO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/>
            </a:r>
            <a:br>
              <a:rPr lang="nb-NO" dirty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4287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>
                <a:sym typeface="Wingdings" panose="05000000000000000000" pitchFamily="2" charset="2"/>
              </a:rPr>
              <a:t>More type </a:t>
            </a:r>
            <a:r>
              <a:rPr lang="nb-NO" dirty="0" err="1" smtClean="0">
                <a:sym typeface="Wingdings" panose="05000000000000000000" pitchFamily="2" charset="2"/>
              </a:rPr>
              <a:t>coercion</a:t>
            </a:r>
            <a:r>
              <a:rPr lang="nb-NO" dirty="0" smtClean="0">
                <a:sym typeface="Wingdings" panose="05000000000000000000" pitchFamily="2" charset="2"/>
              </a:rPr>
              <a:t> 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rgbClr val="0080FF"/>
                </a:solidFill>
                <a:latin typeface="Consolas" panose="020B0609020204030204" pitchFamily="49" charset="0"/>
              </a:rPr>
              <a:t/>
            </a:r>
            <a:br>
              <a:rPr lang="nb-NO" dirty="0">
                <a:solidFill>
                  <a:srgbClr val="0080FF"/>
                </a:solidFill>
                <a:latin typeface="Consolas" panose="020B0609020204030204" pitchFamily="49" charset="0"/>
              </a:rPr>
            </a:br>
            <a:r>
              <a:rPr lang="nb-NO" dirty="0" smtClean="0">
                <a:solidFill>
                  <a:srgbClr val="0080FF"/>
                </a:solidFill>
                <a:latin typeface="Consolas" panose="020B0609020204030204" pitchFamily="49" charset="0"/>
              </a:rPr>
              <a:t>	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nb-NO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nb-NO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true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nb-NO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nb-NO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false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</a:t>
            </a:r>
            <a:r>
              <a:rPr lang="nb-NO" dirty="0">
                <a:solidFill>
                  <a:srgbClr val="222222"/>
                </a:solidFill>
                <a:latin typeface="Consolas" panose="020B0609020204030204" pitchFamily="49" charset="0"/>
              </a:rPr>
              <a:t/>
            </a:r>
            <a:br>
              <a:rPr lang="nb-NO" dirty="0">
                <a:solidFill>
                  <a:srgbClr val="222222"/>
                </a:solidFill>
                <a:latin typeface="Consolas" panose="020B0609020204030204" pitchFamily="49" charset="0"/>
              </a:rPr>
            </a:br>
            <a:endParaRPr lang="nb-NO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/>
            </a:r>
            <a:br>
              <a:rPr lang="nb-NO" dirty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97904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>
                <a:sym typeface="Wingdings" panose="05000000000000000000" pitchFamily="2" charset="2"/>
              </a:rPr>
              <a:t>More type </a:t>
            </a:r>
            <a:r>
              <a:rPr lang="nb-NO" dirty="0" err="1" smtClean="0">
                <a:sym typeface="Wingdings" panose="05000000000000000000" pitchFamily="2" charset="2"/>
              </a:rPr>
              <a:t>coercion</a:t>
            </a:r>
            <a:r>
              <a:rPr lang="nb-NO" dirty="0" smtClean="0">
                <a:sym typeface="Wingdings" panose="05000000000000000000" pitchFamily="2" charset="2"/>
              </a:rPr>
              <a:t> 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rgbClr val="0080FF"/>
                </a:solidFill>
                <a:latin typeface="Consolas" panose="020B0609020204030204" pitchFamily="49" charset="0"/>
              </a:rPr>
              <a:t/>
            </a:r>
            <a:br>
              <a:rPr lang="nb-NO" dirty="0">
                <a:solidFill>
                  <a:srgbClr val="0080FF"/>
                </a:solidFill>
                <a:latin typeface="Consolas" panose="020B0609020204030204" pitchFamily="49" charset="0"/>
              </a:rPr>
            </a:br>
            <a:r>
              <a:rPr lang="nb-NO" dirty="0" smtClean="0">
                <a:solidFill>
                  <a:srgbClr val="0080FF"/>
                </a:solidFill>
                <a:latin typeface="Consolas" panose="020B0609020204030204" pitchFamily="49" charset="0"/>
              </a:rPr>
              <a:t>	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nb-NO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nb-NO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true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nb-NO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nb-NO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false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</a:t>
            </a:r>
            <a:r>
              <a:rPr lang="nb-NO" dirty="0" smtClean="0">
                <a:solidFill>
                  <a:srgbClr val="00B050"/>
                </a:solidFill>
                <a:latin typeface="Consolas" panose="020B0609020204030204" pitchFamily="49" charset="0"/>
              </a:rPr>
              <a:t>true</a:t>
            </a:r>
            <a:r>
              <a:rPr lang="nb-NO" dirty="0">
                <a:solidFill>
                  <a:srgbClr val="222222"/>
                </a:solidFill>
                <a:latin typeface="Consolas" panose="020B0609020204030204" pitchFamily="49" charset="0"/>
              </a:rPr>
              <a:t/>
            </a:r>
            <a:br>
              <a:rPr lang="nb-NO" dirty="0">
                <a:solidFill>
                  <a:srgbClr val="222222"/>
                </a:solidFill>
                <a:latin typeface="Consolas" panose="020B0609020204030204" pitchFamily="49" charset="0"/>
              </a:rPr>
            </a:br>
            <a:endParaRPr lang="nb-NO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/>
            </a:r>
            <a:br>
              <a:rPr lang="nb-NO" dirty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61485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Dynamic</a:t>
            </a:r>
            <a:r>
              <a:rPr lang="nb-NO" dirty="0" smtClean="0"/>
              <a:t> Types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x;               </a:t>
            </a:r>
            <a:r>
              <a:rPr lang="en-GB" dirty="0" smtClean="0"/>
              <a:t>	</a:t>
            </a:r>
            <a:endParaRPr lang="nb-NO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38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>
                <a:sym typeface="Wingdings" panose="05000000000000000000" pitchFamily="2" charset="2"/>
              </a:rPr>
              <a:t>More type </a:t>
            </a:r>
            <a:r>
              <a:rPr lang="nb-NO" dirty="0" err="1" smtClean="0">
                <a:sym typeface="Wingdings" panose="05000000000000000000" pitchFamily="2" charset="2"/>
              </a:rPr>
              <a:t>coercion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rgbClr val="0080FF"/>
                </a:solidFill>
                <a:latin typeface="Consolas" panose="020B0609020204030204" pitchFamily="49" charset="0"/>
              </a:rPr>
              <a:t/>
            </a:r>
            <a:br>
              <a:rPr lang="nb-NO" dirty="0">
                <a:solidFill>
                  <a:srgbClr val="0080FF"/>
                </a:solidFill>
                <a:latin typeface="Consolas" panose="020B0609020204030204" pitchFamily="49" charset="0"/>
              </a:rPr>
            </a:br>
            <a:r>
              <a:rPr lang="nb-NO" dirty="0" smtClean="0">
                <a:solidFill>
                  <a:srgbClr val="0080FF"/>
                </a:solidFill>
                <a:latin typeface="Consolas" panose="020B0609020204030204" pitchFamily="49" charset="0"/>
              </a:rPr>
              <a:t>	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nb-NO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nb-NO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true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nb-NO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nb-NO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</a:t>
            </a:r>
            <a:r>
              <a:rPr lang="nb-NO" dirty="0" smtClean="0">
                <a:solidFill>
                  <a:srgbClr val="00B050"/>
                </a:solidFill>
                <a:latin typeface="Consolas" panose="020B0609020204030204" pitchFamily="49" charset="0"/>
              </a:rPr>
              <a:t>true</a:t>
            </a:r>
            <a:r>
              <a:rPr lang="nb-NO" dirty="0">
                <a:solidFill>
                  <a:srgbClr val="222222"/>
                </a:solidFill>
                <a:latin typeface="Consolas" panose="020B0609020204030204" pitchFamily="49" charset="0"/>
              </a:rPr>
              <a:t/>
            </a:r>
            <a:br>
              <a:rPr lang="nb-NO" dirty="0">
                <a:solidFill>
                  <a:srgbClr val="222222"/>
                </a:solidFill>
                <a:latin typeface="Consolas" panose="020B0609020204030204" pitchFamily="49" charset="0"/>
              </a:rPr>
            </a:br>
            <a:r>
              <a:rPr lang="nb-NO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nb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1 == 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[] == </a:t>
            </a:r>
            <a:r>
              <a:rPr lang="nb-NO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endParaRPr lang="nb-NO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/>
              <a:t>		</a:t>
            </a:r>
            <a:r>
              <a:rPr lang="nb-NO" dirty="0"/>
              <a:t/>
            </a:r>
            <a:br>
              <a:rPr lang="nb-NO" dirty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9043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>
                <a:sym typeface="Wingdings" panose="05000000000000000000" pitchFamily="2" charset="2"/>
              </a:rPr>
              <a:t>More type </a:t>
            </a:r>
            <a:r>
              <a:rPr lang="nb-NO" dirty="0" err="1" smtClean="0">
                <a:sym typeface="Wingdings" panose="05000000000000000000" pitchFamily="2" charset="2"/>
              </a:rPr>
              <a:t>coercion</a:t>
            </a:r>
            <a:r>
              <a:rPr lang="nb-NO" dirty="0" smtClean="0">
                <a:sym typeface="Wingdings" panose="05000000000000000000" pitchFamily="2" charset="2"/>
              </a:rPr>
              <a:t> 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rgbClr val="0080FF"/>
                </a:solidFill>
                <a:latin typeface="Consolas" panose="020B0609020204030204" pitchFamily="49" charset="0"/>
              </a:rPr>
              <a:t/>
            </a:r>
            <a:br>
              <a:rPr lang="nb-NO" dirty="0">
                <a:solidFill>
                  <a:srgbClr val="0080FF"/>
                </a:solidFill>
                <a:latin typeface="Consolas" panose="020B0609020204030204" pitchFamily="49" charset="0"/>
              </a:rPr>
            </a:br>
            <a:r>
              <a:rPr lang="nb-NO" dirty="0" smtClean="0">
                <a:solidFill>
                  <a:srgbClr val="0080FF"/>
                </a:solidFill>
                <a:latin typeface="Consolas" panose="020B0609020204030204" pitchFamily="49" charset="0"/>
              </a:rPr>
              <a:t>	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nb-NO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nb-NO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true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nb-NO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nb-NO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</a:t>
            </a:r>
            <a:r>
              <a:rPr lang="nb-NO" dirty="0" smtClean="0">
                <a:solidFill>
                  <a:srgbClr val="00B050"/>
                </a:solidFill>
                <a:latin typeface="Consolas" panose="020B0609020204030204" pitchFamily="49" charset="0"/>
              </a:rPr>
              <a:t>true</a:t>
            </a:r>
            <a:r>
              <a:rPr lang="nb-NO" dirty="0">
                <a:solidFill>
                  <a:srgbClr val="222222"/>
                </a:solidFill>
                <a:latin typeface="Consolas" panose="020B0609020204030204" pitchFamily="49" charset="0"/>
              </a:rPr>
              <a:t/>
            </a:r>
            <a:br>
              <a:rPr lang="nb-NO" dirty="0">
                <a:solidFill>
                  <a:srgbClr val="222222"/>
                </a:solidFill>
                <a:latin typeface="Consolas" panose="020B0609020204030204" pitchFamily="49" charset="0"/>
              </a:rPr>
            </a:br>
            <a:r>
              <a:rPr lang="nb-NO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nb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1 == 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[] == </a:t>
            </a:r>
            <a:r>
              <a:rPr lang="nb-NO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endParaRPr lang="nb-NO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/>
              <a:t>		</a:t>
            </a:r>
            <a:r>
              <a:rPr lang="nb-NO" dirty="0">
                <a:solidFill>
                  <a:srgbClr val="00B050"/>
                </a:solidFill>
                <a:latin typeface="Consolas" panose="020B0609020204030204" pitchFamily="49" charset="0"/>
              </a:rPr>
              <a:t>true</a:t>
            </a:r>
            <a:r>
              <a:rPr lang="nb-NO" dirty="0"/>
              <a:t/>
            </a:r>
            <a:br>
              <a:rPr lang="nb-NO" dirty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42373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Confusing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dirty="0" smtClean="0"/>
              <a:t>Solution?</a:t>
            </a:r>
          </a:p>
          <a:p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291178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Confusing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dirty="0" smtClean="0"/>
              <a:t>Solution?</a:t>
            </a:r>
          </a:p>
          <a:p>
            <a:endParaRPr lang="nb-NO" sz="3200" dirty="0"/>
          </a:p>
          <a:p>
            <a:r>
              <a:rPr lang="nb-NO" sz="3200" dirty="0" err="1" smtClean="0"/>
              <a:t>Avoid</a:t>
            </a:r>
            <a:r>
              <a:rPr lang="nb-NO" sz="3200" dirty="0" smtClean="0"/>
              <a:t> </a:t>
            </a:r>
            <a:r>
              <a:rPr lang="nb-NO" sz="3200" dirty="0" err="1" smtClean="0"/>
              <a:t>bugs</a:t>
            </a:r>
            <a:r>
              <a:rPr lang="nb-NO" sz="3200" dirty="0" smtClean="0"/>
              <a:t>| and </a:t>
            </a:r>
            <a:r>
              <a:rPr lang="nb-NO" sz="3200" dirty="0" err="1" smtClean="0"/>
              <a:t>use</a:t>
            </a:r>
            <a:r>
              <a:rPr lang="nb-NO" sz="3200" dirty="0" smtClean="0"/>
              <a:t>: </a:t>
            </a:r>
            <a:r>
              <a:rPr lang="nb-NO" sz="3200" dirty="0" smtClean="0">
                <a:solidFill>
                  <a:schemeClr val="tx1"/>
                </a:solidFill>
              </a:rPr>
              <a:t>===</a:t>
            </a:r>
            <a:endParaRPr lang="nb-NO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887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===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== 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true</a:t>
            </a:r>
            <a:endParaRPr lang="nb-NO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=== 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nb-NO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nb-NO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nb-NO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28102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Scope &amp; global variables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b-NO" sz="3200" dirty="0" smtClean="0"/>
              <a:t>C#/Java: </a:t>
            </a:r>
            <a:r>
              <a:rPr lang="nb-NO" sz="3200" dirty="0" err="1" smtClean="0"/>
              <a:t>anything</a:t>
            </a:r>
            <a:r>
              <a:rPr lang="nb-NO" sz="3200" dirty="0" smtClean="0"/>
              <a:t> </a:t>
            </a:r>
            <a:r>
              <a:rPr lang="nb-NO" sz="3200" dirty="0" err="1" smtClean="0"/>
              <a:t>inside</a:t>
            </a:r>
            <a:r>
              <a:rPr lang="nb-NO" sz="3200" dirty="0" smtClean="0"/>
              <a:t> </a:t>
            </a:r>
            <a:r>
              <a:rPr lang="nb-NO" sz="3200" dirty="0" err="1" smtClean="0"/>
              <a:t>curly</a:t>
            </a:r>
            <a:r>
              <a:rPr lang="nb-NO" sz="3200" dirty="0" smtClean="0"/>
              <a:t> </a:t>
            </a:r>
            <a:r>
              <a:rPr lang="nb-NO" sz="3200" dirty="0" err="1" smtClean="0"/>
              <a:t>brackets</a:t>
            </a:r>
            <a:r>
              <a:rPr lang="nb-NO" sz="3200" dirty="0" smtClean="0"/>
              <a:t>, {} , </a:t>
            </a:r>
            <a:r>
              <a:rPr lang="nb-NO" sz="3200" dirty="0" err="1" smtClean="0"/>
              <a:t>defines</a:t>
            </a:r>
            <a:r>
              <a:rPr lang="nb-NO" sz="3200" dirty="0" smtClean="0"/>
              <a:t> a </a:t>
            </a:r>
            <a:r>
              <a:rPr lang="nb-NO" sz="3200" dirty="0" err="1" smtClean="0"/>
              <a:t>scope</a:t>
            </a:r>
            <a:endParaRPr lang="nb-NO" sz="3200" dirty="0" smtClean="0"/>
          </a:p>
          <a:p>
            <a:r>
              <a:rPr lang="nb-NO" sz="3200" dirty="0" err="1" smtClean="0"/>
              <a:t>Example</a:t>
            </a:r>
            <a:r>
              <a:rPr lang="nb-NO" sz="3200" dirty="0" smtClean="0"/>
              <a:t>: </a:t>
            </a:r>
          </a:p>
          <a:p>
            <a:pPr marL="0" indent="0">
              <a:buNone/>
            </a:pPr>
            <a:r>
              <a:rPr lang="nb-NO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b-NO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b-NO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nb-NO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</a:t>
            </a:r>
            <a:r>
              <a:rPr lang="nb-NO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b-NO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nb-NO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scopeVariable</a:t>
            </a:r>
            <a:r>
              <a:rPr lang="nb-NO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"Test"</a:t>
            </a:r>
            <a:r>
              <a:rPr lang="nb-NO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b-NO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scopeVariable</a:t>
            </a:r>
            <a:r>
              <a:rPr lang="nb-NO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nb-NO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"Test2</a:t>
            </a:r>
            <a:r>
              <a:rPr lang="nb-NO" sz="3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b-NO" sz="3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variable not </a:t>
            </a:r>
            <a:r>
              <a:rPr lang="nb-NO" sz="3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defined</a:t>
            </a: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42056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Scope &amp; global variables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sz="3200" dirty="0" err="1" smtClean="0"/>
              <a:t>Javascript</a:t>
            </a:r>
            <a:r>
              <a:rPr lang="nb-NO" sz="3200" dirty="0" smtClean="0"/>
              <a:t>: </a:t>
            </a:r>
            <a:r>
              <a:rPr lang="nb-NO" sz="3200" dirty="0" err="1" smtClean="0"/>
              <a:t>only</a:t>
            </a:r>
            <a:r>
              <a:rPr lang="nb-NO" sz="3200" dirty="0" smtClean="0"/>
              <a:t> </a:t>
            </a:r>
            <a:r>
              <a:rPr lang="nb-NO" sz="3200" dirty="0" err="1" smtClean="0"/>
              <a:t>functions</a:t>
            </a:r>
            <a:r>
              <a:rPr lang="nb-NO" sz="3200" dirty="0" smtClean="0"/>
              <a:t> </a:t>
            </a:r>
            <a:r>
              <a:rPr lang="nb-NO" sz="3200" dirty="0" err="1" smtClean="0"/>
              <a:t>define</a:t>
            </a:r>
            <a:r>
              <a:rPr lang="nb-NO" sz="3200" dirty="0" smtClean="0"/>
              <a:t> a </a:t>
            </a:r>
            <a:r>
              <a:rPr lang="nb-NO" sz="3200" dirty="0" err="1" smtClean="0"/>
              <a:t>new</a:t>
            </a:r>
            <a:r>
              <a:rPr lang="nb-NO" sz="3200" dirty="0" smtClean="0"/>
              <a:t> </a:t>
            </a:r>
            <a:r>
              <a:rPr lang="nb-NO" sz="3200" dirty="0" err="1" smtClean="0"/>
              <a:t>scope</a:t>
            </a:r>
            <a:endParaRPr lang="nb-NO" sz="3200" dirty="0" smtClean="0"/>
          </a:p>
          <a:p>
            <a:r>
              <a:rPr lang="nb-NO" sz="3200" dirty="0" err="1" smtClean="0"/>
              <a:t>Example</a:t>
            </a:r>
            <a:r>
              <a:rPr lang="nb-NO" sz="3200" dirty="0" smtClean="0"/>
              <a:t>: </a:t>
            </a:r>
          </a:p>
          <a:p>
            <a:pPr marL="0" indent="0">
              <a:buNone/>
            </a:pPr>
            <a:r>
              <a:rPr lang="nb-NO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b-NO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b-NO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nb-NO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nb-NO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scopeVariable</a:t>
            </a:r>
            <a:r>
              <a:rPr lang="nb-NO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"Test"</a:t>
            </a:r>
            <a:r>
              <a:rPr lang="nb-NO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b-NO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scopeVariable</a:t>
            </a:r>
            <a:r>
              <a:rPr lang="nb-NO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b-NO" sz="3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nb-NO" sz="3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nb-NO" sz="3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"Test";</a:t>
            </a:r>
            <a:endParaRPr lang="nb-NO" sz="3200" dirty="0" smtClean="0"/>
          </a:p>
        </p:txBody>
      </p:sp>
    </p:spTree>
    <p:extLst>
      <p:ext uri="{BB962C8B-B14F-4D97-AF65-F5344CB8AC3E}">
        <p14:creationId xmlns:p14="http://schemas.microsoft.com/office/powerpoint/2010/main" val="2430309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Scope &amp; global variables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b-NO" sz="29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nb-NO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scope1() {</a:t>
            </a:r>
          </a:p>
          <a:p>
            <a:pPr marL="0" indent="0">
              <a:buNone/>
            </a:pPr>
            <a:r>
              <a:rPr lang="en-GB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9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GB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GB" sz="2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GB" sz="29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 a member of the scope defined by the function example</a:t>
            </a:r>
            <a:endParaRPr lang="en-GB" sz="29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sz="29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9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//this function is also part of the scope of the function example</a:t>
            </a:r>
            <a:endParaRPr lang="en-GB" sz="29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29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2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innerScope</a:t>
            </a:r>
            <a:r>
              <a:rPr lang="nb-NO" sz="2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29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nb-NO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2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member= </a:t>
            </a:r>
            <a:r>
              <a:rPr lang="en-GB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12; </a:t>
            </a:r>
            <a:r>
              <a:rPr lang="en-GB" sz="29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traverses scope and assigns </a:t>
            </a:r>
            <a:r>
              <a:rPr lang="en-GB" sz="2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 in scope1 to </a:t>
            </a:r>
            <a:r>
              <a:rPr lang="en-GB" sz="29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  <a:endParaRPr lang="en-GB" sz="29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nb-NO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nb-NO" sz="29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7601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Scope &amp; global variables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b-NO" sz="29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nb-NO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scope1() {</a:t>
            </a:r>
          </a:p>
          <a:p>
            <a:pPr marL="0" indent="0">
              <a:buNone/>
            </a:pPr>
            <a:r>
              <a:rPr lang="en-GB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9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GB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GB" sz="2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GB" sz="29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 a member of the scope defined by the function example</a:t>
            </a:r>
            <a:endParaRPr lang="en-GB" sz="29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sz="29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9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//this function is also part of the scope of the function example</a:t>
            </a:r>
            <a:endParaRPr lang="en-GB" sz="29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29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29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innerScope</a:t>
            </a:r>
            <a:r>
              <a:rPr lang="nb-NO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29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nb-NO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</a:t>
            </a:r>
            <a:r>
              <a:rPr lang="en-GB" sz="2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2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GB" sz="2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GB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12; </a:t>
            </a:r>
            <a:r>
              <a:rPr lang="en-GB" sz="29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GB" sz="2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defines member in this scope and do not traverse</a:t>
            </a:r>
            <a:endParaRPr lang="en-GB" sz="29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nb-NO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nb-NO" sz="29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9477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Scope &amp; global variables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nb-NO" sz="29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nb-NO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scope1() {</a:t>
            </a:r>
          </a:p>
          <a:p>
            <a:pPr marL="0" indent="0">
              <a:buNone/>
            </a:pPr>
            <a:r>
              <a:rPr lang="en-GB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9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GB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en-GB" sz="29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//is a member of the scope defined by the function example</a:t>
            </a:r>
            <a:endParaRPr lang="en-GB" sz="29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sz="29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9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//this function is also part of the scope of the function example</a:t>
            </a:r>
            <a:endParaRPr lang="en-GB" sz="29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29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bar = </a:t>
            </a:r>
            <a:r>
              <a:rPr lang="nb-NO" sz="29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nb-NO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2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member= </a:t>
            </a:r>
            <a:r>
              <a:rPr lang="en-GB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12; </a:t>
            </a:r>
            <a:r>
              <a:rPr lang="en-GB" sz="29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traverses scope and assigns scope1member.foo to 12</a:t>
            </a:r>
            <a:endParaRPr lang="en-GB" sz="29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nb-NO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nb-NO" sz="29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9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nb-NO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scope2() {</a:t>
            </a:r>
          </a:p>
          <a:p>
            <a:pPr marL="0" indent="0">
              <a:buNone/>
            </a:pPr>
            <a:r>
              <a:rPr lang="en-GB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 = </a:t>
            </a:r>
            <a:r>
              <a:rPr lang="en-GB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15; </a:t>
            </a:r>
            <a:r>
              <a:rPr lang="en-GB" sz="29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traverses scope and assigns </a:t>
            </a:r>
            <a:r>
              <a:rPr lang="en-GB" sz="29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global.member</a:t>
            </a:r>
            <a:r>
              <a:rPr lang="en-GB" sz="2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9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 15</a:t>
            </a:r>
            <a:endParaRPr lang="en-GB" sz="29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9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689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Dynamic</a:t>
            </a:r>
            <a:r>
              <a:rPr lang="nb-NO" dirty="0" smtClean="0"/>
              <a:t> Types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marL="0" indent="0">
              <a:buNone/>
            </a:pP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 </a:t>
            </a:r>
            <a:r>
              <a:rPr lang="en-GB" dirty="0"/>
              <a:t>               			// x is: </a:t>
            </a:r>
            <a:r>
              <a:rPr lang="en-GB" dirty="0" smtClean="0">
                <a:solidFill>
                  <a:srgbClr val="00B050"/>
                </a:solidFill>
              </a:rPr>
              <a:t>undefined</a:t>
            </a:r>
            <a:endParaRPr lang="nb-NO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4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Namespaces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smtClean="0"/>
              <a:t>Not </a:t>
            </a:r>
            <a:r>
              <a:rPr lang="nb-NO" dirty="0" err="1" smtClean="0"/>
              <a:t>built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JavaScript</a:t>
            </a:r>
          </a:p>
          <a:p>
            <a:r>
              <a:rPr lang="nb-NO" dirty="0" smtClean="0"/>
              <a:t>Problem?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7071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JavaScript (Ad-hoc) </a:t>
            </a:r>
            <a:r>
              <a:rPr lang="nb-NO" dirty="0" err="1" smtClean="0"/>
              <a:t>namespace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Peanuts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 </a:t>
            </a:r>
            <a:r>
              <a:rPr lang="nb-NO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Object used as </a:t>
            </a:r>
            <a:r>
              <a:rPr lang="nb-NO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endParaRPr lang="nb-NO" dirty="0" smtClean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40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JavaScript (Ad-hoc) </a:t>
            </a:r>
            <a:r>
              <a:rPr lang="nb-NO" dirty="0" err="1" smtClean="0"/>
              <a:t>namespace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Peanuts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Peanuts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</a:t>
            </a:r>
            <a:r>
              <a:rPr lang="nb-NO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 case it </a:t>
            </a:r>
            <a:r>
              <a:rPr lang="nb-NO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already</a:t>
            </a:r>
            <a:r>
              <a:rPr lang="nb-NO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exists</a:t>
            </a:r>
            <a:endParaRPr lang="nb-NO" dirty="0" smtClean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232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«</a:t>
            </a:r>
            <a:r>
              <a:rPr lang="nb-NO" dirty="0" err="1" smtClean="0"/>
              <a:t>Classes</a:t>
            </a:r>
            <a:r>
              <a:rPr lang="nb-NO" dirty="0" smtClean="0"/>
              <a:t>» and «</a:t>
            </a:r>
            <a:r>
              <a:rPr lang="nb-NO" dirty="0" err="1" smtClean="0"/>
              <a:t>methods</a:t>
            </a:r>
            <a:r>
              <a:rPr lang="nb-NO" dirty="0" smtClean="0"/>
              <a:t>» 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Peanuts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Peanuts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{};</a:t>
            </a:r>
          </a:p>
          <a:p>
            <a:pPr marL="0" indent="0">
              <a:buNone/>
            </a:pP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Peanuts.Calculator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a,b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+ b;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subtract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b;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Peanuts.Calculator.add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2); </a:t>
            </a:r>
            <a:r>
              <a:rPr lang="nb-NO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012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Immediately</a:t>
            </a:r>
            <a:r>
              <a:rPr lang="nb-NO" dirty="0" smtClean="0"/>
              <a:t> </a:t>
            </a:r>
            <a:r>
              <a:rPr lang="nb-NO" dirty="0" err="1" smtClean="0"/>
              <a:t>invoked</a:t>
            </a:r>
            <a:r>
              <a:rPr lang="nb-NO" dirty="0" smtClean="0"/>
              <a:t> </a:t>
            </a:r>
            <a:r>
              <a:rPr lang="nb-NO" dirty="0" err="1" smtClean="0"/>
              <a:t>function</a:t>
            </a:r>
            <a:r>
              <a:rPr lang="nb-NO" dirty="0" smtClean="0"/>
              <a:t> </a:t>
            </a:r>
            <a:r>
              <a:rPr lang="nb-NO" dirty="0" err="1" smtClean="0"/>
              <a:t>expression</a:t>
            </a:r>
            <a:r>
              <a:rPr lang="nb-NO" dirty="0" err="1"/>
              <a:t>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nb-NO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logic</a:t>
            </a:r>
            <a:r>
              <a:rPr lang="nb-NO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b-NO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r>
              <a:rPr lang="nb-NO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here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})();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96414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Why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Executes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therefore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immediately</a:t>
            </a:r>
            <a:endParaRPr lang="nb-NO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Creates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«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privacy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» for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ftw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!)</a:t>
            </a:r>
          </a:p>
          <a:p>
            <a:pPr lvl="1"/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89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JavaScript, </a:t>
            </a:r>
            <a:r>
              <a:rPr lang="fr-FR" sz="2800" dirty="0" err="1" smtClean="0"/>
              <a:t>parenthesis</a:t>
            </a:r>
            <a:r>
              <a:rPr lang="fr-FR" sz="2800" dirty="0" smtClean="0"/>
              <a:t> </a:t>
            </a:r>
            <a:r>
              <a:rPr lang="fr-FR" sz="2800" dirty="0" err="1"/>
              <a:t>can’t</a:t>
            </a:r>
            <a:r>
              <a:rPr lang="fr-FR" sz="2800" dirty="0"/>
              <a:t> </a:t>
            </a:r>
            <a:r>
              <a:rPr lang="fr-FR" sz="2800" dirty="0" err="1"/>
              <a:t>contain</a:t>
            </a:r>
            <a:r>
              <a:rPr lang="fr-FR" sz="2800" dirty="0"/>
              <a:t> </a:t>
            </a:r>
            <a:r>
              <a:rPr lang="fr-FR" sz="2800" dirty="0" err="1"/>
              <a:t>statements</a:t>
            </a:r>
            <a:r>
              <a:rPr lang="fr-FR" sz="2800" dirty="0"/>
              <a:t>. </a:t>
            </a:r>
          </a:p>
          <a:p>
            <a:r>
              <a:rPr lang="en-GB" sz="2800" dirty="0" smtClean="0"/>
              <a:t>When </a:t>
            </a:r>
            <a:r>
              <a:rPr lang="en-GB" sz="2800" dirty="0"/>
              <a:t>the parser encounters the function keyword, it knows to parse it as a function expression and not a function declaration.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56095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Immediately</a:t>
            </a:r>
            <a:r>
              <a:rPr lang="nb-NO" dirty="0" smtClean="0"/>
              <a:t> </a:t>
            </a:r>
            <a:r>
              <a:rPr lang="nb-NO" dirty="0" err="1" smtClean="0"/>
              <a:t>invoked</a:t>
            </a:r>
            <a:r>
              <a:rPr lang="nb-NO" dirty="0" smtClean="0"/>
              <a:t> </a:t>
            </a:r>
            <a:r>
              <a:rPr lang="nb-NO" dirty="0" err="1" smtClean="0"/>
              <a:t>function</a:t>
            </a:r>
            <a:r>
              <a:rPr lang="nb-NO" dirty="0" smtClean="0"/>
              <a:t> </a:t>
            </a:r>
            <a:r>
              <a:rPr lang="nb-NO" dirty="0" err="1" smtClean="0"/>
              <a:t>expression</a:t>
            </a:r>
            <a:r>
              <a:rPr lang="nb-NO" dirty="0" err="1"/>
              <a:t>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nb-NO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logic</a:t>
            </a:r>
            <a:r>
              <a:rPr lang="nb-NO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b-NO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r>
              <a:rPr lang="nb-NO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here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})();</a:t>
            </a:r>
          </a:p>
          <a:p>
            <a:r>
              <a:rPr lang="en-GB" dirty="0" smtClean="0"/>
              <a:t>The </a:t>
            </a:r>
            <a:r>
              <a:rPr lang="en-GB" dirty="0"/>
              <a:t>key thing about JavaScript expressions is that they return values. </a:t>
            </a:r>
            <a:endParaRPr lang="en-GB" dirty="0" smtClean="0"/>
          </a:p>
          <a:p>
            <a:r>
              <a:rPr lang="en-GB" dirty="0" smtClean="0"/>
              <a:t>To </a:t>
            </a:r>
            <a:r>
              <a:rPr lang="en-GB" dirty="0"/>
              <a:t>invoke the function expression right away we just need to tackle a couple of parentheses on the </a:t>
            </a:r>
            <a:r>
              <a:rPr lang="en-GB" dirty="0" smtClean="0"/>
              <a:t>end(like above).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06619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Immediately</a:t>
            </a:r>
            <a:r>
              <a:rPr lang="nb-NO" dirty="0" smtClean="0"/>
              <a:t> </a:t>
            </a:r>
            <a:r>
              <a:rPr lang="nb-NO" dirty="0" err="1" smtClean="0"/>
              <a:t>invoked</a:t>
            </a:r>
            <a:r>
              <a:rPr lang="nb-NO" dirty="0" smtClean="0"/>
              <a:t> </a:t>
            </a:r>
            <a:r>
              <a:rPr lang="nb-NO" dirty="0" err="1" smtClean="0"/>
              <a:t>function</a:t>
            </a:r>
            <a:r>
              <a:rPr lang="nb-NO" dirty="0" smtClean="0"/>
              <a:t> </a:t>
            </a:r>
            <a:r>
              <a:rPr lang="nb-NO" dirty="0" err="1" smtClean="0"/>
              <a:t>expression</a:t>
            </a:r>
            <a:r>
              <a:rPr lang="nb-NO" dirty="0" err="1"/>
              <a:t>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innerValue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nb-NO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logic</a:t>
            </a:r>
            <a:r>
              <a:rPr lang="nb-NO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b-NO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r>
              <a:rPr lang="nb-NO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here</a:t>
            </a:r>
            <a:endParaRPr lang="nb-NO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outerValue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4922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Revealing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pattern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Peanuts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Peanuts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{};</a:t>
            </a:r>
          </a:p>
          <a:p>
            <a:pPr marL="0" indent="0">
              <a:buNone/>
            </a:pP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Peanuts.Calculator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(a, b) {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+ b;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subtract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(a, b) {</a:t>
            </a:r>
          </a:p>
          <a:p>
            <a:pPr marL="0" indent="0">
              <a:buNone/>
            </a:pP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- b;</a:t>
            </a:r>
          </a:p>
          <a:p>
            <a:pPr marL="0" indent="0">
              <a:buNone/>
            </a:pP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subtract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subtract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Peanuts.Calculator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2); </a:t>
            </a:r>
            <a:r>
              <a:rPr lang="nb-NO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8875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Dynamic</a:t>
            </a:r>
            <a:r>
              <a:rPr lang="nb-NO" dirty="0" smtClean="0"/>
              <a:t> Types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marL="0" indent="0">
              <a:buNone/>
            </a:pP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 </a:t>
            </a:r>
            <a:r>
              <a:rPr lang="en-GB" dirty="0"/>
              <a:t>               			// x is: </a:t>
            </a:r>
            <a:r>
              <a:rPr lang="en-GB" dirty="0">
                <a:solidFill>
                  <a:srgbClr val="00B050"/>
                </a:solidFill>
              </a:rPr>
              <a:t>undefined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5; </a:t>
            </a:r>
            <a:r>
              <a:rPr lang="en-GB" dirty="0"/>
              <a:t>          				// x is set to a Number: </a:t>
            </a:r>
            <a:r>
              <a:rPr lang="en-GB" dirty="0" smtClean="0">
                <a:solidFill>
                  <a:srgbClr val="00B050"/>
                </a:solidFill>
              </a:rPr>
              <a:t>5</a:t>
            </a:r>
            <a:endParaRPr lang="nb-NO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055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Revealing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pattern</a:t>
            </a:r>
            <a:r>
              <a:rPr lang="nb-NO" dirty="0" smtClean="0"/>
              <a:t> 2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Peanuts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Peanuts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Peanuts.Calculator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(a, b) {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+ b;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})();</a:t>
            </a:r>
          </a:p>
          <a:p>
            <a:pPr marL="0" indent="0">
              <a:buNone/>
            </a:pP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Peanuts.Calculator.add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2); </a:t>
            </a:r>
            <a:r>
              <a:rPr lang="nb-NO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9682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Revealing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pattern</a:t>
            </a:r>
            <a:r>
              <a:rPr lang="nb-NO" dirty="0" smtClean="0"/>
              <a:t> 3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Peanuts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Peanuts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{};</a:t>
            </a:r>
            <a:endParaRPr lang="nb-NO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Peanuts.Calculator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 = 3.14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b-NO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private variable!</a:t>
            </a:r>
            <a:endParaRPr lang="nb-NO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getCircleArea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(r) {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 * r * r;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getCircleArea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getCircleArea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nb-NO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endParaRPr lang="nb-NO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})();</a:t>
            </a:r>
          </a:p>
          <a:p>
            <a:pPr marL="0" indent="0">
              <a:buNone/>
            </a:pP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Peanuts.Calculator.getCircleArea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 </a:t>
            </a:r>
            <a:r>
              <a:rPr lang="nb-NO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12.56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5666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Dynamic</a:t>
            </a:r>
            <a:r>
              <a:rPr lang="nb-NO" dirty="0" smtClean="0"/>
              <a:t> Types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marL="0" indent="0">
              <a:buNone/>
            </a:pP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 </a:t>
            </a:r>
            <a:r>
              <a:rPr lang="en-GB" dirty="0"/>
              <a:t>               </a:t>
            </a:r>
            <a:r>
              <a:rPr lang="en-GB" dirty="0" smtClean="0"/>
              <a:t>			// x is: </a:t>
            </a:r>
            <a:r>
              <a:rPr lang="en-GB" dirty="0" smtClean="0">
                <a:solidFill>
                  <a:srgbClr val="00B050"/>
                </a:solidFill>
              </a:rPr>
              <a:t>undefined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5; </a:t>
            </a:r>
            <a:r>
              <a:rPr lang="en-GB" dirty="0"/>
              <a:t>          </a:t>
            </a:r>
            <a:r>
              <a:rPr lang="en-GB" dirty="0" smtClean="0"/>
              <a:t>				// x </a:t>
            </a:r>
            <a:r>
              <a:rPr lang="en-GB" dirty="0"/>
              <a:t>is </a:t>
            </a:r>
            <a:r>
              <a:rPr lang="en-GB" dirty="0" smtClean="0"/>
              <a:t>set to a Number: </a:t>
            </a:r>
            <a:r>
              <a:rPr lang="en-GB" dirty="0" smtClean="0">
                <a:solidFill>
                  <a:srgbClr val="00B050"/>
                </a:solidFill>
              </a:rPr>
              <a:t>5</a:t>
            </a: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"Bond"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  </a:t>
            </a:r>
            <a:r>
              <a:rPr lang="nb-NO" dirty="0"/>
              <a:t> </a:t>
            </a:r>
            <a:r>
              <a:rPr lang="en-GB" dirty="0"/>
              <a:t>      </a:t>
            </a:r>
            <a:r>
              <a:rPr lang="en-GB" dirty="0" smtClean="0"/>
              <a:t>		      // x </a:t>
            </a:r>
            <a:r>
              <a:rPr lang="en-GB" dirty="0"/>
              <a:t>is </a:t>
            </a:r>
            <a:r>
              <a:rPr lang="en-GB" dirty="0" smtClean="0"/>
              <a:t>changed to a String: </a:t>
            </a:r>
            <a:r>
              <a:rPr lang="nb-NO" dirty="0">
                <a:solidFill>
                  <a:srgbClr val="00B050"/>
                </a:solidFill>
              </a:rPr>
              <a:t>"Bond"</a:t>
            </a:r>
          </a:p>
        </p:txBody>
      </p:sp>
    </p:spTree>
    <p:extLst>
      <p:ext uri="{BB962C8B-B14F-4D97-AF65-F5344CB8AC3E}">
        <p14:creationId xmlns:p14="http://schemas.microsoft.com/office/powerpoint/2010/main" val="2304981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Strings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car = 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"Telsa Model S"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car2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'Tesla Model S'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8627088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Numbers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42;      		</a:t>
            </a:r>
            <a:r>
              <a:rPr lang="en-GB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Written without decimals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=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13.37;			</a:t>
            </a:r>
            <a:r>
              <a:rPr lang="en-GB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Written </a:t>
            </a:r>
            <a:r>
              <a:rPr lang="en-GB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decimals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 =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10e3;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GB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Exponential notation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29606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Booleans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08554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11802C39CEC4AB789FDF03FA00D17" ma:contentTypeVersion="0" ma:contentTypeDescription="Create a new document." ma:contentTypeScope="" ma:versionID="e30186caac0d5f78b9cacf782120b4e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3b557f7c35b82c73530dce8cf63d1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EE401C-2F24-4AAD-80DA-CAC58A8E14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6F0906-D3C0-4260-8201-543066068D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07CE742-D86E-4428-8BBA-CC0280F4BD5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2010</TotalTime>
  <Words>1591</Words>
  <Application>Microsoft Macintosh PowerPoint</Application>
  <PresentationFormat>Custom</PresentationFormat>
  <Paragraphs>326</Paragraphs>
  <Slides>51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Organic</vt:lpstr>
      <vt:lpstr>JavaScript Basics</vt:lpstr>
      <vt:lpstr>JavaScript Data Types</vt:lpstr>
      <vt:lpstr>Dynamic Types</vt:lpstr>
      <vt:lpstr>Dynamic Types</vt:lpstr>
      <vt:lpstr>Dynamic Types</vt:lpstr>
      <vt:lpstr>Dynamic Types</vt:lpstr>
      <vt:lpstr>Strings</vt:lpstr>
      <vt:lpstr>Numbers</vt:lpstr>
      <vt:lpstr>Booleans</vt:lpstr>
      <vt:lpstr>Array</vt:lpstr>
      <vt:lpstr>Array 2</vt:lpstr>
      <vt:lpstr>Array 3</vt:lpstr>
      <vt:lpstr>Array 4</vt:lpstr>
      <vt:lpstr>Objects</vt:lpstr>
      <vt:lpstr>Objects</vt:lpstr>
      <vt:lpstr>Object literal An object is just a special kind of data, with properties and methods.</vt:lpstr>
      <vt:lpstr>Object literal An object is just a special kind of data, with properties and methods.</vt:lpstr>
      <vt:lpstr>Object literal An object is just a special kind of data, with properties and methods.</vt:lpstr>
      <vt:lpstr>Functions a block of code that will be executed when "someone" calls it:</vt:lpstr>
      <vt:lpstr>Object Constructor</vt:lpstr>
      <vt:lpstr>Object</vt:lpstr>
      <vt:lpstr>Boolean expressions</vt:lpstr>
      <vt:lpstr>Type coercion</vt:lpstr>
      <vt:lpstr>True! </vt:lpstr>
      <vt:lpstr>False </vt:lpstr>
      <vt:lpstr>More type coercion </vt:lpstr>
      <vt:lpstr>More type coercion </vt:lpstr>
      <vt:lpstr>More type coercion </vt:lpstr>
      <vt:lpstr>More type coercion </vt:lpstr>
      <vt:lpstr>More type coercion </vt:lpstr>
      <vt:lpstr>More type coercion </vt:lpstr>
      <vt:lpstr>Confusing?</vt:lpstr>
      <vt:lpstr>Confusing?</vt:lpstr>
      <vt:lpstr>===</vt:lpstr>
      <vt:lpstr>Scope &amp; global variables</vt:lpstr>
      <vt:lpstr>Scope &amp; global variables</vt:lpstr>
      <vt:lpstr>Scope &amp; global variables</vt:lpstr>
      <vt:lpstr>Scope &amp; global variables</vt:lpstr>
      <vt:lpstr>Scope &amp; global variables</vt:lpstr>
      <vt:lpstr>Namespaces</vt:lpstr>
      <vt:lpstr>JavaScript (Ad-hoc) namespace</vt:lpstr>
      <vt:lpstr>JavaScript (Ad-hoc) namespace</vt:lpstr>
      <vt:lpstr>«Classes» and «methods» ?</vt:lpstr>
      <vt:lpstr>Immediately invoked function expressions</vt:lpstr>
      <vt:lpstr>Why?</vt:lpstr>
      <vt:lpstr>How?</vt:lpstr>
      <vt:lpstr>Immediately invoked function expressions</vt:lpstr>
      <vt:lpstr>Immediately invoked function expressions</vt:lpstr>
      <vt:lpstr>Revealing module pattern</vt:lpstr>
      <vt:lpstr>Revealing module pattern 2</vt:lpstr>
      <vt:lpstr>Revealing module pattern 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Basics</dc:title>
  <dc:creator>Joar Gullestad Pettersen</dc:creator>
  <cp:lastModifiedBy>Adam Crabtree</cp:lastModifiedBy>
  <cp:revision>63</cp:revision>
  <dcterms:created xsi:type="dcterms:W3CDTF">2013-11-05T19:41:04Z</dcterms:created>
  <dcterms:modified xsi:type="dcterms:W3CDTF">2014-01-27T16:32:08Z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0x010100FC311802C39CEC4AB789FDF03FA00D17</vt:lpwstr>
  </property>
</Properties>
</file>