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jpeg" ContentType="image/jpeg"/>
  <Override PartName="/ppt/media/image3.jpeg" ContentType="image/jpeg"/>
  <Override PartName="/ppt/media/image4.png" ContentType="image/png"/>
  <Override PartName="/ppt/media/image5.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27" name="PlaceHolder 2"/>
          <p:cNvSpPr>
            <a:spLocks noGrp="1"/>
          </p:cNvSpPr>
          <p:nvPr>
            <p:ph type="body"/>
          </p:nvPr>
        </p:nvSpPr>
        <p:spPr>
          <a:xfrm>
            <a:off x="685800" y="2209680"/>
            <a:ext cx="7770600" cy="1744200"/>
          </a:xfrm>
          <a:prstGeom prst="rect">
            <a:avLst/>
          </a:prstGeom>
        </p:spPr>
        <p:txBody>
          <a:bodyPr bIns="0" lIns="0" rIns="0" tIns="0" wrap="none"/>
          <a:p>
            <a:endParaRPr/>
          </a:p>
        </p:txBody>
      </p:sp>
      <p:sp>
        <p:nvSpPr>
          <p:cNvPr id="28" name="PlaceHolder 3"/>
          <p:cNvSpPr>
            <a:spLocks noGrp="1"/>
          </p:cNvSpPr>
          <p:nvPr>
            <p:ph type="body"/>
          </p:nvPr>
        </p:nvSpPr>
        <p:spPr>
          <a:xfrm>
            <a:off x="685800" y="4119840"/>
            <a:ext cx="7770600" cy="1744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30"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31"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32" name="PlaceHolder 4"/>
          <p:cNvSpPr>
            <a:spLocks noGrp="1"/>
          </p:cNvSpPr>
          <p:nvPr>
            <p:ph type="body"/>
          </p:nvPr>
        </p:nvSpPr>
        <p:spPr>
          <a:xfrm>
            <a:off x="4667040" y="4119840"/>
            <a:ext cx="3791520" cy="1744200"/>
          </a:xfrm>
          <a:prstGeom prst="rect">
            <a:avLst/>
          </a:prstGeom>
        </p:spPr>
        <p:txBody>
          <a:bodyPr bIns="0" lIns="0" rIns="0" tIns="0" wrap="none"/>
          <a:p>
            <a:endParaRPr/>
          </a:p>
        </p:txBody>
      </p:sp>
      <p:sp>
        <p:nvSpPr>
          <p:cNvPr id="33" name="PlaceHolder 5"/>
          <p:cNvSpPr>
            <a:spLocks noGrp="1"/>
          </p:cNvSpPr>
          <p:nvPr>
            <p:ph type="body"/>
          </p:nvPr>
        </p:nvSpPr>
        <p:spPr>
          <a:xfrm>
            <a:off x="685800" y="4119840"/>
            <a:ext cx="3791520" cy="1744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35"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36" name="PlaceHolder 3"/>
          <p:cNvSpPr>
            <a:spLocks noGrp="1"/>
          </p:cNvSpPr>
          <p:nvPr>
            <p:ph type="body"/>
          </p:nvPr>
        </p:nvSpPr>
        <p:spPr>
          <a:xfrm>
            <a:off x="4667040" y="2209680"/>
            <a:ext cx="3791520" cy="1744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44" name="PlaceHolder 2"/>
          <p:cNvSpPr>
            <a:spLocks noGrp="1"/>
          </p:cNvSpPr>
          <p:nvPr>
            <p:ph type="subTitle"/>
          </p:nvPr>
        </p:nvSpPr>
        <p:spPr>
          <a:xfrm>
            <a:off x="685800" y="2209680"/>
            <a:ext cx="7770600" cy="36576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46" name="PlaceHolder 2"/>
          <p:cNvSpPr>
            <a:spLocks noGrp="1"/>
          </p:cNvSpPr>
          <p:nvPr>
            <p:ph type="body"/>
          </p:nvPr>
        </p:nvSpPr>
        <p:spPr>
          <a:xfrm>
            <a:off x="685800" y="2209680"/>
            <a:ext cx="7770600" cy="36572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48" name="PlaceHolder 2"/>
          <p:cNvSpPr>
            <a:spLocks noGrp="1"/>
          </p:cNvSpPr>
          <p:nvPr>
            <p:ph type="body"/>
          </p:nvPr>
        </p:nvSpPr>
        <p:spPr>
          <a:xfrm>
            <a:off x="685800" y="2209680"/>
            <a:ext cx="3791520" cy="3657240"/>
          </a:xfrm>
          <a:prstGeom prst="rect">
            <a:avLst/>
          </a:prstGeom>
        </p:spPr>
        <p:txBody>
          <a:bodyPr bIns="0" lIns="0" rIns="0" tIns="0" wrap="none"/>
          <a:p>
            <a:endParaRPr/>
          </a:p>
        </p:txBody>
      </p:sp>
      <p:sp>
        <p:nvSpPr>
          <p:cNvPr id="49" name="PlaceHolder 3"/>
          <p:cNvSpPr>
            <a:spLocks noGrp="1"/>
          </p:cNvSpPr>
          <p:nvPr>
            <p:ph type="body"/>
          </p:nvPr>
        </p:nvSpPr>
        <p:spPr>
          <a:xfrm>
            <a:off x="4667040" y="2209680"/>
            <a:ext cx="3791520" cy="36572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85800" y="67320"/>
            <a:ext cx="7770600" cy="57996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53"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54" name="PlaceHolder 3"/>
          <p:cNvSpPr>
            <a:spLocks noGrp="1"/>
          </p:cNvSpPr>
          <p:nvPr>
            <p:ph type="body"/>
          </p:nvPr>
        </p:nvSpPr>
        <p:spPr>
          <a:xfrm>
            <a:off x="685800" y="4119840"/>
            <a:ext cx="3791520" cy="1744200"/>
          </a:xfrm>
          <a:prstGeom prst="rect">
            <a:avLst/>
          </a:prstGeom>
        </p:spPr>
        <p:txBody>
          <a:bodyPr bIns="0" lIns="0" rIns="0" tIns="0" wrap="none"/>
          <a:p>
            <a:endParaRPr/>
          </a:p>
        </p:txBody>
      </p:sp>
      <p:sp>
        <p:nvSpPr>
          <p:cNvPr id="55" name="PlaceHolder 4"/>
          <p:cNvSpPr>
            <a:spLocks noGrp="1"/>
          </p:cNvSpPr>
          <p:nvPr>
            <p:ph type="body"/>
          </p:nvPr>
        </p:nvSpPr>
        <p:spPr>
          <a:xfrm>
            <a:off x="4667040" y="2209680"/>
            <a:ext cx="3791520" cy="36572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6" name="PlaceHolder 2"/>
          <p:cNvSpPr>
            <a:spLocks noGrp="1"/>
          </p:cNvSpPr>
          <p:nvPr>
            <p:ph type="subTitle"/>
          </p:nvPr>
        </p:nvSpPr>
        <p:spPr>
          <a:xfrm>
            <a:off x="685800" y="2209680"/>
            <a:ext cx="7770600" cy="36576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57" name="PlaceHolder 2"/>
          <p:cNvSpPr>
            <a:spLocks noGrp="1"/>
          </p:cNvSpPr>
          <p:nvPr>
            <p:ph type="body"/>
          </p:nvPr>
        </p:nvSpPr>
        <p:spPr>
          <a:xfrm>
            <a:off x="685800" y="2209680"/>
            <a:ext cx="3791520" cy="3657240"/>
          </a:xfrm>
          <a:prstGeom prst="rect">
            <a:avLst/>
          </a:prstGeom>
        </p:spPr>
        <p:txBody>
          <a:bodyPr bIns="0" lIns="0" rIns="0" tIns="0" wrap="none"/>
          <a:p>
            <a:endParaRPr/>
          </a:p>
        </p:txBody>
      </p:sp>
      <p:sp>
        <p:nvSpPr>
          <p:cNvPr id="58"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59" name="PlaceHolder 4"/>
          <p:cNvSpPr>
            <a:spLocks noGrp="1"/>
          </p:cNvSpPr>
          <p:nvPr>
            <p:ph type="body"/>
          </p:nvPr>
        </p:nvSpPr>
        <p:spPr>
          <a:xfrm>
            <a:off x="4667040" y="4119840"/>
            <a:ext cx="3791520" cy="1744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61"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62"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63" name="PlaceHolder 4"/>
          <p:cNvSpPr>
            <a:spLocks noGrp="1"/>
          </p:cNvSpPr>
          <p:nvPr>
            <p:ph type="body"/>
          </p:nvPr>
        </p:nvSpPr>
        <p:spPr>
          <a:xfrm>
            <a:off x="685800" y="4119840"/>
            <a:ext cx="7769880" cy="1744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65" name="PlaceHolder 2"/>
          <p:cNvSpPr>
            <a:spLocks noGrp="1"/>
          </p:cNvSpPr>
          <p:nvPr>
            <p:ph type="body"/>
          </p:nvPr>
        </p:nvSpPr>
        <p:spPr>
          <a:xfrm>
            <a:off x="685800" y="2209680"/>
            <a:ext cx="7770600" cy="1744200"/>
          </a:xfrm>
          <a:prstGeom prst="rect">
            <a:avLst/>
          </a:prstGeom>
        </p:spPr>
        <p:txBody>
          <a:bodyPr bIns="0" lIns="0" rIns="0" tIns="0" wrap="none"/>
          <a:p>
            <a:endParaRPr/>
          </a:p>
        </p:txBody>
      </p:sp>
      <p:sp>
        <p:nvSpPr>
          <p:cNvPr id="66" name="PlaceHolder 3"/>
          <p:cNvSpPr>
            <a:spLocks noGrp="1"/>
          </p:cNvSpPr>
          <p:nvPr>
            <p:ph type="body"/>
          </p:nvPr>
        </p:nvSpPr>
        <p:spPr>
          <a:xfrm>
            <a:off x="685800" y="4119840"/>
            <a:ext cx="7770600" cy="1744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68"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69"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70" name="PlaceHolder 4"/>
          <p:cNvSpPr>
            <a:spLocks noGrp="1"/>
          </p:cNvSpPr>
          <p:nvPr>
            <p:ph type="body"/>
          </p:nvPr>
        </p:nvSpPr>
        <p:spPr>
          <a:xfrm>
            <a:off x="4667040" y="4119840"/>
            <a:ext cx="3791520" cy="1744200"/>
          </a:xfrm>
          <a:prstGeom prst="rect">
            <a:avLst/>
          </a:prstGeom>
        </p:spPr>
        <p:txBody>
          <a:bodyPr bIns="0" lIns="0" rIns="0" tIns="0" wrap="none"/>
          <a:p>
            <a:endParaRPr/>
          </a:p>
        </p:txBody>
      </p:sp>
      <p:sp>
        <p:nvSpPr>
          <p:cNvPr id="71" name="PlaceHolder 5"/>
          <p:cNvSpPr>
            <a:spLocks noGrp="1"/>
          </p:cNvSpPr>
          <p:nvPr>
            <p:ph type="body"/>
          </p:nvPr>
        </p:nvSpPr>
        <p:spPr>
          <a:xfrm>
            <a:off x="685800" y="4119840"/>
            <a:ext cx="3791520" cy="1744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73"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74" name="PlaceHolder 3"/>
          <p:cNvSpPr>
            <a:spLocks noGrp="1"/>
          </p:cNvSpPr>
          <p:nvPr>
            <p:ph type="body"/>
          </p:nvPr>
        </p:nvSpPr>
        <p:spPr>
          <a:xfrm>
            <a:off x="4667040" y="2209680"/>
            <a:ext cx="3791520" cy="1744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8" name="PlaceHolder 2"/>
          <p:cNvSpPr>
            <a:spLocks noGrp="1"/>
          </p:cNvSpPr>
          <p:nvPr>
            <p:ph type="body"/>
          </p:nvPr>
        </p:nvSpPr>
        <p:spPr>
          <a:xfrm>
            <a:off x="685800" y="2209680"/>
            <a:ext cx="7770600" cy="36572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10" name="PlaceHolder 2"/>
          <p:cNvSpPr>
            <a:spLocks noGrp="1"/>
          </p:cNvSpPr>
          <p:nvPr>
            <p:ph type="body"/>
          </p:nvPr>
        </p:nvSpPr>
        <p:spPr>
          <a:xfrm>
            <a:off x="685800" y="2209680"/>
            <a:ext cx="3791520" cy="3657240"/>
          </a:xfrm>
          <a:prstGeom prst="rect">
            <a:avLst/>
          </a:prstGeom>
        </p:spPr>
        <p:txBody>
          <a:bodyPr bIns="0" lIns="0" rIns="0" tIns="0" wrap="none"/>
          <a:p>
            <a:endParaRPr/>
          </a:p>
        </p:txBody>
      </p:sp>
      <p:sp>
        <p:nvSpPr>
          <p:cNvPr id="11" name="PlaceHolder 3"/>
          <p:cNvSpPr>
            <a:spLocks noGrp="1"/>
          </p:cNvSpPr>
          <p:nvPr>
            <p:ph type="body"/>
          </p:nvPr>
        </p:nvSpPr>
        <p:spPr>
          <a:xfrm>
            <a:off x="4667040" y="2209680"/>
            <a:ext cx="3791520" cy="36572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7320"/>
            <a:ext cx="7770600" cy="57996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15"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16" name="PlaceHolder 3"/>
          <p:cNvSpPr>
            <a:spLocks noGrp="1"/>
          </p:cNvSpPr>
          <p:nvPr>
            <p:ph type="body"/>
          </p:nvPr>
        </p:nvSpPr>
        <p:spPr>
          <a:xfrm>
            <a:off x="685800" y="4119840"/>
            <a:ext cx="3791520" cy="1744200"/>
          </a:xfrm>
          <a:prstGeom prst="rect">
            <a:avLst/>
          </a:prstGeom>
        </p:spPr>
        <p:txBody>
          <a:bodyPr bIns="0" lIns="0" rIns="0" tIns="0" wrap="none"/>
          <a:p>
            <a:endParaRPr/>
          </a:p>
        </p:txBody>
      </p:sp>
      <p:sp>
        <p:nvSpPr>
          <p:cNvPr id="17" name="PlaceHolder 4"/>
          <p:cNvSpPr>
            <a:spLocks noGrp="1"/>
          </p:cNvSpPr>
          <p:nvPr>
            <p:ph type="body"/>
          </p:nvPr>
        </p:nvSpPr>
        <p:spPr>
          <a:xfrm>
            <a:off x="4667040" y="2209680"/>
            <a:ext cx="3791520" cy="36572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19" name="PlaceHolder 2"/>
          <p:cNvSpPr>
            <a:spLocks noGrp="1"/>
          </p:cNvSpPr>
          <p:nvPr>
            <p:ph type="body"/>
          </p:nvPr>
        </p:nvSpPr>
        <p:spPr>
          <a:xfrm>
            <a:off x="685800" y="2209680"/>
            <a:ext cx="3791520" cy="3657240"/>
          </a:xfrm>
          <a:prstGeom prst="rect">
            <a:avLst/>
          </a:prstGeom>
        </p:spPr>
        <p:txBody>
          <a:bodyPr bIns="0" lIns="0" rIns="0" tIns="0" wrap="none"/>
          <a:p>
            <a:endParaRPr/>
          </a:p>
        </p:txBody>
      </p:sp>
      <p:sp>
        <p:nvSpPr>
          <p:cNvPr id="20"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21" name="PlaceHolder 4"/>
          <p:cNvSpPr>
            <a:spLocks noGrp="1"/>
          </p:cNvSpPr>
          <p:nvPr>
            <p:ph type="body"/>
          </p:nvPr>
        </p:nvSpPr>
        <p:spPr>
          <a:xfrm>
            <a:off x="4667040" y="4119840"/>
            <a:ext cx="3791520" cy="1744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7320"/>
            <a:ext cx="7770600" cy="1371600"/>
          </a:xfrm>
          <a:prstGeom prst="rect">
            <a:avLst/>
          </a:prstGeom>
        </p:spPr>
        <p:txBody>
          <a:bodyPr anchor="ctr" bIns="0" lIns="0" rIns="0" tIns="0" wrap="none"/>
          <a:p>
            <a:endParaRPr/>
          </a:p>
        </p:txBody>
      </p:sp>
      <p:sp>
        <p:nvSpPr>
          <p:cNvPr id="23" name="PlaceHolder 2"/>
          <p:cNvSpPr>
            <a:spLocks noGrp="1"/>
          </p:cNvSpPr>
          <p:nvPr>
            <p:ph type="body"/>
          </p:nvPr>
        </p:nvSpPr>
        <p:spPr>
          <a:xfrm>
            <a:off x="685800" y="2209680"/>
            <a:ext cx="3791520" cy="1744200"/>
          </a:xfrm>
          <a:prstGeom prst="rect">
            <a:avLst/>
          </a:prstGeom>
        </p:spPr>
        <p:txBody>
          <a:bodyPr bIns="0" lIns="0" rIns="0" tIns="0" wrap="none"/>
          <a:p>
            <a:endParaRPr/>
          </a:p>
        </p:txBody>
      </p:sp>
      <p:sp>
        <p:nvSpPr>
          <p:cNvPr id="24" name="PlaceHolder 3"/>
          <p:cNvSpPr>
            <a:spLocks noGrp="1"/>
          </p:cNvSpPr>
          <p:nvPr>
            <p:ph type="body"/>
          </p:nvPr>
        </p:nvSpPr>
        <p:spPr>
          <a:xfrm>
            <a:off x="4667040" y="2209680"/>
            <a:ext cx="3791520" cy="1744200"/>
          </a:xfrm>
          <a:prstGeom prst="rect">
            <a:avLst/>
          </a:prstGeom>
        </p:spPr>
        <p:txBody>
          <a:bodyPr bIns="0" lIns="0" rIns="0" tIns="0" wrap="none"/>
          <a:p>
            <a:endParaRPr/>
          </a:p>
        </p:txBody>
      </p:sp>
      <p:sp>
        <p:nvSpPr>
          <p:cNvPr id="25" name="PlaceHolder 4"/>
          <p:cNvSpPr>
            <a:spLocks noGrp="1"/>
          </p:cNvSpPr>
          <p:nvPr>
            <p:ph type="body"/>
          </p:nvPr>
        </p:nvSpPr>
        <p:spPr>
          <a:xfrm>
            <a:off x="685800" y="4119840"/>
            <a:ext cx="7769880" cy="1744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627200"/>
            <a:ext cx="7772040" cy="1469520"/>
          </a:xfrm>
          <a:prstGeom prst="rect">
            <a:avLst/>
          </a:prstGeom>
        </p:spPr>
        <p:txBody>
          <a:bodyPr anchor="b"/>
          <a:p>
            <a:pPr>
              <a:lnSpc>
                <a:spcPct val="100000"/>
              </a:lnSpc>
            </a:pPr>
            <a:r>
              <a:rPr lang="en-US" sz="5400">
                <a:solidFill>
                  <a:srgbClr val="2d2f2b"/>
                </a:solidFill>
                <a:latin typeface="Calisto MT"/>
              </a:rPr>
              <a:t>Click to edit the title text formatClick to edit Master title style</a:t>
            </a:r>
            <a:endParaRPr/>
          </a:p>
        </p:txBody>
      </p:sp>
      <p:sp>
        <p:nvSpPr>
          <p:cNvPr id="1"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sto MT"/>
              </a:rPr>
              <a:t>8/21/14</a:t>
            </a:r>
            <a:endParaRPr/>
          </a:p>
        </p:txBody>
      </p:sp>
      <p:sp>
        <p:nvSpPr>
          <p:cNvPr id="2" name="PlaceHolder 3"/>
          <p:cNvSpPr>
            <a:spLocks noGrp="1"/>
          </p:cNvSpPr>
          <p:nvPr>
            <p:ph type="ftr"/>
          </p:nvPr>
        </p:nvSpPr>
        <p:spPr>
          <a:xfrm>
            <a:off x="0" y="0"/>
            <a:ext cx="-11796840" cy="-11796840"/>
          </a:xfrm>
          <a:prstGeom prst="rect">
            <a:avLst/>
          </a:prstGeom>
        </p:spPr>
        <p:txBody>
          <a:bodyPr bIns="45000" lIns="90000" rIns="90000" tIns="45000"/>
          <a:p>
            <a:endParaRPr/>
          </a:p>
        </p:txBody>
      </p:sp>
      <p:pic>
        <p:nvPicPr>
          <p:cNvPr descr="" id="3" name="Picture 6"/>
          <p:cNvPicPr/>
          <p:nvPr/>
        </p:nvPicPr>
        <p:blipFill>
          <a:blip r:embed="rId3"/>
          <a:stretch>
            <a:fillRect/>
          </a:stretch>
        </p:blipFill>
        <p:spPr>
          <a:xfrm>
            <a:off x="4010040" y="3048120"/>
            <a:ext cx="1123560" cy="771120"/>
          </a:xfrm>
          <a:prstGeom prst="rect">
            <a:avLst/>
          </a:prstGeom>
        </p:spPr>
      </p:pic>
      <p:sp>
        <p:nvSpPr>
          <p:cNvPr id="4" name="PlaceHolder 4"/>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Click to edit the title text formatClick to edit Master title style</a:t>
            </a:r>
            <a:endParaRPr/>
          </a:p>
        </p:txBody>
      </p:sp>
      <p:sp>
        <p:nvSpPr>
          <p:cNvPr id="38" name="PlaceHolder 2"/>
          <p:cNvSpPr>
            <a:spLocks noGrp="1"/>
          </p:cNvSpPr>
          <p:nvPr>
            <p:ph type="body"/>
          </p:nvPr>
        </p:nvSpPr>
        <p:spPr>
          <a:xfrm>
            <a:off x="685800" y="2209680"/>
            <a:ext cx="7770600" cy="3657240"/>
          </a:xfrm>
          <a:prstGeom prst="rect">
            <a:avLst/>
          </a:prstGeom>
        </p:spPr>
        <p:txBody>
          <a:bodyPr/>
          <a:p>
            <a:pPr>
              <a:buSzPct val="45000"/>
              <a:buFont typeface="StarSymbol"/>
              <a:buChar char=""/>
            </a:pPr>
            <a:r>
              <a:rPr lang="en-US" sz="2400">
                <a:solidFill>
                  <a:srgbClr val="2d2f2b"/>
                </a:solidFill>
                <a:latin typeface="Calisto MT"/>
              </a:rPr>
              <a:t>Click to edit the outline text format</a:t>
            </a:r>
            <a:endParaRPr/>
          </a:p>
          <a:p>
            <a:pPr lvl="1">
              <a:buSzPct val="75000"/>
              <a:buFont typeface="StarSymbol"/>
              <a:buChar char=""/>
            </a:pPr>
            <a:r>
              <a:rPr lang="en-US" sz="2400">
                <a:solidFill>
                  <a:srgbClr val="2d2f2b"/>
                </a:solidFill>
                <a:latin typeface="Calisto MT"/>
              </a:rPr>
              <a:t>Second Outline Level</a:t>
            </a:r>
            <a:endParaRPr/>
          </a:p>
          <a:p>
            <a:pPr lvl="2">
              <a:buSzPct val="45000"/>
              <a:buFont typeface="StarSymbol"/>
              <a:buChar char=""/>
            </a:pPr>
            <a:r>
              <a:rPr lang="en-US" sz="2400">
                <a:solidFill>
                  <a:srgbClr val="2d2f2b"/>
                </a:solidFill>
                <a:latin typeface="Calisto MT"/>
              </a:rPr>
              <a:t>Third Outline Level</a:t>
            </a:r>
            <a:endParaRPr/>
          </a:p>
          <a:p>
            <a:pPr lvl="3">
              <a:buSzPct val="75000"/>
              <a:buFont typeface="StarSymbol"/>
              <a:buChar char=""/>
            </a:pPr>
            <a:r>
              <a:rPr lang="en-US" sz="2400">
                <a:solidFill>
                  <a:srgbClr val="2d2f2b"/>
                </a:solidFill>
                <a:latin typeface="Calisto MT"/>
              </a:rPr>
              <a:t>Fourth Outline Level</a:t>
            </a:r>
            <a:endParaRPr/>
          </a:p>
          <a:p>
            <a:pPr lvl="4">
              <a:buSzPct val="45000"/>
              <a:buFont typeface="StarSymbol"/>
              <a:buChar char=""/>
            </a:pPr>
            <a:r>
              <a:rPr lang="en-US" sz="2400">
                <a:solidFill>
                  <a:srgbClr val="2d2f2b"/>
                </a:solidFill>
                <a:latin typeface="Calisto MT"/>
              </a:rPr>
              <a:t>Fifth Outline Level</a:t>
            </a:r>
            <a:endParaRPr/>
          </a:p>
          <a:p>
            <a:pPr lvl="5">
              <a:buSzPct val="45000"/>
              <a:buFont typeface="StarSymbol"/>
              <a:buChar char=""/>
            </a:pPr>
            <a:r>
              <a:rPr lang="en-US" sz="2400">
                <a:solidFill>
                  <a:srgbClr val="2d2f2b"/>
                </a:solidFill>
                <a:latin typeface="Calisto MT"/>
              </a:rPr>
              <a:t>Sixth Outline Level</a:t>
            </a:r>
            <a:endParaRPr/>
          </a:p>
          <a:p>
            <a:pPr>
              <a:lnSpc>
                <a:spcPct val="100000"/>
              </a:lnSpc>
              <a:buFont charset="2" typeface="Wingdings"/>
              <a:buChar char=""/>
            </a:pPr>
            <a:r>
              <a:rPr lang="en-US" sz="2400">
                <a:solidFill>
                  <a:srgbClr val="2d2f2b"/>
                </a:solidFill>
                <a:latin typeface="Calisto MT"/>
              </a:rPr>
              <a:t>Seventh Outline LevelClick to edit Master text styles</a:t>
            </a:r>
            <a:endParaRPr/>
          </a:p>
          <a:p>
            <a:pPr lvl="1">
              <a:lnSpc>
                <a:spcPct val="100000"/>
              </a:lnSpc>
              <a:buFont charset="2" typeface="Wingdings"/>
              <a:buChar char=""/>
            </a:pPr>
            <a:r>
              <a:rPr lang="en-US" sz="2200">
                <a:solidFill>
                  <a:srgbClr val="2d2f2b"/>
                </a:solidFill>
                <a:latin typeface="Calisto MT"/>
              </a:rPr>
              <a:t>Second level</a:t>
            </a:r>
            <a:endParaRPr/>
          </a:p>
          <a:p>
            <a:pPr lvl="1">
              <a:buFont charset="2" typeface="Wingdings"/>
              <a:buChar char=""/>
            </a:pPr>
            <a:r>
              <a:rPr lang="en-US" sz="2000">
                <a:solidFill>
                  <a:srgbClr val="2d2f2b"/>
                </a:solidFill>
                <a:latin typeface="Calisto MT"/>
              </a:rPr>
              <a:t>Third level</a:t>
            </a:r>
            <a:endParaRPr/>
          </a:p>
          <a:p>
            <a:pPr lvl="2">
              <a:buFont charset="2" typeface="Wingdings"/>
              <a:buChar char=""/>
            </a:pPr>
            <a:r>
              <a:rPr lang="en-US">
                <a:solidFill>
                  <a:srgbClr val="2d2f2b"/>
                </a:solidFill>
                <a:latin typeface="Calisto MT"/>
              </a:rPr>
              <a:t>Fourth level</a:t>
            </a:r>
            <a:endParaRPr/>
          </a:p>
          <a:p>
            <a:pPr lvl="3">
              <a:buFont charset="2" typeface="Wingdings"/>
              <a:buChar char=""/>
            </a:pPr>
            <a:r>
              <a:rPr lang="en-US">
                <a:solidFill>
                  <a:srgbClr val="2d2f2b"/>
                </a:solidFill>
                <a:latin typeface="Calisto MT"/>
              </a:rPr>
              <a:t>Fifth level</a:t>
            </a:r>
            <a:endParaRPr/>
          </a:p>
        </p:txBody>
      </p:sp>
      <p:sp>
        <p:nvSpPr>
          <p:cNvPr id="39"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sto MT"/>
              </a:rPr>
              <a:t>8/21/14</a:t>
            </a:r>
            <a:endParaRPr/>
          </a:p>
        </p:txBody>
      </p:sp>
      <p:sp>
        <p:nvSpPr>
          <p:cNvPr id="40"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1"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05F7473B-540F-4F9C-B57B-EF42945EF88A}" type="slidenum">
              <a:rPr lang="en-US">
                <a:solidFill>
                  <a:srgbClr val="000000"/>
                </a:solidFill>
                <a:latin typeface="Calisto MT"/>
              </a:rPr>
              <a:t>&lt;number&gt;</a:t>
            </a:fld>
            <a:endParaRPr/>
          </a:p>
        </p:txBody>
      </p:sp>
      <p:pic>
        <p:nvPicPr>
          <p:cNvPr descr="" id="42" name="Picture 2"/>
          <p:cNvPicPr/>
          <p:nvPr/>
        </p:nvPicPr>
        <p:blipFill>
          <a:blip r:embed="rId3"/>
          <a:stretch>
            <a:fillRect/>
          </a:stretch>
        </p:blipFill>
        <p:spPr>
          <a:xfrm>
            <a:off x="3749040" y="1658880"/>
            <a:ext cx="1645560" cy="169920"/>
          </a:xfrm>
          <a:prstGeom prst="rect">
            <a:avLst/>
          </a:prstGeom>
        </p:spPr>
      </p:pic>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github.com/CrabDude/trycatch" TargetMode="External"/><Relationship Id="rId2" Type="http://schemas.openxmlformats.org/officeDocument/2006/relationships/hyperlink" Target="https://github.com/CrabDude/trycatch"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gist.github.com/CrabDude/10907185" TargetMode="External"/><Relationship Id="rId2" Type="http://schemas.openxmlformats.org/officeDocument/2006/relationships/hyperlink" Target="https://gist.github.com/CrabDude/10907185" TargetMode="External"/><Relationship Id="rId3" Type="http://schemas.openxmlformats.org/officeDocument/2006/relationships/hyperlink" Target="http://promises-aplus.github.io/promises-spec/" TargetMode="External"/><Relationship Id="rId4" Type="http://schemas.openxmlformats.org/officeDocument/2006/relationships/hyperlink" Target="http://promises-aplus.github.io/promises-spec/" TargetMode="External"/><Relationship Id="rId5" Type="http://schemas.openxmlformats.org/officeDocument/2006/relationships/hyperlink" Target="https://github.com/promises-aplus/promises-tests" TargetMode="External"/><Relationship Id="rId6" Type="http://schemas.openxmlformats.org/officeDocument/2006/relationships/hyperlink" Target="https://github.com/promises-aplus/promises-tests" TargetMode="External"/><Relationship Id="rId7" Type="http://schemas.openxmlformats.org/officeDocument/2006/relationships/hyperlink" Target="https://github.com/promises-aplus/promises-tests" TargetMode="External"/><Relationship Id="rId8"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es5.github.io/%23x10.3" TargetMode="External"/><Relationship Id="rId2" Type="http://schemas.openxmlformats.org/officeDocument/2006/relationships/hyperlink" Target="https://github.com/promises-aplus/promises-spec%23notes" TargetMode="External"/><Relationship Id="rId3" Type="http://schemas.openxmlformats.org/officeDocument/2006/relationships/hyperlink" Target="https://github.com/promises-aplus/promises-spec%23notes" TargetMode="External"/><Relationship Id="rId4" Type="http://schemas.openxmlformats.org/officeDocument/2006/relationships/hyperlink" Target="https://github.com/promises-aplus/promises-spec%23notes" TargetMode="External"/><Relationship Id="rId5" Type="http://schemas.openxmlformats.org/officeDocument/2006/relationships/hyperlink" Target="https://github.com/promises-aplus/promises-spec%23notes" TargetMode="External"/><Relationship Id="rId6" Type="http://schemas.openxmlformats.org/officeDocument/2006/relationships/hyperlink" Target="https://github.com/promises-aplus/promises-spec%23notes" TargetMode="External"/><Relationship Id="rId7" Type="http://schemas.openxmlformats.org/officeDocument/2006/relationships/hyperlink" Target="https://github.com/promises-aplus/promises-spec%23notes" TargetMode="External"/><Relationship Id="rId8" Type="http://schemas.openxmlformats.org/officeDocument/2006/relationships/hyperlink" Target="https://github.com/promises-aplus/promises-spec%23notes" TargetMode="External"/><Relationship Id="rId9" Type="http://schemas.openxmlformats.org/officeDocument/2006/relationships/hyperlink" Target="https://github.com/promises-aplus/promises-spec%23notes" TargetMode="External"/><Relationship Id="rId10"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685800" y="1627200"/>
            <a:ext cx="7772040" cy="1469520"/>
          </a:xfrm>
          <a:prstGeom prst="rect">
            <a:avLst/>
          </a:prstGeom>
        </p:spPr>
        <p:txBody>
          <a:bodyPr anchor="b"/>
          <a:p>
            <a:pPr>
              <a:lnSpc>
                <a:spcPct val="100000"/>
              </a:lnSpc>
            </a:pPr>
            <a:r>
              <a:rPr lang="en-US" sz="5400">
                <a:solidFill>
                  <a:srgbClr val="2d2f2b"/>
                </a:solidFill>
                <a:latin typeface="Calisto MT"/>
              </a:rPr>
              <a:t>A Tale of Two (or more) Asynchrony</a:t>
            </a:r>
            <a:endParaRPr/>
          </a:p>
        </p:txBody>
      </p:sp>
      <p:sp>
        <p:nvSpPr>
          <p:cNvPr id="76" name="TextShape 2"/>
          <p:cNvSpPr txBox="1"/>
          <p:nvPr/>
        </p:nvSpPr>
        <p:spPr>
          <a:xfrm>
            <a:off x="685800" y="3809880"/>
            <a:ext cx="7770600" cy="1752120"/>
          </a:xfrm>
          <a:prstGeom prst="rect">
            <a:avLst/>
          </a:prstGeom>
        </p:spPr>
        <p:txBody>
          <a:bodyPr/>
          <a:p>
            <a:pPr algn="ctr">
              <a:lnSpc>
                <a:spcPct val="100000"/>
              </a:lnSpc>
            </a:pPr>
            <a:r>
              <a:rPr lang="en-US" sz="2800">
                <a:solidFill>
                  <a:srgbClr val="2d2f2b"/>
                </a:solidFill>
                <a:latin typeface="Calisto MT"/>
              </a:rPr>
              <a:t> </a:t>
            </a:r>
            <a:r>
              <a:rPr lang="en-US" sz="2800">
                <a:solidFill>
                  <a:srgbClr val="2d2f2b"/>
                </a:solidFill>
                <a:latin typeface="Calisto MT"/>
              </a:rPr>
              <a:t>by Adam Crabtree</a:t>
            </a:r>
            <a:endParaRPr/>
          </a:p>
          <a:p>
            <a:pPr algn="ctr">
              <a:lnSpc>
                <a:spcPct val="100000"/>
              </a:lnSpc>
            </a:pPr>
            <a:r>
              <a:rPr lang="en-US" sz="2800">
                <a:solidFill>
                  <a:srgbClr val="2d2f2b"/>
                </a:solidFill>
                <a:latin typeface="Calisto MT"/>
              </a:rPr>
              <a:t>Founder of BayNode, Noderiety</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a:t>
            </a:r>
            <a:r>
              <a:rPr lang="en-US" sz="5000">
                <a:solidFill>
                  <a:srgbClr val="2d2f2b"/>
                </a:solidFill>
                <a:latin typeface="Calisto MT"/>
              </a:rPr>
              <a:t>
</a:t>
            </a:r>
            <a:r>
              <a:rPr lang="en-US" sz="5000">
                <a:solidFill>
                  <a:srgbClr val="2d2f2b"/>
                </a:solidFill>
                <a:latin typeface="Calisto MT"/>
              </a:rPr>
              <a:t>Bad Error Handling</a:t>
            </a:r>
            <a:endParaRPr/>
          </a:p>
        </p:txBody>
      </p:sp>
      <p:sp>
        <p:nvSpPr>
          <p:cNvPr id="94" name="CustomShape 2"/>
          <p:cNvSpPr/>
          <p:nvPr/>
        </p:nvSpPr>
        <p:spPr>
          <a:xfrm>
            <a:off x="685800" y="3833640"/>
            <a:ext cx="7770600" cy="2559240"/>
          </a:xfrm>
          <a:prstGeom prst="rect">
            <a:avLst/>
          </a:prstGeom>
          <a:solidFill>
            <a:srgbClr val="f2f2f2"/>
          </a:solidFill>
        </p:spPr>
        <p:txBody>
          <a:bodyPr bIns="45000" lIns="90000" rIns="90000" tIns="45000"/>
          <a:p>
            <a:pPr>
              <a:lnSpc>
                <a:spcPct val="100000"/>
              </a:lnSpc>
            </a:pPr>
            <a:r>
              <a:rPr b="1" lang="en-US">
                <a:solidFill>
                  <a:srgbClr val="008000"/>
                </a:solidFill>
                <a:latin typeface="Calisto MT"/>
              </a:rPr>
              <a:t>function readCurrentFileAsString(callback) {</a:t>
            </a:r>
            <a:endParaRPr/>
          </a:p>
          <a:p>
            <a:pPr>
              <a:lnSpc>
                <a:spcPct val="100000"/>
              </a:lnSpc>
            </a:pPr>
            <a:r>
              <a:rPr lang="en-US">
                <a:solidFill>
                  <a:srgbClr val="000000"/>
                </a:solidFill>
                <a:latin typeface="Calisto MT"/>
              </a:rPr>
              <a:t>	</a:t>
            </a:r>
            <a:r>
              <a:rPr lang="en-US">
                <a:solidFill>
                  <a:srgbClr val="000000"/>
                </a:solidFill>
                <a:latin typeface="Calisto MT"/>
              </a:rPr>
              <a:t>fs.readFile(__filename, </a:t>
            </a:r>
            <a:r>
              <a:rPr b="1" lang="en-US">
                <a:solidFill>
                  <a:srgbClr val="008000"/>
                </a:solidFill>
                <a:latin typeface="Calisto MT"/>
              </a:rPr>
              <a:t>function(err, data) {</a:t>
            </a:r>
            <a:endParaRPr/>
          </a:p>
          <a:p>
            <a:pPr>
              <a:lnSpc>
                <a:spcPct val="100000"/>
              </a:lnSpc>
            </a:pPr>
            <a:r>
              <a:rPr lang="en-US">
                <a:solidFill>
                  <a:srgbClr val="000000"/>
                </a:solidFill>
                <a:latin typeface="Calisto MT"/>
              </a:rPr>
              <a:t>	</a:t>
            </a:r>
            <a:r>
              <a:rPr lang="en-US">
                <a:solidFill>
                  <a:srgbClr val="000000"/>
                </a:solidFill>
                <a:latin typeface="Calisto MT"/>
              </a:rPr>
              <a:t>	</a:t>
            </a:r>
            <a:r>
              <a:rPr i="1" lang="en-US">
                <a:solidFill>
                  <a:srgbClr val="408080"/>
                </a:solidFill>
                <a:latin typeface="Calisto MT"/>
              </a:rPr>
              <a:t>// BAD</a:t>
            </a:r>
            <a:endParaRPr/>
          </a:p>
          <a:p>
            <a:pPr>
              <a:lnSpc>
                <a:spcPct val="100000"/>
              </a:lnSpc>
            </a:pPr>
            <a:r>
              <a:rPr lang="en-US">
                <a:solidFill>
                  <a:srgbClr val="000000"/>
                </a:solidFill>
                <a:latin typeface="Calisto MT"/>
              </a:rPr>
              <a:t>	</a:t>
            </a:r>
            <a:r>
              <a:rPr lang="en-US">
                <a:solidFill>
                  <a:srgbClr val="000000"/>
                </a:solidFill>
                <a:latin typeface="Calisto MT"/>
              </a:rPr>
              <a:t>	</a:t>
            </a:r>
            <a:r>
              <a:rPr b="1" lang="en-US">
                <a:solidFill>
                  <a:srgbClr val="008000"/>
                </a:solidFill>
                <a:latin typeface="Calisto MT"/>
              </a:rPr>
              <a:t>if (err) throw err</a:t>
            </a:r>
            <a:endParaRPr/>
          </a:p>
          <a:p>
            <a:pPr>
              <a:lnSpc>
                <a:spcPct val="100000"/>
              </a:lnSpc>
            </a:pPr>
            <a:endParaRPr/>
          </a:p>
          <a:p>
            <a:pPr>
              <a:lnSpc>
                <a:spcPct val="100000"/>
              </a:lnSpc>
            </a:pPr>
            <a:r>
              <a:rPr lang="en-US">
                <a:solidFill>
                  <a:srgbClr val="000000"/>
                </a:solidFill>
                <a:latin typeface="Calisto MT"/>
              </a:rPr>
              <a:t>	</a:t>
            </a:r>
            <a:r>
              <a:rPr lang="en-US">
                <a:solidFill>
                  <a:srgbClr val="000000"/>
                </a:solidFill>
                <a:latin typeface="Calisto MT"/>
              </a:rPr>
              <a:t>	</a:t>
            </a:r>
            <a:r>
              <a:rPr lang="en-US">
                <a:solidFill>
                  <a:srgbClr val="000000"/>
                </a:solidFill>
                <a:latin typeface="Calisto MT"/>
              </a:rPr>
              <a:t>callback(</a:t>
            </a:r>
            <a:r>
              <a:rPr b="1" lang="en-US">
                <a:solidFill>
                  <a:srgbClr val="008000"/>
                </a:solidFill>
                <a:latin typeface="Calisto MT"/>
              </a:rPr>
              <a:t>null, String(data))</a:t>
            </a:r>
            <a:endParaRPr/>
          </a:p>
          <a:p>
            <a:pPr>
              <a:lnSpc>
                <a:spcPct val="100000"/>
              </a:lnSpc>
            </a:pPr>
            <a:r>
              <a:rPr lang="en-US">
                <a:solidFill>
                  <a:srgbClr val="000000"/>
                </a:solidFill>
                <a:latin typeface="Calisto MT"/>
              </a:rPr>
              <a:t>	</a:t>
            </a:r>
            <a:r>
              <a:rPr lang="en-US">
                <a:solidFill>
                  <a:srgbClr val="000000"/>
                </a:solidFill>
                <a:latin typeface="Calisto MT"/>
              </a:rPr>
              <a:t>})</a:t>
            </a:r>
            <a:endParaRPr/>
          </a:p>
          <a:p>
            <a:pPr>
              <a:lnSpc>
                <a:spcPct val="100000"/>
              </a:lnSpc>
            </a:pPr>
            <a:r>
              <a:rPr lang="en-US">
                <a:solidFill>
                  <a:srgbClr val="000000"/>
                </a:solidFill>
                <a:latin typeface="Calisto MT"/>
              </a:rPr>
              <a:t>}</a:t>
            </a:r>
            <a:endParaRPr/>
          </a:p>
          <a:p>
            <a:pPr>
              <a:lnSpc>
                <a:spcPct val="100000"/>
              </a:lnSpc>
            </a:pPr>
            <a:endParaRPr/>
          </a:p>
        </p:txBody>
      </p:sp>
      <p:sp>
        <p:nvSpPr>
          <p:cNvPr id="95" name="TextShape 3"/>
          <p:cNvSpPr txBox="1"/>
          <p:nvPr/>
        </p:nvSpPr>
        <p:spPr>
          <a:xfrm>
            <a:off x="685800" y="2209680"/>
            <a:ext cx="7770600" cy="3657240"/>
          </a:xfrm>
          <a:prstGeom prst="rect">
            <a:avLst/>
          </a:prstGeom>
        </p:spPr>
        <p:txBody>
          <a:bodyPr/>
          <a:p>
            <a:pPr>
              <a:lnSpc>
                <a:spcPct val="100000"/>
              </a:lnSpc>
              <a:buFont charset="2" typeface="Wingdings"/>
              <a:buChar char=""/>
            </a:pPr>
            <a:r>
              <a:rPr b="1" lang="en-US" sz="3200">
                <a:solidFill>
                  <a:srgbClr val="2d2f2b"/>
                </a:solidFill>
                <a:latin typeface="Calisto MT"/>
              </a:rPr>
              <a:t>Throwing the error violates the callback contract:</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a:t>
            </a:r>
            <a:r>
              <a:rPr lang="en-US" sz="5000">
                <a:solidFill>
                  <a:srgbClr val="2d2f2b"/>
                </a:solidFill>
                <a:latin typeface="Calisto MT"/>
              </a:rPr>
              <a:t>
</a:t>
            </a:r>
            <a:r>
              <a:rPr lang="en-US" sz="5000">
                <a:solidFill>
                  <a:srgbClr val="2d2f2b"/>
                </a:solidFill>
                <a:latin typeface="Calisto MT"/>
              </a:rPr>
              <a:t>Good Error Handling</a:t>
            </a:r>
            <a:endParaRPr/>
          </a:p>
        </p:txBody>
      </p:sp>
      <p:sp>
        <p:nvSpPr>
          <p:cNvPr id="97" name="CustomShape 2"/>
          <p:cNvSpPr/>
          <p:nvPr/>
        </p:nvSpPr>
        <p:spPr>
          <a:xfrm>
            <a:off x="685800" y="3556440"/>
            <a:ext cx="7770600" cy="3107880"/>
          </a:xfrm>
          <a:prstGeom prst="rect">
            <a:avLst/>
          </a:prstGeom>
          <a:solidFill>
            <a:srgbClr val="f2f2f2"/>
          </a:solidFill>
        </p:spPr>
        <p:txBody>
          <a:bodyPr bIns="45000" lIns="90000" rIns="90000" tIns="45000"/>
          <a:p>
            <a:pPr>
              <a:lnSpc>
                <a:spcPct val="100000"/>
              </a:lnSpc>
            </a:pPr>
            <a:r>
              <a:rPr b="1" lang="en-US">
                <a:solidFill>
                  <a:srgbClr val="008000"/>
                </a:solidFill>
                <a:latin typeface="Calisto MT"/>
              </a:rPr>
              <a:t>function readCurrentFileAsString(callback) {</a:t>
            </a:r>
            <a:endParaRPr/>
          </a:p>
          <a:p>
            <a:pPr>
              <a:lnSpc>
                <a:spcPct val="100000"/>
              </a:lnSpc>
            </a:pPr>
            <a:r>
              <a:rPr lang="en-US">
                <a:solidFill>
                  <a:srgbClr val="000000"/>
                </a:solidFill>
                <a:latin typeface="Calisto MT"/>
              </a:rPr>
              <a:t>	</a:t>
            </a:r>
            <a:r>
              <a:rPr lang="en-US">
                <a:solidFill>
                  <a:srgbClr val="000000"/>
                </a:solidFill>
                <a:latin typeface="Calisto MT"/>
              </a:rPr>
              <a:t>fs.readFile(__filename, </a:t>
            </a:r>
            <a:r>
              <a:rPr b="1" lang="en-US">
                <a:solidFill>
                  <a:srgbClr val="008000"/>
                </a:solidFill>
                <a:latin typeface="Calisto MT"/>
              </a:rPr>
              <a:t>function(err, data) {</a:t>
            </a:r>
            <a:endParaRPr/>
          </a:p>
          <a:p>
            <a:pPr>
              <a:lnSpc>
                <a:spcPct val="100000"/>
              </a:lnSpc>
            </a:pPr>
            <a:r>
              <a:rPr lang="en-US">
                <a:solidFill>
                  <a:srgbClr val="000000"/>
                </a:solidFill>
                <a:latin typeface="Calisto MT"/>
              </a:rPr>
              <a:t>	</a:t>
            </a:r>
            <a:r>
              <a:rPr lang="en-US">
                <a:solidFill>
                  <a:srgbClr val="000000"/>
                </a:solidFill>
                <a:latin typeface="Calisto MT"/>
              </a:rPr>
              <a:t>	</a:t>
            </a:r>
            <a:r>
              <a:rPr lang="en-US">
                <a:solidFill>
                  <a:srgbClr val="000000"/>
                </a:solidFill>
                <a:latin typeface="Calisto MT"/>
              </a:rPr>
              <a:t>callback(</a:t>
            </a:r>
            <a:r>
              <a:rPr b="1" lang="en-US">
                <a:solidFill>
                  <a:srgbClr val="008000"/>
                </a:solidFill>
                <a:latin typeface="Calisto MT"/>
              </a:rPr>
              <a:t>err, data </a:t>
            </a:r>
            <a:r>
              <a:rPr b="1" lang="en-US">
                <a:solidFill>
                  <a:srgbClr val="666666"/>
                </a:solidFill>
                <a:latin typeface="Calisto MT"/>
              </a:rPr>
              <a:t>&amp;&amp; </a:t>
            </a:r>
            <a:r>
              <a:rPr b="1" lang="en-US">
                <a:solidFill>
                  <a:srgbClr val="008000"/>
                </a:solidFill>
                <a:latin typeface="Calisto MT"/>
              </a:rPr>
              <a:t>String(data))</a:t>
            </a:r>
            <a:endParaRPr/>
          </a:p>
          <a:p>
            <a:pPr>
              <a:lnSpc>
                <a:spcPct val="100000"/>
              </a:lnSpc>
            </a:pPr>
            <a:r>
              <a:rPr lang="en-US">
                <a:solidFill>
                  <a:srgbClr val="000000"/>
                </a:solidFill>
                <a:latin typeface="Calisto MT"/>
              </a:rPr>
              <a:t>	</a:t>
            </a:r>
            <a:r>
              <a:rPr lang="en-US">
                <a:solidFill>
                  <a:srgbClr val="000000"/>
                </a:solidFill>
                <a:latin typeface="Calisto MT"/>
              </a:rPr>
              <a:t>})</a:t>
            </a:r>
            <a:endParaRPr/>
          </a:p>
          <a:p>
            <a:pPr>
              <a:lnSpc>
                <a:spcPct val="100000"/>
              </a:lnSpc>
            </a:pPr>
            <a:r>
              <a:rPr lang="en-US">
                <a:solidFill>
                  <a:srgbClr val="000000"/>
                </a:solidFill>
                <a:latin typeface="Calisto MT"/>
              </a:rPr>
              <a:t>}</a:t>
            </a:r>
            <a:endParaRPr/>
          </a:p>
          <a:p>
            <a:pPr>
              <a:lnSpc>
                <a:spcPct val="100000"/>
              </a:lnSpc>
            </a:pPr>
            <a:endParaRPr/>
          </a:p>
          <a:p>
            <a:pPr>
              <a:lnSpc>
                <a:spcPct val="100000"/>
              </a:lnSpc>
            </a:pPr>
            <a:r>
              <a:rPr b="1" lang="en-US">
                <a:solidFill>
                  <a:srgbClr val="008000"/>
                </a:solidFill>
                <a:latin typeface="Courier-Bold"/>
              </a:rPr>
              <a:t>function</a:t>
            </a:r>
            <a:r>
              <a:rPr lang="en-US">
                <a:solidFill>
                  <a:srgbClr val="000000"/>
                </a:solidFill>
                <a:latin typeface="Courier New"/>
              </a:rPr>
              <a:t> readCurrentFileAsString() {</a:t>
            </a:r>
            <a:endParaRPr/>
          </a:p>
          <a:p>
            <a:pPr>
              <a:lnSpc>
                <a:spcPct val="100000"/>
              </a:lnSpc>
            </a:pPr>
            <a:r>
              <a:rPr lang="en-US">
                <a:solidFill>
                  <a:srgbClr val="000000"/>
                </a:solidFill>
                <a:latin typeface="Courier New"/>
              </a:rPr>
              <a:t>	</a:t>
            </a:r>
            <a:r>
              <a:rPr b="1" lang="en-US">
                <a:solidFill>
                  <a:srgbClr val="008000"/>
                </a:solidFill>
                <a:latin typeface="Courier-Bold"/>
              </a:rPr>
              <a:t>return</a:t>
            </a:r>
            <a:r>
              <a:rPr lang="en-US">
                <a:solidFill>
                  <a:srgbClr val="000000"/>
                </a:solidFill>
                <a:latin typeface="Courier New"/>
              </a:rPr>
              <a:t> fs.promisifiedReadFile(__filename)</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.then(</a:t>
            </a:r>
            <a:r>
              <a:rPr lang="en-US">
                <a:solidFill>
                  <a:srgbClr val="008000"/>
                </a:solidFill>
                <a:latin typeface="Courier New"/>
              </a:rPr>
              <a:t>String</a:t>
            </a:r>
            <a:r>
              <a:rPr lang="en-US">
                <a:solidFill>
                  <a:srgbClr val="000000"/>
                </a:solidFill>
                <a:latin typeface="Courier New"/>
              </a:rPr>
              <a:t>)</a:t>
            </a:r>
            <a:endParaRPr/>
          </a:p>
          <a:p>
            <a:pPr>
              <a:lnSpc>
                <a:spcPct val="100000"/>
              </a:lnSpc>
            </a:pPr>
            <a:r>
              <a:rPr lang="en-US">
                <a:solidFill>
                  <a:srgbClr val="000000"/>
                </a:solidFill>
                <a:latin typeface="Courier New"/>
              </a:rPr>
              <a:t>}</a:t>
            </a:r>
            <a:endParaRPr/>
          </a:p>
          <a:p>
            <a:pPr>
              <a:lnSpc>
                <a:spcPct val="100000"/>
              </a:lnSpc>
            </a:pPr>
            <a:endParaRPr/>
          </a:p>
        </p:txBody>
      </p:sp>
      <p:sp>
        <p:nvSpPr>
          <p:cNvPr id="98" name="TextShape 3"/>
          <p:cNvSpPr txBox="1"/>
          <p:nvPr/>
        </p:nvSpPr>
        <p:spPr>
          <a:xfrm>
            <a:off x="685800" y="2209680"/>
            <a:ext cx="7770600" cy="3657240"/>
          </a:xfrm>
          <a:prstGeom prst="rect">
            <a:avLst/>
          </a:prstGeom>
        </p:spPr>
        <p:txBody>
          <a:bodyPr/>
          <a:p>
            <a:pPr>
              <a:lnSpc>
                <a:spcPct val="100000"/>
              </a:lnSpc>
              <a:buFont charset="2" typeface="Wingdings"/>
              <a:buChar char=""/>
            </a:pPr>
            <a:r>
              <a:rPr b="1" lang="en-US" sz="3200">
                <a:solidFill>
                  <a:srgbClr val="2d2f2b"/>
                </a:solidFill>
                <a:latin typeface="Calisto MT"/>
              </a:rPr>
              <a:t>Bubble the error to maintain the callback contract: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Control-flow: Why?</a:t>
            </a:r>
            <a:endParaRPr/>
          </a:p>
        </p:txBody>
      </p:sp>
      <p:sp>
        <p:nvSpPr>
          <p:cNvPr id="100"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Juggle values, enforce ordering, coalesce errors</a:t>
            </a:r>
            <a:endParaRPr/>
          </a:p>
        </p:txBody>
      </p:sp>
      <p:sp>
        <p:nvSpPr>
          <p:cNvPr id="101" name="CustomShape 3"/>
          <p:cNvSpPr/>
          <p:nvPr/>
        </p:nvSpPr>
        <p:spPr>
          <a:xfrm>
            <a:off x="685800" y="3152160"/>
            <a:ext cx="7770600" cy="3382200"/>
          </a:xfrm>
          <a:prstGeom prst="rect">
            <a:avLst/>
          </a:prstGeom>
          <a:solidFill>
            <a:srgbClr val="f2f2f2"/>
          </a:solidFill>
        </p:spPr>
        <p:txBody>
          <a:bodyPr bIns="45000" lIns="90000" rIns="90000" tIns="45000"/>
          <a:p>
            <a:pPr>
              <a:lnSpc>
                <a:spcPct val="100000"/>
              </a:lnSpc>
            </a:pPr>
            <a:r>
              <a:rPr b="1" lang="en-US">
                <a:solidFill>
                  <a:srgbClr val="008000"/>
                </a:solidFill>
                <a:latin typeface="Courier-Bold"/>
              </a:rPr>
              <a:t>function</a:t>
            </a:r>
            <a:r>
              <a:rPr lang="en-US">
                <a:solidFill>
                  <a:srgbClr val="000000"/>
                </a:solidFill>
                <a:latin typeface="Courier New"/>
              </a:rPr>
              <a:t> readCurrentFileAsString(callback) {</a:t>
            </a:r>
            <a:endParaRPr/>
          </a:p>
          <a:p>
            <a:pPr>
              <a:lnSpc>
                <a:spcPct val="100000"/>
              </a:lnSpc>
            </a:pPr>
            <a:r>
              <a:rPr lang="en-US">
                <a:solidFill>
                  <a:srgbClr val="000000"/>
                </a:solidFill>
                <a:latin typeface="Courier New"/>
              </a:rPr>
              <a:t>	</a:t>
            </a:r>
            <a:r>
              <a:rPr lang="en-US">
                <a:solidFill>
                  <a:srgbClr val="000000"/>
                </a:solidFill>
                <a:latin typeface="Courier New"/>
              </a:rPr>
              <a:t>stepup([</a:t>
            </a:r>
            <a:endParaRPr/>
          </a:p>
          <a:p>
            <a:pPr>
              <a:lnSpc>
                <a:spcPct val="100000"/>
              </a:lnSpc>
            </a:pPr>
            <a:r>
              <a:rPr lang="en-US">
                <a:solidFill>
                  <a:srgbClr val="000000"/>
                </a:solidFill>
                <a:latin typeface="Courier New"/>
              </a:rPr>
              <a:t>	</a:t>
            </a:r>
            <a:r>
              <a:rPr lang="en-US">
                <a:solidFill>
                  <a:srgbClr val="000000"/>
                </a:solidFill>
                <a:latin typeface="Courier New"/>
              </a:rPr>
              <a:t>	</a:t>
            </a:r>
            <a:r>
              <a:rPr b="1" lang="en-US">
                <a:solidFill>
                  <a:srgbClr val="008000"/>
                </a:solidFill>
                <a:latin typeface="Courier-Bold"/>
              </a:rPr>
              <a:t>function</a:t>
            </a:r>
            <a:r>
              <a:rPr lang="en-US">
                <a:solidFill>
                  <a:srgbClr val="000000"/>
                </a:solidFill>
                <a:latin typeface="Courier New"/>
              </a:rPr>
              <a:t>($) {</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fs.readFile(__filename, $.first())</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setTimeout($.none(), </a:t>
            </a:r>
            <a:r>
              <a:rPr lang="en-US">
                <a:solidFill>
                  <a:srgbClr val="666666"/>
                </a:solidFill>
                <a:latin typeface="Courier New"/>
              </a:rPr>
              <a:t>1000</a:t>
            </a:r>
            <a:r>
              <a:rPr lang="en-US">
                <a:solidFill>
                  <a:srgbClr val="000000"/>
                </a:solidFill>
                <a:latin typeface="Courier New"/>
              </a:rPr>
              <a:t>)</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a:t>
            </a:r>
            <a:endParaRPr/>
          </a:p>
          <a:p>
            <a:pPr>
              <a:lnSpc>
                <a:spcPct val="100000"/>
              </a:lnSpc>
            </a:pPr>
            <a:r>
              <a:rPr lang="en-US">
                <a:solidFill>
                  <a:srgbClr val="000000"/>
                </a:solidFill>
                <a:latin typeface="Courier New"/>
              </a:rPr>
              <a:t>	</a:t>
            </a:r>
            <a:r>
              <a:rPr lang="en-US">
                <a:solidFill>
                  <a:srgbClr val="000000"/>
                </a:solidFill>
                <a:latin typeface="Courier New"/>
              </a:rPr>
              <a:t>	</a:t>
            </a:r>
            <a:r>
              <a:rPr b="1" lang="en-US">
                <a:solidFill>
                  <a:srgbClr val="008000"/>
                </a:solidFill>
                <a:latin typeface="Courier-Bold"/>
              </a:rPr>
              <a:t>function</a:t>
            </a:r>
            <a:r>
              <a:rPr lang="en-US">
                <a:solidFill>
                  <a:srgbClr val="000000"/>
                </a:solidFill>
                <a:latin typeface="Courier New"/>
              </a:rPr>
              <a:t>($, data) {</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	</a:t>
            </a:r>
            <a:r>
              <a:rPr b="1" lang="en-US">
                <a:solidFill>
                  <a:srgbClr val="008000"/>
                </a:solidFill>
                <a:latin typeface="Courier-Bold"/>
              </a:rPr>
              <a:t>return</a:t>
            </a:r>
            <a:r>
              <a:rPr lang="en-US">
                <a:solidFill>
                  <a:srgbClr val="000000"/>
                </a:solidFill>
                <a:latin typeface="Courier New"/>
              </a:rPr>
              <a:t> </a:t>
            </a:r>
            <a:r>
              <a:rPr lang="en-US">
                <a:solidFill>
                  <a:srgbClr val="008000"/>
                </a:solidFill>
                <a:latin typeface="Courier New"/>
              </a:rPr>
              <a:t>String</a:t>
            </a:r>
            <a:r>
              <a:rPr lang="en-US">
                <a:solidFill>
                  <a:srgbClr val="000000"/>
                </a:solidFill>
                <a:latin typeface="Courier New"/>
              </a:rPr>
              <a:t>(data)</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a:t>
            </a:r>
            <a:endParaRPr/>
          </a:p>
          <a:p>
            <a:pPr>
              <a:lnSpc>
                <a:spcPct val="100000"/>
              </a:lnSpc>
            </a:pPr>
            <a:r>
              <a:rPr lang="en-US">
                <a:solidFill>
                  <a:srgbClr val="000000"/>
                </a:solidFill>
                <a:latin typeface="Courier New"/>
              </a:rPr>
              <a:t>	</a:t>
            </a:r>
            <a:r>
              <a:rPr lang="en-US">
                <a:solidFill>
                  <a:srgbClr val="000000"/>
                </a:solidFill>
                <a:latin typeface="Courier New"/>
              </a:rPr>
              <a:t>], callback)</a:t>
            </a:r>
            <a:endParaRPr/>
          </a:p>
          <a:p>
            <a:pPr>
              <a:lnSpc>
                <a:spcPct val="100000"/>
              </a:lnSpc>
            </a:pPr>
            <a:r>
              <a:rPr lang="en-US">
                <a:solidFill>
                  <a:srgbClr val="000000"/>
                </a:solidFill>
                <a:latin typeface="Courier New"/>
              </a:rPr>
              <a:t>}</a:t>
            </a:r>
            <a:endParaRPr/>
          </a:p>
          <a:p>
            <a:pPr>
              <a:lnSpc>
                <a:spcPct val="100000"/>
              </a:lnSpc>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Control-flow: Why?</a:t>
            </a:r>
            <a:r>
              <a:rPr lang="en-US" sz="5000">
                <a:solidFill>
                  <a:srgbClr val="2d2f2b"/>
                </a:solidFill>
                <a:latin typeface="Calisto MT"/>
              </a:rPr>
              <a:t>
</a:t>
            </a:r>
            <a:r>
              <a:rPr lang="en-US" sz="5000">
                <a:solidFill>
                  <a:srgbClr val="2d2f2b"/>
                </a:solidFill>
                <a:latin typeface="Calisto MT"/>
              </a:rPr>
              <a:t>(Promises)</a:t>
            </a:r>
            <a:endParaRPr/>
          </a:p>
        </p:txBody>
      </p:sp>
      <p:sp>
        <p:nvSpPr>
          <p:cNvPr id="103"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Juggle values, enforce ordering, coalesce errors</a:t>
            </a:r>
            <a:endParaRPr/>
          </a:p>
        </p:txBody>
      </p:sp>
      <p:sp>
        <p:nvSpPr>
          <p:cNvPr id="104" name="CustomShape 3"/>
          <p:cNvSpPr/>
          <p:nvPr/>
        </p:nvSpPr>
        <p:spPr>
          <a:xfrm>
            <a:off x="685800" y="3152160"/>
            <a:ext cx="7770600" cy="2559240"/>
          </a:xfrm>
          <a:prstGeom prst="rect">
            <a:avLst/>
          </a:prstGeom>
          <a:solidFill>
            <a:srgbClr val="f2f2f2"/>
          </a:solidFill>
        </p:spPr>
        <p:txBody>
          <a:bodyPr bIns="45000" lIns="90000" rIns="90000" tIns="45000"/>
          <a:p>
            <a:pPr>
              <a:lnSpc>
                <a:spcPct val="100000"/>
              </a:lnSpc>
            </a:pPr>
            <a:r>
              <a:rPr b="1" lang="en-US">
                <a:solidFill>
                  <a:srgbClr val="008000"/>
                </a:solidFill>
                <a:latin typeface="Courier-Bold"/>
              </a:rPr>
              <a:t>function</a:t>
            </a:r>
            <a:r>
              <a:rPr lang="en-US">
                <a:solidFill>
                  <a:srgbClr val="000000"/>
                </a:solidFill>
                <a:latin typeface="Courier New"/>
              </a:rPr>
              <a:t> readCurrentFileAsString(callback) {</a:t>
            </a:r>
            <a:endParaRPr/>
          </a:p>
          <a:p>
            <a:pPr>
              <a:lnSpc>
                <a:spcPct val="100000"/>
              </a:lnSpc>
            </a:pPr>
            <a:r>
              <a:rPr lang="en-US">
                <a:solidFill>
                  <a:srgbClr val="000000"/>
                </a:solidFill>
                <a:latin typeface="Courier New"/>
              </a:rPr>
              <a:t>	</a:t>
            </a:r>
            <a:r>
              <a:rPr b="1" lang="en-US">
                <a:solidFill>
                  <a:srgbClr val="008000"/>
                </a:solidFill>
                <a:latin typeface="Courier-Bold"/>
              </a:rPr>
              <a:t>var</a:t>
            </a:r>
            <a:r>
              <a:rPr lang="en-US">
                <a:solidFill>
                  <a:srgbClr val="000000"/>
                </a:solidFill>
                <a:latin typeface="Courier New"/>
              </a:rPr>
              <a:t> deferred </a:t>
            </a:r>
            <a:r>
              <a:rPr lang="en-US">
                <a:solidFill>
                  <a:srgbClr val="666666"/>
                </a:solidFill>
                <a:latin typeface="Courier New"/>
              </a:rPr>
              <a:t>=</a:t>
            </a:r>
            <a:r>
              <a:rPr lang="en-US">
                <a:solidFill>
                  <a:srgbClr val="000000"/>
                </a:solidFill>
                <a:latin typeface="Courier New"/>
              </a:rPr>
              <a:t> q.defer();</a:t>
            </a:r>
            <a:endParaRPr/>
          </a:p>
          <a:p>
            <a:pPr>
              <a:lnSpc>
                <a:spcPct val="100000"/>
              </a:lnSpc>
            </a:pPr>
            <a:r>
              <a:rPr lang="en-US">
                <a:solidFill>
                  <a:srgbClr val="000000"/>
                </a:solidFill>
                <a:latin typeface="Courier New"/>
              </a:rPr>
              <a:t>	</a:t>
            </a:r>
            <a:r>
              <a:rPr lang="en-US">
                <a:solidFill>
                  <a:srgbClr val="000000"/>
                </a:solidFill>
                <a:latin typeface="Courier New"/>
              </a:rPr>
              <a:t>setTimeout(deferred.resolve, </a:t>
            </a:r>
            <a:r>
              <a:rPr lang="en-US">
                <a:solidFill>
                  <a:srgbClr val="666666"/>
                </a:solidFill>
                <a:latin typeface="Courier New"/>
              </a:rPr>
              <a:t>1000</a:t>
            </a:r>
            <a:r>
              <a:rPr lang="en-US">
                <a:solidFill>
                  <a:srgbClr val="000000"/>
                </a:solidFill>
                <a:latin typeface="Courier New"/>
              </a:rPr>
              <a:t>)</a:t>
            </a:r>
            <a:endParaRPr/>
          </a:p>
          <a:p>
            <a:pPr>
              <a:lnSpc>
                <a:spcPct val="100000"/>
              </a:lnSpc>
            </a:pPr>
            <a:r>
              <a:rPr lang="en-US">
                <a:solidFill>
                  <a:srgbClr val="000000"/>
                </a:solidFill>
                <a:latin typeface="Courier New"/>
              </a:rPr>
              <a:t>	</a:t>
            </a:r>
            <a:r>
              <a:rPr b="1" lang="en-US">
                <a:solidFill>
                  <a:srgbClr val="008000"/>
                </a:solidFill>
                <a:latin typeface="Courier-Bold"/>
              </a:rPr>
              <a:t>return</a:t>
            </a:r>
            <a:r>
              <a:rPr lang="en-US">
                <a:solidFill>
                  <a:srgbClr val="000000"/>
                </a:solidFill>
                <a:latin typeface="Courier New"/>
              </a:rPr>
              <a:t> q.all([</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fs.promisifiedReadFile(__filename),</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deferred.promise</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a:t>
            </a:r>
            <a:endParaRPr/>
          </a:p>
          <a:p>
            <a:pPr>
              <a:lnSpc>
                <a:spcPct val="100000"/>
              </a:lnSpc>
            </a:pPr>
            <a:r>
              <a:rPr lang="en-US">
                <a:solidFill>
                  <a:srgbClr val="000000"/>
                </a:solidFill>
                <a:latin typeface="Courier New"/>
              </a:rPr>
              <a:t>	</a:t>
            </a:r>
            <a:r>
              <a:rPr lang="en-US">
                <a:solidFill>
                  <a:srgbClr val="000000"/>
                </a:solidFill>
                <a:latin typeface="Courier New"/>
              </a:rPr>
              <a:t>	</a:t>
            </a:r>
            <a:r>
              <a:rPr lang="en-US">
                <a:solidFill>
                  <a:srgbClr val="000000"/>
                </a:solidFill>
                <a:latin typeface="Courier New"/>
              </a:rPr>
              <a:t>.then(</a:t>
            </a:r>
            <a:r>
              <a:rPr lang="en-US">
                <a:solidFill>
                  <a:srgbClr val="008000"/>
                </a:solidFill>
                <a:latin typeface="Courier New"/>
              </a:rPr>
              <a:t>String</a:t>
            </a:r>
            <a:r>
              <a:rPr lang="en-US">
                <a:solidFill>
                  <a:srgbClr val="000000"/>
                </a:solidFill>
                <a:latin typeface="Courier New"/>
              </a:rPr>
              <a:t>)</a:t>
            </a:r>
            <a:endParaRPr/>
          </a:p>
          <a:p>
            <a:pPr>
              <a:lnSpc>
                <a:spcPct val="100000"/>
              </a:lnSpc>
            </a:pPr>
            <a:r>
              <a:rPr lang="en-US">
                <a:solidFill>
                  <a:srgbClr val="000000"/>
                </a:solidFill>
                <a:latin typeface="Courier New"/>
              </a:rPr>
              <a:t>}</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Control-flow:</a:t>
            </a:r>
            <a:r>
              <a:rPr lang="en-US" sz="5000">
                <a:solidFill>
                  <a:srgbClr val="2d2f2b"/>
                </a:solidFill>
                <a:latin typeface="Calisto MT"/>
              </a:rPr>
              <a:t>
</a:t>
            </a:r>
            <a:r>
              <a:rPr lang="en-US" sz="5000">
                <a:solidFill>
                  <a:srgbClr val="2d2f2b"/>
                </a:solidFill>
                <a:latin typeface="Calisto MT"/>
              </a:rPr>
              <a:t>Guardians of Contract</a:t>
            </a:r>
            <a:endParaRPr/>
          </a:p>
        </p:txBody>
      </p:sp>
      <p:sp>
        <p:nvSpPr>
          <p:cNvPr id="106"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Control-flow is the gatekeeper that enforces the asynchrony contract</a:t>
            </a:r>
            <a:endParaRPr/>
          </a:p>
          <a:p>
            <a:pPr>
              <a:lnSpc>
                <a:spcPct val="100000"/>
              </a:lnSpc>
              <a:buFont charset="2" typeface="Wingdings"/>
              <a:buChar char=""/>
            </a:pPr>
            <a:r>
              <a:rPr lang="en-US" sz="2400">
                <a:solidFill>
                  <a:srgbClr val="2d2f2b"/>
                </a:solidFill>
                <a:latin typeface="Calisto MT"/>
              </a:rPr>
              <a:t>When calling into 3rd party code, don’t trust it to properly follow the callback contract</a:t>
            </a:r>
            <a:endParaRPr/>
          </a:p>
          <a:p>
            <a:pPr>
              <a:lnSpc>
                <a:spcPct val="100000"/>
              </a:lnSpc>
              <a:buFont charset="2" typeface="Wingdings"/>
              <a:buChar char=""/>
            </a:pPr>
            <a:r>
              <a:rPr lang="en-US" sz="2400">
                <a:solidFill>
                  <a:srgbClr val="2d2f2b"/>
                </a:solidFill>
                <a:latin typeface="Calisto MT"/>
              </a:rPr>
              <a:t>Ensure it doesn’t throw an uncaughtException</a:t>
            </a:r>
            <a:endParaRPr/>
          </a:p>
          <a:p>
            <a:pPr lvl="1">
              <a:lnSpc>
                <a:spcPct val="100000"/>
              </a:lnSpc>
              <a:buFont charset="2" typeface="Wingdings"/>
              <a:buChar char=""/>
            </a:pPr>
            <a:r>
              <a:rPr lang="en-US" sz="2200">
                <a:solidFill>
                  <a:srgbClr val="2d2f2b"/>
                </a:solidFill>
                <a:latin typeface="Calisto MT"/>
              </a:rPr>
              <a:t>with trycatch (built into stepup)</a:t>
            </a:r>
            <a:endParaRPr/>
          </a:p>
          <a:p>
            <a:pPr lvl="1">
              <a:lnSpc>
                <a:spcPct val="100000"/>
              </a:lnSpc>
              <a:buFont charset="2" typeface="Wingdings"/>
              <a:buChar char=""/>
            </a:pPr>
            <a:r>
              <a:rPr lang="en-US" sz="2200">
                <a:solidFill>
                  <a:srgbClr val="2d2f2b"/>
                </a:solidFill>
                <a:latin typeface="Calisto MT"/>
              </a:rPr>
              <a:t>Promises wrap all callbacks in try/catch</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Errors vs Exceptions</a:t>
            </a:r>
            <a:endParaRPr/>
          </a:p>
        </p:txBody>
      </p:sp>
      <p:sp>
        <p:nvSpPr>
          <p:cNvPr id="108"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An exception is an unrecoverable error</a:t>
            </a:r>
            <a:endParaRPr/>
          </a:p>
          <a:p>
            <a:pPr lvl="1">
              <a:lnSpc>
                <a:spcPct val="100000"/>
              </a:lnSpc>
              <a:buFont charset="2" typeface="Wingdings"/>
              <a:buChar char=""/>
            </a:pPr>
            <a:r>
              <a:rPr lang="en-US" sz="2200">
                <a:solidFill>
                  <a:srgbClr val="2d2f2b"/>
                </a:solidFill>
                <a:latin typeface="Calisto MT"/>
              </a:rPr>
              <a:t>Implicit: null.foo</a:t>
            </a:r>
            <a:endParaRPr/>
          </a:p>
          <a:p>
            <a:pPr lvl="1">
              <a:lnSpc>
                <a:spcPct val="100000"/>
              </a:lnSpc>
              <a:buFont charset="2" typeface="Wingdings"/>
              <a:buChar char=""/>
            </a:pPr>
            <a:r>
              <a:rPr lang="en-US" sz="2200">
                <a:solidFill>
                  <a:srgbClr val="2d2f2b"/>
                </a:solidFill>
                <a:latin typeface="Calisto MT"/>
              </a:rPr>
              <a:t>Explicit: throw new Error(‘fail’)</a:t>
            </a:r>
            <a:endParaRPr/>
          </a:p>
          <a:p>
            <a:pPr>
              <a:lnSpc>
                <a:spcPct val="100000"/>
              </a:lnSpc>
              <a:buFont charset="2" typeface="Wingdings"/>
              <a:buChar char=""/>
            </a:pPr>
            <a:r>
              <a:rPr lang="en-US" sz="2400">
                <a:solidFill>
                  <a:srgbClr val="2d2f2b"/>
                </a:solidFill>
                <a:latin typeface="Calisto MT"/>
              </a:rPr>
              <a:t>Exceptions tear the stack</a:t>
            </a:r>
            <a:endParaRPr/>
          </a:p>
          <a:p>
            <a:pPr lvl="1">
              <a:lnSpc>
                <a:spcPct val="100000"/>
              </a:lnSpc>
              <a:buFont charset="2" typeface="Wingdings"/>
              <a:buChar char=""/>
            </a:pPr>
            <a:r>
              <a:rPr lang="en-US" sz="2200">
                <a:solidFill>
                  <a:srgbClr val="2d2f2b"/>
                </a:solidFill>
                <a:latin typeface="Calisto MT"/>
              </a:rPr>
              <a:t>Every frame on a call stack must eventually be popped</a:t>
            </a:r>
            <a:endParaRPr/>
          </a:p>
          <a:p>
            <a:pPr lvl="1">
              <a:lnSpc>
                <a:spcPct val="100000"/>
              </a:lnSpc>
              <a:buFont charset="2" typeface="Wingdings"/>
              <a:buChar char=""/>
            </a:pPr>
            <a:r>
              <a:rPr lang="en-US" sz="2200">
                <a:solidFill>
                  <a:srgbClr val="2d2f2b"/>
                </a:solidFill>
                <a:latin typeface="Calisto MT"/>
              </a:rPr>
              <a:t>Ultimately, the cause of unrecoverability</a:t>
            </a:r>
            <a:endParaRPr/>
          </a:p>
          <a:p>
            <a:pPr lvl="1">
              <a:lnSpc>
                <a:spcPct val="100000"/>
              </a:lnSpc>
              <a:buFont charset="2" typeface="Wingdings"/>
              <a:buChar char=""/>
            </a:pPr>
            <a:r>
              <a:rPr lang="en-US" sz="2200">
                <a:solidFill>
                  <a:srgbClr val="2d2f2b"/>
                </a:solidFill>
                <a:latin typeface="Calisto MT"/>
              </a:rPr>
              <a:t>Desired when we need to crash</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Errors vs Exceptions</a:t>
            </a:r>
            <a:endParaRPr/>
          </a:p>
        </p:txBody>
      </p:sp>
      <p:pic>
        <p:nvPicPr>
          <p:cNvPr descr="" id="110" name="Picture 7"/>
          <p:cNvPicPr/>
          <p:nvPr/>
        </p:nvPicPr>
        <p:blipFill>
          <a:blip r:embed="rId1"/>
          <a:stretch>
            <a:fillRect/>
          </a:stretch>
        </p:blipFill>
        <p:spPr>
          <a:xfrm>
            <a:off x="685800" y="2458440"/>
            <a:ext cx="7770600" cy="390960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Exceptions in Node.js</a:t>
            </a:r>
            <a:endParaRPr/>
          </a:p>
        </p:txBody>
      </p:sp>
      <p:sp>
        <p:nvSpPr>
          <p:cNvPr id="112" name="TextShape 2"/>
          <p:cNvSpPr txBox="1"/>
          <p:nvPr/>
        </p:nvSpPr>
        <p:spPr>
          <a:xfrm>
            <a:off x="685800" y="2209680"/>
            <a:ext cx="7770600" cy="3657240"/>
          </a:xfrm>
          <a:prstGeom prst="rect">
            <a:avLst/>
          </a:prstGeom>
        </p:spPr>
        <p:txBody>
          <a:bodyPr/>
          <a:p>
            <a:pPr lvl="1">
              <a:lnSpc>
                <a:spcPct val="100000"/>
              </a:lnSpc>
              <a:buFont charset="2" typeface="Wingdings"/>
              <a:buChar char=""/>
            </a:pPr>
            <a:r>
              <a:rPr lang="en-US" sz="2200">
                <a:solidFill>
                  <a:srgbClr val="2d2f2b"/>
                </a:solidFill>
                <a:latin typeface="Calisto MT"/>
              </a:rPr>
              <a:t>Exceptions are communicated via process.on(‘uncaughtException’)</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trycatch</a:t>
            </a:r>
            <a:endParaRPr/>
          </a:p>
        </p:txBody>
      </p:sp>
      <p:sp>
        <p:nvSpPr>
          <p:cNvPr id="114"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trycatch, asynchronous try/catch support: </a:t>
            </a:r>
            <a:r>
              <a:rPr lang="en-US" sz="2400" u="sng">
                <a:solidFill>
                  <a:srgbClr val="74b6bc"/>
                </a:solidFill>
                <a:latin typeface="Calisto MT"/>
                <a:hlinkClick r:id="rId1"/>
              </a:rPr>
              <a:t>https://github.com/CrabDude/</a:t>
            </a:r>
            <a:r>
              <a:rPr lang="en-US" sz="2400" u="sng">
                <a:solidFill>
                  <a:srgbClr val="74b6bc"/>
                </a:solidFill>
                <a:latin typeface="Calisto MT"/>
                <a:hlinkClick r:id="rId2"/>
              </a:rPr>
              <a:t>trycatch</a:t>
            </a:r>
            <a:endParaRPr/>
          </a:p>
          <a:p>
            <a:pPr>
              <a:lnSpc>
                <a:spcPct val="100000"/>
              </a:lnSpc>
              <a:buFont charset="2" typeface="Wingdings"/>
              <a:buChar char=""/>
            </a:pPr>
            <a:r>
              <a:rPr lang="en-US" sz="2400">
                <a:solidFill>
                  <a:srgbClr val="2d2f2b"/>
                </a:solidFill>
                <a:latin typeface="Calisto MT"/>
              </a:rPr>
              <a:t>Wraps core/userland boundary in try/catch</a:t>
            </a:r>
            <a:endParaRPr/>
          </a:p>
          <a:p>
            <a:pPr lvl="1">
              <a:lnSpc>
                <a:spcPct val="100000"/>
              </a:lnSpc>
              <a:buFont charset="2" typeface="Wingdings"/>
              <a:buChar char=""/>
            </a:pPr>
            <a:r>
              <a:rPr lang="en-US" sz="2200">
                <a:solidFill>
                  <a:srgbClr val="2d2f2b"/>
                </a:solidFill>
                <a:latin typeface="Calisto MT"/>
              </a:rPr>
              <a:t>Prevents core stack from tearing, ensuring core stack frames are always allowed to unwind</a:t>
            </a:r>
            <a:endParaRPr/>
          </a:p>
          <a:p>
            <a:endParaRPr/>
          </a:p>
        </p:txBody>
      </p:sp>
      <p:sp>
        <p:nvSpPr>
          <p:cNvPr id="115" name="CustomShape 3"/>
          <p:cNvSpPr/>
          <p:nvPr/>
        </p:nvSpPr>
        <p:spPr>
          <a:xfrm>
            <a:off x="685800" y="4574880"/>
            <a:ext cx="7770600" cy="1736280"/>
          </a:xfrm>
          <a:prstGeom prst="rect">
            <a:avLst/>
          </a:prstGeom>
          <a:solidFill>
            <a:srgbClr val="f2f2f2"/>
          </a:solidFill>
        </p:spPr>
        <p:txBody>
          <a:bodyPr bIns="45000" lIns="90000" rIns="90000" tIns="45000"/>
          <a:p>
            <a:pPr>
              <a:lnSpc>
                <a:spcPct val="100000"/>
              </a:lnSpc>
            </a:pPr>
            <a:r>
              <a:rPr lang="en-US">
                <a:solidFill>
                  <a:srgbClr val="000000"/>
                </a:solidFill>
                <a:latin typeface="Calisto MT"/>
              </a:rPr>
              <a:t>trycatch(</a:t>
            </a:r>
            <a:r>
              <a:rPr b="1" lang="en-US">
                <a:solidFill>
                  <a:srgbClr val="008000"/>
                </a:solidFill>
                <a:latin typeface="Calisto MT"/>
              </a:rPr>
              <a:t>function() {</a:t>
            </a:r>
            <a:endParaRPr/>
          </a:p>
          <a:p>
            <a:pPr>
              <a:lnSpc>
                <a:spcPct val="100000"/>
              </a:lnSpc>
            </a:pPr>
            <a:r>
              <a:rPr lang="en-US">
                <a:solidFill>
                  <a:srgbClr val="000000"/>
                </a:solidFill>
                <a:latin typeface="Calisto MT"/>
              </a:rPr>
              <a:t>	</a:t>
            </a:r>
            <a:r>
              <a:rPr lang="en-US">
                <a:solidFill>
                  <a:srgbClr val="000000"/>
                </a:solidFill>
                <a:latin typeface="Calisto MT"/>
              </a:rPr>
              <a:t>setTimeout(</a:t>
            </a:r>
            <a:r>
              <a:rPr b="1" lang="en-US">
                <a:solidFill>
                  <a:srgbClr val="008000"/>
                </a:solidFill>
                <a:latin typeface="Calisto MT"/>
              </a:rPr>
              <a:t>function() {throw new Error(v)</a:t>
            </a:r>
            <a:r>
              <a:rPr lang="en-US">
                <a:solidFill>
                  <a:srgbClr val="000000"/>
                </a:solidFill>
                <a:latin typeface="Calisto MT"/>
              </a:rPr>
              <a:t>}, </a:t>
            </a:r>
            <a:r>
              <a:rPr lang="en-US">
                <a:solidFill>
                  <a:srgbClr val="666666"/>
                </a:solidFill>
                <a:latin typeface="Calisto MT"/>
              </a:rPr>
              <a:t>10)</a:t>
            </a:r>
            <a:endParaRPr/>
          </a:p>
          <a:p>
            <a:pPr>
              <a:lnSpc>
                <a:spcPct val="100000"/>
              </a:lnSpc>
            </a:pPr>
            <a:r>
              <a:rPr lang="en-US">
                <a:solidFill>
                  <a:srgbClr val="000000"/>
                </a:solidFill>
                <a:latin typeface="Calisto MT"/>
              </a:rPr>
              <a:t>}, </a:t>
            </a:r>
            <a:r>
              <a:rPr b="1" lang="en-US">
                <a:solidFill>
                  <a:srgbClr val="008000"/>
                </a:solidFill>
                <a:latin typeface="Calisto MT"/>
              </a:rPr>
              <a:t>function(err) {</a:t>
            </a:r>
            <a:endParaRPr/>
          </a:p>
          <a:p>
            <a:pPr>
              <a:lnSpc>
                <a:spcPct val="100000"/>
              </a:lnSpc>
            </a:pPr>
            <a:r>
              <a:rPr lang="en-US">
                <a:solidFill>
                  <a:srgbClr val="000000"/>
                </a:solidFill>
                <a:latin typeface="Calisto MT"/>
              </a:rPr>
              <a:t>	</a:t>
            </a:r>
            <a:r>
              <a:rPr lang="en-US">
                <a:solidFill>
                  <a:srgbClr val="000000"/>
                </a:solidFill>
                <a:latin typeface="Calisto MT"/>
              </a:rPr>
              <a:t>console.log(</a:t>
            </a:r>
            <a:r>
              <a:rPr lang="en-US">
                <a:solidFill>
                  <a:srgbClr val="ba2121"/>
                </a:solidFill>
                <a:latin typeface="Calisto MT"/>
              </a:rPr>
              <a:t>"Async error caught!\n", err.stack);</a:t>
            </a:r>
            <a:endParaRPr/>
          </a:p>
          <a:p>
            <a:pPr>
              <a:lnSpc>
                <a:spcPct val="100000"/>
              </a:lnSpc>
            </a:pPr>
            <a:r>
              <a:rPr lang="en-US">
                <a:solidFill>
                  <a:srgbClr val="000000"/>
                </a:solidFill>
                <a:latin typeface="Calisto MT"/>
              </a:rPr>
              <a:t>});</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a:t>
            </a:r>
            <a:endParaRPr/>
          </a:p>
        </p:txBody>
      </p:sp>
      <p:sp>
        <p:nvSpPr>
          <p:cNvPr id="78"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3200">
                <a:solidFill>
                  <a:srgbClr val="2d2f2b"/>
                </a:solidFill>
                <a:latin typeface="Calisto MT"/>
              </a:rPr>
              <a:t>Definition:</a:t>
            </a:r>
            <a:r>
              <a:rPr lang="en-US" sz="3200">
                <a:solidFill>
                  <a:srgbClr val="2d2f2b"/>
                </a:solidFill>
                <a:latin typeface="Calisto MT"/>
              </a:rPr>
              <a:t>
</a:t>
            </a:r>
            <a:r>
              <a:rPr lang="en-US" sz="3200">
                <a:solidFill>
                  <a:srgbClr val="2d2f2b"/>
                </a:solidFill>
                <a:latin typeface="Calisto MT"/>
              </a:rPr>
              <a:t>
</a:t>
            </a:r>
            <a:r>
              <a:rPr i="1" lang="en-US" sz="3200">
                <a:solidFill>
                  <a:srgbClr val="2d2f2b"/>
                </a:solidFill>
                <a:latin typeface="Calisto MT"/>
              </a:rPr>
              <a:t>any </a:t>
            </a:r>
            <a:r>
              <a:rPr lang="en-US" sz="3200">
                <a:solidFill>
                  <a:srgbClr val="2d2f2b"/>
                </a:solidFill>
                <a:latin typeface="Calisto MT"/>
              </a:rPr>
              <a:t>object or function that represents an asynchronous value or error.</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Representations</a:t>
            </a:r>
            <a:endParaRPr/>
          </a:p>
        </p:txBody>
      </p:sp>
      <p:sp>
        <p:nvSpPr>
          <p:cNvPr id="80"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3200">
                <a:solidFill>
                  <a:srgbClr val="2d2f2b"/>
                </a:solidFill>
                <a:latin typeface="Calisto MT"/>
              </a:rPr>
              <a:t>Definition:</a:t>
            </a:r>
            <a:r>
              <a:rPr lang="en-US" sz="3200">
                <a:solidFill>
                  <a:srgbClr val="2d2f2b"/>
                </a:solidFill>
                <a:latin typeface="Calisto MT"/>
              </a:rPr>
              <a:t>
</a:t>
            </a:r>
            <a:r>
              <a:rPr lang="en-US" sz="3200">
                <a:solidFill>
                  <a:srgbClr val="2d2f2b"/>
                </a:solidFill>
                <a:latin typeface="Calisto MT"/>
              </a:rPr>
              <a:t>
</a:t>
            </a:r>
            <a:r>
              <a:rPr b="1" i="1" lang="en-US" sz="3200">
                <a:solidFill>
                  <a:srgbClr val="2d2f2b"/>
                </a:solidFill>
                <a:latin typeface="Calisto MT"/>
              </a:rPr>
              <a:t>any </a:t>
            </a:r>
            <a:r>
              <a:rPr b="1" lang="en-US" sz="3200">
                <a:solidFill>
                  <a:srgbClr val="2d2f2b"/>
                </a:solidFill>
                <a:latin typeface="Calisto MT"/>
              </a:rPr>
              <a:t>object or function</a:t>
            </a:r>
            <a:r>
              <a:rPr lang="en-US" sz="3200">
                <a:solidFill>
                  <a:srgbClr val="2d2f2b"/>
                </a:solidFill>
                <a:latin typeface="Calisto MT"/>
              </a:rPr>
              <a:t> that represents an asynchronous value or error.</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Examples</a:t>
            </a:r>
            <a:endParaRPr/>
          </a:p>
        </p:txBody>
      </p:sp>
      <p:sp>
        <p:nvSpPr>
          <p:cNvPr id="82" name="CustomShape 2"/>
          <p:cNvSpPr/>
          <p:nvPr/>
        </p:nvSpPr>
        <p:spPr>
          <a:xfrm>
            <a:off x="685800" y="2056680"/>
            <a:ext cx="7770600" cy="4753800"/>
          </a:xfrm>
          <a:prstGeom prst="rect">
            <a:avLst/>
          </a:prstGeom>
          <a:solidFill>
            <a:srgbClr val="f2f2f2"/>
          </a:solidFill>
        </p:spPr>
        <p:txBody>
          <a:bodyPr bIns="45000" lIns="90000" rIns="90000" tIns="45000"/>
          <a:p>
            <a:pPr>
              <a:lnSpc>
                <a:spcPct val="100000"/>
              </a:lnSpc>
            </a:pPr>
            <a:r>
              <a:rPr i="1" lang="en-US">
                <a:solidFill>
                  <a:srgbClr val="408080"/>
                </a:solidFill>
                <a:latin typeface="Courier-Oblique"/>
              </a:rPr>
              <a:t>// Callbacks</a:t>
            </a:r>
            <a:endParaRPr/>
          </a:p>
          <a:p>
            <a:pPr>
              <a:lnSpc>
                <a:spcPct val="100000"/>
              </a:lnSpc>
            </a:pPr>
            <a:r>
              <a:rPr b="1" lang="en-US">
                <a:solidFill>
                  <a:srgbClr val="008000"/>
                </a:solidFill>
                <a:latin typeface="Courier-Bold"/>
              </a:rPr>
              <a:t>function</a:t>
            </a:r>
            <a:r>
              <a:rPr lang="en-US">
                <a:solidFill>
                  <a:srgbClr val="000000"/>
                </a:solidFill>
                <a:latin typeface="Courier New"/>
              </a:rPr>
              <a:t> callback(err, value) {</a:t>
            </a:r>
            <a:endParaRPr/>
          </a:p>
          <a:p>
            <a:pPr>
              <a:lnSpc>
                <a:spcPct val="100000"/>
              </a:lnSpc>
            </a:pPr>
            <a:r>
              <a:rPr lang="en-US">
                <a:solidFill>
                  <a:srgbClr val="000000"/>
                </a:solidFill>
                <a:latin typeface="Courier New"/>
              </a:rPr>
              <a:t>  </a:t>
            </a:r>
            <a:r>
              <a:rPr b="1" lang="en-US">
                <a:solidFill>
                  <a:srgbClr val="008000"/>
                </a:solidFill>
                <a:latin typeface="Courier-Bold"/>
              </a:rPr>
              <a:t>if</a:t>
            </a:r>
            <a:r>
              <a:rPr lang="en-US">
                <a:solidFill>
                  <a:srgbClr val="000000"/>
                </a:solidFill>
                <a:latin typeface="Courier New"/>
              </a:rPr>
              <a:t>(err) {</a:t>
            </a:r>
            <a:endParaRPr/>
          </a:p>
          <a:p>
            <a:pPr>
              <a:lnSpc>
                <a:spcPct val="100000"/>
              </a:lnSpc>
            </a:pPr>
            <a:r>
              <a:rPr lang="en-US">
                <a:solidFill>
                  <a:srgbClr val="000000"/>
                </a:solidFill>
                <a:latin typeface="Courier New"/>
              </a:rPr>
              <a:t>    </a:t>
            </a:r>
            <a:r>
              <a:rPr i="1" lang="en-US">
                <a:solidFill>
                  <a:srgbClr val="408080"/>
                </a:solidFill>
                <a:latin typeface="Courier-Oblique"/>
              </a:rPr>
              <a:t>// do something with err</a:t>
            </a:r>
            <a:endParaRPr/>
          </a:p>
          <a:p>
            <a:pPr>
              <a:lnSpc>
                <a:spcPct val="100000"/>
              </a:lnSpc>
            </a:pPr>
            <a:r>
              <a:rPr lang="en-US">
                <a:solidFill>
                  <a:srgbClr val="000000"/>
                </a:solidFill>
                <a:latin typeface="Courier New"/>
              </a:rPr>
              <a:t>    </a:t>
            </a:r>
            <a:r>
              <a:rPr b="1" lang="en-US">
                <a:solidFill>
                  <a:srgbClr val="008000"/>
                </a:solidFill>
                <a:latin typeface="Courier-Bold"/>
              </a:rPr>
              <a:t>return</a:t>
            </a:r>
            <a:r>
              <a:rPr lang="en-US">
                <a:solidFill>
                  <a:srgbClr val="000000"/>
                </a:solidFill>
                <a:latin typeface="Courier New"/>
              </a:rPr>
              <a:t>;</a:t>
            </a:r>
            <a:endParaRPr/>
          </a:p>
          <a:p>
            <a:pPr>
              <a:lnSpc>
                <a:spcPct val="100000"/>
              </a:lnSpc>
            </a:pPr>
            <a:r>
              <a:rPr lang="en-US">
                <a:solidFill>
                  <a:srgbClr val="000000"/>
                </a:solidFill>
                <a:latin typeface="Courier New"/>
              </a:rPr>
              <a:t>  </a:t>
            </a:r>
            <a:r>
              <a:rPr lang="en-US">
                <a:solidFill>
                  <a:srgbClr val="000000"/>
                </a:solidFill>
                <a:latin typeface="Courier New"/>
              </a:rPr>
              <a:t>}</a:t>
            </a:r>
            <a:endParaRPr/>
          </a:p>
          <a:p>
            <a:pPr>
              <a:lnSpc>
                <a:spcPct val="100000"/>
              </a:lnSpc>
            </a:pPr>
            <a:r>
              <a:rPr lang="en-US">
                <a:solidFill>
                  <a:srgbClr val="000000"/>
                </a:solidFill>
                <a:latin typeface="Courier New"/>
              </a:rPr>
              <a:t>  </a:t>
            </a:r>
            <a:r>
              <a:rPr i="1" lang="en-US">
                <a:solidFill>
                  <a:srgbClr val="408080"/>
                </a:solidFill>
                <a:latin typeface="Courier-Oblique"/>
              </a:rPr>
              <a:t>// do something with value</a:t>
            </a:r>
            <a:endParaRPr/>
          </a:p>
          <a:p>
            <a:pPr>
              <a:lnSpc>
                <a:spcPct val="100000"/>
              </a:lnSpc>
            </a:pPr>
            <a:r>
              <a:rPr lang="en-US">
                <a:solidFill>
                  <a:srgbClr val="000000"/>
                </a:solidFill>
                <a:latin typeface="Courier New"/>
              </a:rPr>
              <a:t>}</a:t>
            </a:r>
            <a:endParaRPr/>
          </a:p>
          <a:p>
            <a:pPr>
              <a:lnSpc>
                <a:spcPct val="100000"/>
              </a:lnSpc>
            </a:pPr>
            <a:endParaRPr/>
          </a:p>
          <a:p>
            <a:pPr>
              <a:lnSpc>
                <a:spcPct val="100000"/>
              </a:lnSpc>
            </a:pPr>
            <a:r>
              <a:rPr i="1" lang="en-US">
                <a:solidFill>
                  <a:srgbClr val="408080"/>
                </a:solidFill>
                <a:latin typeface="Courier-Oblique"/>
              </a:rPr>
              <a:t>// Promises</a:t>
            </a:r>
            <a:endParaRPr/>
          </a:p>
          <a:p>
            <a:pPr>
              <a:lnSpc>
                <a:spcPct val="100000"/>
              </a:lnSpc>
            </a:pPr>
            <a:r>
              <a:rPr lang="en-US">
                <a:solidFill>
                  <a:srgbClr val="000000"/>
                </a:solidFill>
                <a:latin typeface="Courier New"/>
              </a:rPr>
              <a:t>promise.then(</a:t>
            </a:r>
            <a:r>
              <a:rPr b="1" lang="en-US">
                <a:solidFill>
                  <a:srgbClr val="008000"/>
                </a:solidFill>
                <a:latin typeface="Courier-Bold"/>
              </a:rPr>
              <a:t>function</a:t>
            </a:r>
            <a:r>
              <a:rPr lang="en-US">
                <a:solidFill>
                  <a:srgbClr val="000000"/>
                </a:solidFill>
                <a:latin typeface="Courier New"/>
              </a:rPr>
              <a:t>(value) {</a:t>
            </a:r>
            <a:endParaRPr/>
          </a:p>
          <a:p>
            <a:pPr>
              <a:lnSpc>
                <a:spcPct val="100000"/>
              </a:lnSpc>
            </a:pPr>
            <a:r>
              <a:rPr lang="en-US">
                <a:solidFill>
                  <a:srgbClr val="000000"/>
                </a:solidFill>
                <a:latin typeface="Courier New"/>
              </a:rPr>
              <a:t>    </a:t>
            </a:r>
            <a:r>
              <a:rPr i="1" lang="en-US">
                <a:solidFill>
                  <a:srgbClr val="408080"/>
                </a:solidFill>
                <a:latin typeface="Courier-Oblique"/>
              </a:rPr>
              <a:t>// do something with value</a:t>
            </a:r>
            <a:endParaRPr/>
          </a:p>
          <a:p>
            <a:pPr>
              <a:lnSpc>
                <a:spcPct val="100000"/>
              </a:lnSpc>
            </a:pPr>
            <a:r>
              <a:rPr lang="en-US">
                <a:solidFill>
                  <a:srgbClr val="000000"/>
                </a:solidFill>
                <a:latin typeface="Courier New"/>
              </a:rPr>
              <a:t>  </a:t>
            </a:r>
            <a:r>
              <a:rPr lang="en-US">
                <a:solidFill>
                  <a:srgbClr val="000000"/>
                </a:solidFill>
                <a:latin typeface="Courier New"/>
              </a:rPr>
              <a:t>}</a:t>
            </a:r>
            <a:endParaRPr/>
          </a:p>
          <a:p>
            <a:pPr>
              <a:lnSpc>
                <a:spcPct val="100000"/>
              </a:lnSpc>
            </a:pPr>
            <a:r>
              <a:rPr lang="en-US">
                <a:solidFill>
                  <a:srgbClr val="000000"/>
                </a:solidFill>
                <a:latin typeface="Courier New"/>
              </a:rPr>
              <a:t>, </a:t>
            </a:r>
            <a:r>
              <a:rPr b="1" lang="en-US">
                <a:solidFill>
                  <a:srgbClr val="008000"/>
                </a:solidFill>
                <a:latin typeface="Courier-Bold"/>
              </a:rPr>
              <a:t>function</a:t>
            </a:r>
            <a:r>
              <a:rPr lang="en-US">
                <a:solidFill>
                  <a:srgbClr val="000000"/>
                </a:solidFill>
                <a:latin typeface="Courier New"/>
              </a:rPr>
              <a:t>(err) {</a:t>
            </a:r>
            <a:endParaRPr/>
          </a:p>
          <a:p>
            <a:pPr>
              <a:lnSpc>
                <a:spcPct val="100000"/>
              </a:lnSpc>
            </a:pPr>
            <a:r>
              <a:rPr lang="en-US">
                <a:solidFill>
                  <a:srgbClr val="000000"/>
                </a:solidFill>
                <a:latin typeface="Courier New"/>
              </a:rPr>
              <a:t>    </a:t>
            </a:r>
            <a:r>
              <a:rPr i="1" lang="en-US">
                <a:solidFill>
                  <a:srgbClr val="408080"/>
                </a:solidFill>
                <a:latin typeface="Courier-Oblique"/>
              </a:rPr>
              <a:t>// do something with err</a:t>
            </a:r>
            <a:endParaRPr/>
          </a:p>
          <a:p>
            <a:pPr>
              <a:lnSpc>
                <a:spcPct val="100000"/>
              </a:lnSpc>
            </a:pPr>
            <a:r>
              <a:rPr lang="en-US">
                <a:solidFill>
                  <a:srgbClr val="000000"/>
                </a:solidFill>
                <a:latin typeface="Courier New"/>
              </a:rPr>
              <a:t>  </a:t>
            </a:r>
            <a:r>
              <a:rPr lang="en-US">
                <a:solidFill>
                  <a:srgbClr val="000000"/>
                </a:solidFill>
                <a:latin typeface="Courier New"/>
              </a:rPr>
              <a:t>})</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Contracts</a:t>
            </a:r>
            <a:endParaRPr/>
          </a:p>
        </p:txBody>
      </p:sp>
      <p:sp>
        <p:nvSpPr>
          <p:cNvPr id="84"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2400">
                <a:solidFill>
                  <a:srgbClr val="2d2f2b"/>
                </a:solidFill>
                <a:latin typeface="Calisto MT"/>
              </a:rPr>
              <a:t>All asynchrony have a contract:</a:t>
            </a:r>
            <a:endParaRPr/>
          </a:p>
          <a:p>
            <a:pPr lvl="1">
              <a:lnSpc>
                <a:spcPct val="100000"/>
              </a:lnSpc>
              <a:buFont charset="2" typeface="Wingdings"/>
              <a:buChar char=""/>
            </a:pPr>
            <a:r>
              <a:rPr lang="en-US" sz="2200">
                <a:solidFill>
                  <a:srgbClr val="2d2f2b"/>
                </a:solidFill>
                <a:latin typeface="Calisto MT"/>
              </a:rPr>
              <a:t>Errbacks (Implicit): </a:t>
            </a:r>
            <a:r>
              <a:rPr lang="en-US" sz="2200" u="sng">
                <a:solidFill>
                  <a:srgbClr val="74b6bc"/>
                </a:solidFill>
                <a:latin typeface="Calisto MT"/>
                <a:hlinkClick r:id="rId1"/>
              </a:rPr>
              <a:t>https://gist.github.com/CrabDude/</a:t>
            </a:r>
            <a:r>
              <a:rPr lang="en-US" sz="2200" u="sng">
                <a:solidFill>
                  <a:srgbClr val="74b6bc"/>
                </a:solidFill>
                <a:latin typeface="Calisto MT"/>
                <a:hlinkClick r:id="rId2"/>
              </a:rPr>
              <a:t>10907185</a:t>
            </a:r>
            <a:endParaRPr/>
          </a:p>
          <a:p>
            <a:pPr lvl="1">
              <a:lnSpc>
                <a:spcPct val="100000"/>
              </a:lnSpc>
              <a:buFont charset="2" typeface="Wingdings"/>
              <a:buChar char=""/>
            </a:pPr>
            <a:r>
              <a:rPr lang="en-US" sz="2200">
                <a:solidFill>
                  <a:srgbClr val="2d2f2b"/>
                </a:solidFill>
                <a:latin typeface="Calisto MT"/>
              </a:rPr>
              <a:t>Promises A+ (Explicit via a spec): </a:t>
            </a:r>
            <a:r>
              <a:rPr lang="en-US" sz="2200" u="sng">
                <a:solidFill>
                  <a:srgbClr val="74b6bc"/>
                </a:solidFill>
                <a:latin typeface="Calisto MT"/>
                <a:hlinkClick r:id="rId3"/>
              </a:rPr>
              <a:t>http://promises-aplus.github.io/promises-spec</a:t>
            </a:r>
            <a:r>
              <a:rPr lang="en-US" sz="2200" u="sng">
                <a:solidFill>
                  <a:srgbClr val="74b6bc"/>
                </a:solidFill>
                <a:latin typeface="Calisto MT"/>
                <a:hlinkClick r:id="rId4"/>
              </a:rPr>
              <a:t>/</a:t>
            </a:r>
            <a:endParaRPr/>
          </a:p>
          <a:p>
            <a:endParaRPr/>
          </a:p>
          <a:p>
            <a:pPr>
              <a:lnSpc>
                <a:spcPct val="100000"/>
              </a:lnSpc>
              <a:buFont charset="2" typeface="Wingdings"/>
              <a:buChar char=""/>
            </a:pPr>
            <a:r>
              <a:rPr lang="en-US" sz="2400">
                <a:solidFill>
                  <a:srgbClr val="2d2f2b"/>
                </a:solidFill>
                <a:latin typeface="Calisto MT"/>
              </a:rPr>
              <a:t>Ideally, they have tests as well: </a:t>
            </a:r>
            <a:r>
              <a:rPr lang="en-US" sz="2400" u="sng">
                <a:solidFill>
                  <a:srgbClr val="74b6bc"/>
                </a:solidFill>
                <a:latin typeface="Calisto MT"/>
                <a:hlinkClick r:id="rId5"/>
              </a:rPr>
              <a:t>https</a:t>
            </a:r>
            <a:r>
              <a:rPr lang="en-US" sz="2400" u="sng">
                <a:solidFill>
                  <a:srgbClr val="74b6bc"/>
                </a:solidFill>
                <a:latin typeface="Calisto MT"/>
                <a:hlinkClick r:id="rId6"/>
              </a:rPr>
              <a:t>://github.com/promises-aplus/promises-</a:t>
            </a:r>
            <a:r>
              <a:rPr lang="en-US" sz="2400" u="sng">
                <a:solidFill>
                  <a:srgbClr val="74b6bc"/>
                </a:solidFill>
                <a:latin typeface="Calisto MT"/>
                <a:hlinkClick r:id="rId7"/>
              </a:rPr>
              <a:t>tests</a:t>
            </a:r>
            <a:endParaRPr/>
          </a:p>
          <a:p>
            <a:pPr>
              <a:lnSpc>
                <a:spcPct val="100000"/>
              </a:lnSpc>
            </a:pPr>
            <a:endParaRPr/>
          </a:p>
          <a:p>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Errback Contract</a:t>
            </a:r>
            <a:endParaRPr/>
          </a:p>
        </p:txBody>
      </p:sp>
      <p:sp>
        <p:nvSpPr>
          <p:cNvPr id="86" name="CustomShape 2"/>
          <p:cNvSpPr/>
          <p:nvPr/>
        </p:nvSpPr>
        <p:spPr>
          <a:xfrm>
            <a:off x="685800" y="2234520"/>
            <a:ext cx="7770600" cy="3747960"/>
          </a:xfrm>
          <a:prstGeom prst="rect">
            <a:avLst/>
          </a:prstGeom>
        </p:spPr>
        <p:txBody>
          <a:bodyPr bIns="45000" lIns="90000" rIns="90000" tIns="45000"/>
          <a:p>
            <a:pPr>
              <a:lnSpc>
                <a:spcPct val="100000"/>
              </a:lnSpc>
              <a:buFont typeface="StarSymbol"/>
              <a:buAutoNum type="arabicPeriod"/>
            </a:pPr>
            <a:r>
              <a:rPr lang="en-US" sz="2400">
                <a:solidFill>
                  <a:srgbClr val="000000"/>
                </a:solidFill>
                <a:latin typeface="Calisto MT"/>
              </a:rPr>
              <a:t>Function that takes 2 arguments</a:t>
            </a:r>
            <a:endParaRPr/>
          </a:p>
          <a:p>
            <a:pPr lvl="1">
              <a:lnSpc>
                <a:spcPct val="100000"/>
              </a:lnSpc>
              <a:buFont typeface="Arial"/>
              <a:buChar char="•"/>
            </a:pPr>
            <a:r>
              <a:rPr lang="en-US" sz="2400">
                <a:solidFill>
                  <a:srgbClr val="000000"/>
                </a:solidFill>
                <a:latin typeface="Calisto MT"/>
              </a:rPr>
              <a:t>first argument is an error</a:t>
            </a:r>
            <a:endParaRPr/>
          </a:p>
          <a:p>
            <a:pPr lvl="1">
              <a:lnSpc>
                <a:spcPct val="100000"/>
              </a:lnSpc>
              <a:buFont typeface="Arial"/>
              <a:buChar char="•"/>
            </a:pPr>
            <a:r>
              <a:rPr lang="en-US" sz="2400">
                <a:solidFill>
                  <a:srgbClr val="000000"/>
                </a:solidFill>
                <a:latin typeface="Calisto MT"/>
              </a:rPr>
              <a:t>second argument is the result</a:t>
            </a:r>
            <a:endParaRPr/>
          </a:p>
          <a:p>
            <a:pPr lvl="1">
              <a:lnSpc>
                <a:spcPct val="100000"/>
              </a:lnSpc>
              <a:buFont typeface="Arial"/>
              <a:buChar char="•"/>
            </a:pPr>
            <a:r>
              <a:rPr lang="en-US" sz="2400">
                <a:solidFill>
                  <a:srgbClr val="000000"/>
                </a:solidFill>
                <a:latin typeface="Calisto MT"/>
              </a:rPr>
              <a:t>Never pass both</a:t>
            </a:r>
            <a:endParaRPr/>
          </a:p>
          <a:p>
            <a:pPr lvl="1">
              <a:lnSpc>
                <a:spcPct val="100000"/>
              </a:lnSpc>
              <a:buFont typeface="Arial"/>
              <a:buChar char="•"/>
            </a:pPr>
            <a:r>
              <a:rPr lang="en-US" sz="2400">
                <a:solidFill>
                  <a:srgbClr val="000000"/>
                </a:solidFill>
                <a:latin typeface="Calisto MT"/>
              </a:rPr>
              <a:t>error should be instanceof Error</a:t>
            </a:r>
            <a:endParaRPr/>
          </a:p>
          <a:p>
            <a:pPr>
              <a:lnSpc>
                <a:spcPct val="100000"/>
              </a:lnSpc>
              <a:buFont typeface="Calisto MT"/>
              <a:buAutoNum type="arabicPeriod"/>
            </a:pPr>
            <a:r>
              <a:rPr lang="en-US" sz="2400">
                <a:solidFill>
                  <a:srgbClr val="000000"/>
                </a:solidFill>
                <a:latin typeface="Calisto MT"/>
              </a:rPr>
              <a:t>Must never excecute on the same tick of the event loop</a:t>
            </a:r>
            <a:endParaRPr/>
          </a:p>
          <a:p>
            <a:pPr>
              <a:lnSpc>
                <a:spcPct val="100000"/>
              </a:lnSpc>
              <a:buFont typeface="Calisto MT"/>
              <a:buAutoNum type="arabicPeriod"/>
            </a:pPr>
            <a:r>
              <a:rPr lang="en-US" sz="2400">
                <a:solidFill>
                  <a:srgbClr val="000000"/>
                </a:solidFill>
                <a:latin typeface="Calisto MT"/>
              </a:rPr>
              <a:t>Must be passed as last argument to function</a:t>
            </a:r>
            <a:endParaRPr/>
          </a:p>
          <a:p>
            <a:pPr>
              <a:lnSpc>
                <a:spcPct val="100000"/>
              </a:lnSpc>
              <a:buFont typeface="Calisto MT"/>
              <a:buAutoNum type="arabicPeriod"/>
            </a:pPr>
            <a:r>
              <a:rPr lang="en-US" sz="2400">
                <a:solidFill>
                  <a:srgbClr val="000000"/>
                </a:solidFill>
                <a:latin typeface="Calisto MT"/>
              </a:rPr>
              <a:t>Return value is ignored</a:t>
            </a:r>
            <a:endParaRPr/>
          </a:p>
          <a:p>
            <a:pPr>
              <a:lnSpc>
                <a:spcPct val="100000"/>
              </a:lnSpc>
              <a:buFont typeface="Calisto MT"/>
              <a:buAutoNum type="arabicPeriod"/>
            </a:pPr>
            <a:r>
              <a:rPr lang="en-US" sz="2400">
                <a:solidFill>
                  <a:srgbClr val="000000"/>
                </a:solidFill>
                <a:latin typeface="Calisto MT"/>
              </a:rPr>
              <a:t>Must not throw / must pass resulting errors</a:t>
            </a:r>
            <a:endParaRPr/>
          </a:p>
          <a:p>
            <a:pPr>
              <a:lnSpc>
                <a:spcPct val="100000"/>
              </a:lnSpc>
              <a:buFont typeface="Calisto MT"/>
              <a:buAutoNum type="arabicPeriod"/>
            </a:pPr>
            <a:r>
              <a:rPr lang="en-US" sz="2400">
                <a:solidFill>
                  <a:srgbClr val="000000"/>
                </a:solidFill>
                <a:latin typeface="Calisto MT"/>
              </a:rPr>
              <a:t>Must never be called more than once</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Promises Spec</a:t>
            </a:r>
            <a:endParaRPr/>
          </a:p>
        </p:txBody>
      </p:sp>
      <p:sp>
        <p:nvSpPr>
          <p:cNvPr id="88" name="CustomShape 2"/>
          <p:cNvSpPr/>
          <p:nvPr/>
        </p:nvSpPr>
        <p:spPr>
          <a:xfrm>
            <a:off x="667800" y="2070360"/>
            <a:ext cx="7788600" cy="4592520"/>
          </a:xfrm>
          <a:prstGeom prst="rect">
            <a:avLst/>
          </a:prstGeom>
        </p:spPr>
        <p:txBody>
          <a:bodyPr bIns="45000" lIns="90000" rIns="90000" tIns="45000"/>
          <a:p>
            <a:pPr>
              <a:lnSpc>
                <a:spcPct val="100000"/>
              </a:lnSpc>
            </a:pPr>
            <a:endParaRPr/>
          </a:p>
          <a:p>
            <a:pPr>
              <a:lnSpc>
                <a:spcPct val="100000"/>
              </a:lnSpc>
            </a:pPr>
            <a:r>
              <a:rPr lang="en-US" sz="400">
                <a:solidFill>
                  <a:srgbClr val="000000"/>
                </a:solidFill>
                <a:latin typeface="Calisto MT"/>
              </a:rPr>
              <a:t>	</a:t>
            </a:r>
            <a:r>
              <a:rPr lang="en-US" sz="400">
                <a:solidFill>
                  <a:srgbClr val="000000"/>
                </a:solidFill>
                <a:latin typeface="Calisto MT"/>
              </a:rPr>
              <a:t>	</a:t>
            </a:r>
            <a:r>
              <a:rPr lang="en-US" sz="400">
                <a:solidFill>
                  <a:srgbClr val="000000"/>
                </a:solidFill>
                <a:latin typeface="Calisto MT"/>
              </a:rPr>
              <a:t>	</a:t>
            </a:r>
            <a:r>
              <a:rPr lang="en-US" sz="400">
                <a:solidFill>
                  <a:srgbClr val="000000"/>
                </a:solidFill>
                <a:latin typeface="Calisto MT"/>
              </a:rPr>
              <a:t>	</a:t>
            </a:r>
            <a:r>
              <a:rPr b="1" lang="en-US" sz="400">
                <a:solidFill>
                  <a:srgbClr val="000000"/>
                </a:solidFill>
                <a:latin typeface="Calisto MT"/>
              </a:rPr>
              <a:t>Promises/A+</a:t>
            </a:r>
            <a:endParaRPr/>
          </a:p>
          <a:p>
            <a:pPr>
              <a:lnSpc>
                <a:spcPct val="100000"/>
              </a:lnSpc>
            </a:pPr>
            <a:r>
              <a:rPr b="1" lang="en-US" sz="400">
                <a:solidFill>
                  <a:srgbClr val="000000"/>
                </a:solidFill>
                <a:latin typeface="Calisto MT"/>
              </a:rPr>
              <a:t>An open standard for sound, interoperable JavaScript promises—by implementers, for implementers.</a:t>
            </a:r>
            <a:endParaRPr/>
          </a:p>
          <a:p>
            <a:pPr>
              <a:lnSpc>
                <a:spcPct val="100000"/>
              </a:lnSpc>
            </a:pPr>
            <a:r>
              <a:rPr b="1" lang="en-US" sz="400">
                <a:solidFill>
                  <a:srgbClr val="000000"/>
                </a:solidFill>
                <a:latin typeface="Calisto MT"/>
              </a:rPr>
              <a:t>Terminology</a:t>
            </a:r>
            <a:endParaRPr/>
          </a:p>
          <a:p>
            <a:pPr>
              <a:lnSpc>
                <a:spcPct val="100000"/>
              </a:lnSpc>
            </a:pPr>
            <a:r>
              <a:rPr lang="en-US" sz="400">
                <a:solidFill>
                  <a:srgbClr val="000000"/>
                </a:solidFill>
                <a:latin typeface="Calisto MT"/>
              </a:rPr>
              <a:t>"promise" is an object or function with a then method whose behavior conforms to this specification.</a:t>
            </a:r>
            <a:endParaRPr/>
          </a:p>
          <a:p>
            <a:pPr>
              <a:lnSpc>
                <a:spcPct val="100000"/>
              </a:lnSpc>
            </a:pPr>
            <a:r>
              <a:rPr lang="en-US" sz="400">
                <a:solidFill>
                  <a:srgbClr val="000000"/>
                </a:solidFill>
                <a:latin typeface="Calisto MT"/>
              </a:rPr>
              <a:t>"thenable" is an object or function that defines a then method.</a:t>
            </a:r>
            <a:endParaRPr/>
          </a:p>
          <a:p>
            <a:pPr>
              <a:lnSpc>
                <a:spcPct val="100000"/>
              </a:lnSpc>
            </a:pPr>
            <a:r>
              <a:rPr lang="en-US" sz="400">
                <a:solidFill>
                  <a:srgbClr val="000000"/>
                </a:solidFill>
                <a:latin typeface="Calisto MT"/>
              </a:rPr>
              <a:t>"value" is any legal JavaScript value (including undefined, a thenable, or a promise).</a:t>
            </a:r>
            <a:endParaRPr/>
          </a:p>
          <a:p>
            <a:pPr>
              <a:lnSpc>
                <a:spcPct val="100000"/>
              </a:lnSpc>
            </a:pPr>
            <a:r>
              <a:rPr lang="en-US" sz="400">
                <a:solidFill>
                  <a:srgbClr val="000000"/>
                </a:solidFill>
                <a:latin typeface="Calisto MT"/>
              </a:rPr>
              <a:t>"exception" is a value that is thrown using the throw statement.</a:t>
            </a:r>
            <a:endParaRPr/>
          </a:p>
          <a:p>
            <a:pPr>
              <a:lnSpc>
                <a:spcPct val="100000"/>
              </a:lnSpc>
            </a:pPr>
            <a:r>
              <a:rPr lang="en-US" sz="400">
                <a:solidFill>
                  <a:srgbClr val="000000"/>
                </a:solidFill>
                <a:latin typeface="Calisto MT"/>
              </a:rPr>
              <a:t>"reason" is a value that indicates why a promise was rejected.</a:t>
            </a:r>
            <a:endParaRPr/>
          </a:p>
          <a:p>
            <a:pPr>
              <a:lnSpc>
                <a:spcPct val="100000"/>
              </a:lnSpc>
            </a:pPr>
            <a:endParaRPr/>
          </a:p>
          <a:p>
            <a:pPr>
              <a:lnSpc>
                <a:spcPct val="100000"/>
              </a:lnSpc>
            </a:pPr>
            <a:r>
              <a:rPr b="1" lang="en-US" sz="400">
                <a:solidFill>
                  <a:srgbClr val="000000"/>
                </a:solidFill>
                <a:latin typeface="Calisto MT"/>
              </a:rPr>
              <a:t>Requirements</a:t>
            </a:r>
            <a:endParaRPr/>
          </a:p>
          <a:p>
            <a:pPr>
              <a:lnSpc>
                <a:spcPct val="100000"/>
              </a:lnSpc>
            </a:pPr>
            <a:endParaRPr/>
          </a:p>
          <a:p>
            <a:pPr>
              <a:lnSpc>
                <a:spcPct val="100000"/>
              </a:lnSpc>
            </a:pPr>
            <a:r>
              <a:rPr b="1" lang="en-US" sz="400">
                <a:solidFill>
                  <a:srgbClr val="000000"/>
                </a:solidFill>
                <a:latin typeface="Calisto MT"/>
              </a:rPr>
              <a:t>Promise States</a:t>
            </a:r>
            <a:endParaRPr/>
          </a:p>
          <a:p>
            <a:pPr>
              <a:lnSpc>
                <a:spcPct val="100000"/>
              </a:lnSpc>
            </a:pPr>
            <a:r>
              <a:rPr lang="en-US" sz="400">
                <a:solidFill>
                  <a:srgbClr val="000000"/>
                </a:solidFill>
                <a:latin typeface="Calisto MT"/>
              </a:rPr>
              <a:t>A promise must be in one of three states: pending, fulfilled, or rejected.</a:t>
            </a:r>
            <a:endParaRPr/>
          </a:p>
          <a:p>
            <a:pPr>
              <a:lnSpc>
                <a:spcPct val="100000"/>
              </a:lnSpc>
            </a:pPr>
            <a:r>
              <a:rPr lang="en-US" sz="400">
                <a:solidFill>
                  <a:srgbClr val="000000"/>
                </a:solidFill>
                <a:latin typeface="Calisto MT"/>
              </a:rPr>
              <a:t>When pending, a promise:</a:t>
            </a:r>
            <a:endParaRPr/>
          </a:p>
          <a:p>
            <a:pPr>
              <a:lnSpc>
                <a:spcPct val="100000"/>
              </a:lnSpc>
            </a:pPr>
            <a:r>
              <a:rPr lang="en-US" sz="400">
                <a:solidFill>
                  <a:srgbClr val="000000"/>
                </a:solidFill>
                <a:latin typeface="Calisto MT"/>
              </a:rPr>
              <a:t>may transition to either the fulfilled or rejected state.</a:t>
            </a:r>
            <a:endParaRPr/>
          </a:p>
          <a:p>
            <a:pPr>
              <a:lnSpc>
                <a:spcPct val="100000"/>
              </a:lnSpc>
            </a:pPr>
            <a:r>
              <a:rPr lang="en-US" sz="400">
                <a:solidFill>
                  <a:srgbClr val="000000"/>
                </a:solidFill>
                <a:latin typeface="Calisto MT"/>
              </a:rPr>
              <a:t>When fulfilled, a promise:</a:t>
            </a:r>
            <a:endParaRPr/>
          </a:p>
          <a:p>
            <a:pPr>
              <a:lnSpc>
                <a:spcPct val="100000"/>
              </a:lnSpc>
            </a:pPr>
            <a:r>
              <a:rPr lang="en-US" sz="400">
                <a:solidFill>
                  <a:srgbClr val="000000"/>
                </a:solidFill>
                <a:latin typeface="Calisto MT"/>
              </a:rPr>
              <a:t>must not transition to any other state.</a:t>
            </a:r>
            <a:endParaRPr/>
          </a:p>
          <a:p>
            <a:pPr>
              <a:lnSpc>
                <a:spcPct val="100000"/>
              </a:lnSpc>
            </a:pPr>
            <a:r>
              <a:rPr lang="en-US" sz="400">
                <a:solidFill>
                  <a:srgbClr val="000000"/>
                </a:solidFill>
                <a:latin typeface="Calisto MT"/>
              </a:rPr>
              <a:t>must have a value, which must not change.</a:t>
            </a:r>
            <a:endParaRPr/>
          </a:p>
          <a:p>
            <a:pPr>
              <a:lnSpc>
                <a:spcPct val="100000"/>
              </a:lnSpc>
            </a:pPr>
            <a:r>
              <a:rPr lang="en-US" sz="400">
                <a:solidFill>
                  <a:srgbClr val="000000"/>
                </a:solidFill>
                <a:latin typeface="Calisto MT"/>
              </a:rPr>
              <a:t>When rejected, a promise:</a:t>
            </a:r>
            <a:endParaRPr/>
          </a:p>
          <a:p>
            <a:pPr>
              <a:lnSpc>
                <a:spcPct val="100000"/>
              </a:lnSpc>
            </a:pPr>
            <a:r>
              <a:rPr lang="en-US" sz="400">
                <a:solidFill>
                  <a:srgbClr val="000000"/>
                </a:solidFill>
                <a:latin typeface="Calisto MT"/>
              </a:rPr>
              <a:t>must not transition to any other state.</a:t>
            </a:r>
            <a:endParaRPr/>
          </a:p>
          <a:p>
            <a:pPr>
              <a:lnSpc>
                <a:spcPct val="100000"/>
              </a:lnSpc>
            </a:pPr>
            <a:r>
              <a:rPr lang="en-US" sz="400">
                <a:solidFill>
                  <a:srgbClr val="000000"/>
                </a:solidFill>
                <a:latin typeface="Calisto MT"/>
              </a:rPr>
              <a:t>must have a reason, which must not change.</a:t>
            </a:r>
            <a:endParaRPr/>
          </a:p>
          <a:p>
            <a:pPr>
              <a:lnSpc>
                <a:spcPct val="100000"/>
              </a:lnSpc>
            </a:pPr>
            <a:r>
              <a:rPr lang="en-US" sz="400">
                <a:solidFill>
                  <a:srgbClr val="000000"/>
                </a:solidFill>
                <a:latin typeface="Calisto MT"/>
              </a:rPr>
              <a:t>Here, "must not change" means immutable identity (i.e. ===), but does not imply deep immutability.</a:t>
            </a:r>
            <a:endParaRPr/>
          </a:p>
          <a:p>
            <a:pPr>
              <a:lnSpc>
                <a:spcPct val="100000"/>
              </a:lnSpc>
            </a:pPr>
            <a:endParaRPr/>
          </a:p>
          <a:p>
            <a:pPr>
              <a:lnSpc>
                <a:spcPct val="100000"/>
              </a:lnSpc>
            </a:pPr>
            <a:r>
              <a:rPr b="1" lang="en-US" sz="400">
                <a:solidFill>
                  <a:srgbClr val="000000"/>
                </a:solidFill>
                <a:latin typeface="Calisto MT"/>
              </a:rPr>
              <a:t>The then Method</a:t>
            </a:r>
            <a:endParaRPr/>
          </a:p>
          <a:p>
            <a:pPr>
              <a:lnSpc>
                <a:spcPct val="100000"/>
              </a:lnSpc>
            </a:pPr>
            <a:r>
              <a:rPr lang="en-US" sz="400">
                <a:solidFill>
                  <a:srgbClr val="000000"/>
                </a:solidFill>
                <a:latin typeface="Calisto MT"/>
              </a:rPr>
              <a:t>A promise must provide a then method to access its current or eventual value or reason.</a:t>
            </a:r>
            <a:endParaRPr/>
          </a:p>
          <a:p>
            <a:pPr>
              <a:lnSpc>
                <a:spcPct val="100000"/>
              </a:lnSpc>
            </a:pPr>
            <a:r>
              <a:rPr lang="en-US" sz="400">
                <a:solidFill>
                  <a:srgbClr val="000000"/>
                </a:solidFill>
                <a:latin typeface="Calisto MT"/>
              </a:rPr>
              <a:t>A promise's then method accepts two arguments:</a:t>
            </a:r>
            <a:endParaRPr/>
          </a:p>
          <a:p>
            <a:pPr>
              <a:lnSpc>
                <a:spcPct val="100000"/>
              </a:lnSpc>
            </a:pPr>
            <a:r>
              <a:rPr lang="en-US" sz="400">
                <a:solidFill>
                  <a:srgbClr val="000000"/>
                </a:solidFill>
                <a:latin typeface="Calisto MT"/>
              </a:rPr>
              <a:t>promise.then(onFulfilled, onRejected)</a:t>
            </a:r>
            <a:endParaRPr/>
          </a:p>
          <a:p>
            <a:pPr>
              <a:lnSpc>
                <a:spcPct val="100000"/>
              </a:lnSpc>
            </a:pPr>
            <a:r>
              <a:rPr lang="en-US" sz="400">
                <a:solidFill>
                  <a:srgbClr val="000000"/>
                </a:solidFill>
                <a:latin typeface="Calisto MT"/>
              </a:rPr>
              <a:t>Both onFulfilled and onRejected are optional arguments:</a:t>
            </a:r>
            <a:endParaRPr/>
          </a:p>
          <a:p>
            <a:pPr>
              <a:lnSpc>
                <a:spcPct val="100000"/>
              </a:lnSpc>
            </a:pPr>
            <a:r>
              <a:rPr lang="en-US" sz="400">
                <a:solidFill>
                  <a:srgbClr val="000000"/>
                </a:solidFill>
                <a:latin typeface="Calisto MT"/>
              </a:rPr>
              <a:t>If onFulfilled is not a function, it must be ignored.</a:t>
            </a:r>
            <a:endParaRPr/>
          </a:p>
          <a:p>
            <a:pPr>
              <a:lnSpc>
                <a:spcPct val="100000"/>
              </a:lnSpc>
            </a:pPr>
            <a:r>
              <a:rPr lang="en-US" sz="400">
                <a:solidFill>
                  <a:srgbClr val="000000"/>
                </a:solidFill>
                <a:latin typeface="Calisto MT"/>
              </a:rPr>
              <a:t>If onRejected is not a function, it must be ignored.</a:t>
            </a:r>
            <a:endParaRPr/>
          </a:p>
          <a:p>
            <a:pPr>
              <a:lnSpc>
                <a:spcPct val="100000"/>
              </a:lnSpc>
            </a:pPr>
            <a:r>
              <a:rPr lang="en-US" sz="400">
                <a:solidFill>
                  <a:srgbClr val="000000"/>
                </a:solidFill>
                <a:latin typeface="Calisto MT"/>
              </a:rPr>
              <a:t>If onFulfilled is a function:</a:t>
            </a:r>
            <a:endParaRPr/>
          </a:p>
          <a:p>
            <a:pPr>
              <a:lnSpc>
                <a:spcPct val="100000"/>
              </a:lnSpc>
            </a:pPr>
            <a:r>
              <a:rPr lang="en-US" sz="400">
                <a:solidFill>
                  <a:srgbClr val="000000"/>
                </a:solidFill>
                <a:latin typeface="Calisto MT"/>
              </a:rPr>
              <a:t>it must be called after promise is fulfilled, with promise's value as its first argument.</a:t>
            </a:r>
            <a:endParaRPr/>
          </a:p>
          <a:p>
            <a:pPr>
              <a:lnSpc>
                <a:spcPct val="100000"/>
              </a:lnSpc>
            </a:pPr>
            <a:r>
              <a:rPr lang="en-US" sz="400">
                <a:solidFill>
                  <a:srgbClr val="000000"/>
                </a:solidFill>
                <a:latin typeface="Calisto MT"/>
              </a:rPr>
              <a:t>it must not be called before promise is fulfilled.</a:t>
            </a:r>
            <a:endParaRPr/>
          </a:p>
          <a:p>
            <a:pPr>
              <a:lnSpc>
                <a:spcPct val="100000"/>
              </a:lnSpc>
            </a:pPr>
            <a:r>
              <a:rPr lang="en-US" sz="400">
                <a:solidFill>
                  <a:srgbClr val="000000"/>
                </a:solidFill>
                <a:latin typeface="Calisto MT"/>
              </a:rPr>
              <a:t>it must not be called more than once.</a:t>
            </a:r>
            <a:endParaRPr/>
          </a:p>
          <a:p>
            <a:pPr>
              <a:lnSpc>
                <a:spcPct val="100000"/>
              </a:lnSpc>
            </a:pPr>
            <a:r>
              <a:rPr lang="en-US" sz="400">
                <a:solidFill>
                  <a:srgbClr val="000000"/>
                </a:solidFill>
                <a:latin typeface="Calisto MT"/>
              </a:rPr>
              <a:t>If onRejected is a function,</a:t>
            </a:r>
            <a:endParaRPr/>
          </a:p>
          <a:p>
            <a:pPr>
              <a:lnSpc>
                <a:spcPct val="100000"/>
              </a:lnSpc>
            </a:pPr>
            <a:r>
              <a:rPr lang="en-US" sz="400">
                <a:solidFill>
                  <a:srgbClr val="000000"/>
                </a:solidFill>
                <a:latin typeface="Calisto MT"/>
              </a:rPr>
              <a:t>it must be called after promise is rejected, with promise's reason as its first argument.</a:t>
            </a:r>
            <a:endParaRPr/>
          </a:p>
          <a:p>
            <a:pPr>
              <a:lnSpc>
                <a:spcPct val="100000"/>
              </a:lnSpc>
            </a:pPr>
            <a:r>
              <a:rPr lang="en-US" sz="400">
                <a:solidFill>
                  <a:srgbClr val="000000"/>
                </a:solidFill>
                <a:latin typeface="Calisto MT"/>
              </a:rPr>
              <a:t>it must not be called before promise is rejected.</a:t>
            </a:r>
            <a:endParaRPr/>
          </a:p>
          <a:p>
            <a:pPr>
              <a:lnSpc>
                <a:spcPct val="100000"/>
              </a:lnSpc>
            </a:pPr>
            <a:r>
              <a:rPr lang="en-US" sz="400">
                <a:solidFill>
                  <a:srgbClr val="000000"/>
                </a:solidFill>
                <a:latin typeface="Calisto MT"/>
              </a:rPr>
              <a:t>it must not be called more than once.</a:t>
            </a:r>
            <a:endParaRPr/>
          </a:p>
          <a:p>
            <a:pPr>
              <a:lnSpc>
                <a:spcPct val="100000"/>
              </a:lnSpc>
            </a:pPr>
            <a:r>
              <a:rPr lang="en-US" sz="400">
                <a:solidFill>
                  <a:srgbClr val="000000"/>
                </a:solidFill>
                <a:latin typeface="Calisto MT"/>
              </a:rPr>
              <a:t>onFulfilled or onRejected must not be called until the </a:t>
            </a:r>
            <a:r>
              <a:rPr lang="en-US" sz="400" u="sng">
                <a:solidFill>
                  <a:srgbClr val="74b6bc"/>
                </a:solidFill>
                <a:latin typeface="Calisto MT"/>
                <a:hlinkClick r:id="rId1"/>
              </a:rPr>
              <a:t>execution context stack contains only platform code. [</a:t>
            </a:r>
            <a:r>
              <a:rPr lang="en-US" sz="400" u="sng">
                <a:solidFill>
                  <a:srgbClr val="74b6bc"/>
                </a:solidFill>
                <a:latin typeface="Calisto MT"/>
                <a:hlinkClick r:id="rId2"/>
              </a:rPr>
              <a:t>3.1].</a:t>
            </a:r>
            <a:endParaRPr/>
          </a:p>
          <a:p>
            <a:pPr>
              <a:lnSpc>
                <a:spcPct val="100000"/>
              </a:lnSpc>
            </a:pPr>
            <a:r>
              <a:rPr lang="en-US" sz="400">
                <a:solidFill>
                  <a:srgbClr val="000000"/>
                </a:solidFill>
                <a:latin typeface="Calisto MT"/>
              </a:rPr>
              <a:t>onFulfilled and onRejected must be called as functions (i.e. with no this value). [</a:t>
            </a:r>
            <a:r>
              <a:rPr lang="en-US" sz="400" u="sng">
                <a:solidFill>
                  <a:srgbClr val="74b6bc"/>
                </a:solidFill>
                <a:latin typeface="Calisto MT"/>
                <a:hlinkClick r:id="rId3"/>
              </a:rPr>
              <a:t>3.2]</a:t>
            </a:r>
            <a:endParaRPr/>
          </a:p>
          <a:p>
            <a:pPr>
              <a:lnSpc>
                <a:spcPct val="100000"/>
              </a:lnSpc>
            </a:pPr>
            <a:r>
              <a:rPr lang="en-US" sz="400">
                <a:solidFill>
                  <a:srgbClr val="000000"/>
                </a:solidFill>
                <a:latin typeface="Calisto MT"/>
              </a:rPr>
              <a:t>then may be called multiple times on the same promise.</a:t>
            </a:r>
            <a:endParaRPr/>
          </a:p>
          <a:p>
            <a:pPr>
              <a:lnSpc>
                <a:spcPct val="100000"/>
              </a:lnSpc>
            </a:pPr>
            <a:r>
              <a:rPr lang="en-US" sz="400">
                <a:solidFill>
                  <a:srgbClr val="000000"/>
                </a:solidFill>
                <a:latin typeface="Calisto MT"/>
              </a:rPr>
              <a:t>If/when promise is fulfilled, all respective onFulfilled callbacks must execute in the order of their originating calls to then.</a:t>
            </a:r>
            <a:endParaRPr/>
          </a:p>
          <a:p>
            <a:pPr>
              <a:lnSpc>
                <a:spcPct val="100000"/>
              </a:lnSpc>
            </a:pPr>
            <a:r>
              <a:rPr lang="en-US" sz="400">
                <a:solidFill>
                  <a:srgbClr val="000000"/>
                </a:solidFill>
                <a:latin typeface="Calisto MT"/>
              </a:rPr>
              <a:t>If/when promise is rejected, all respective onRejected callbacks must execute in the order of their originating calls to then.</a:t>
            </a:r>
            <a:endParaRPr/>
          </a:p>
          <a:p>
            <a:pPr>
              <a:lnSpc>
                <a:spcPct val="100000"/>
              </a:lnSpc>
            </a:pPr>
            <a:r>
              <a:rPr lang="en-US" sz="400">
                <a:solidFill>
                  <a:srgbClr val="000000"/>
                </a:solidFill>
                <a:latin typeface="Calisto MT"/>
              </a:rPr>
              <a:t>then must return a promise [</a:t>
            </a:r>
            <a:r>
              <a:rPr lang="en-US" sz="400" u="sng">
                <a:solidFill>
                  <a:srgbClr val="74b6bc"/>
                </a:solidFill>
                <a:latin typeface="Calisto MT"/>
                <a:hlinkClick r:id="rId4"/>
              </a:rPr>
              <a:t>3.3]. promise2 </a:t>
            </a:r>
            <a:r>
              <a:rPr b="1" lang="en-US" sz="400" u="sng">
                <a:solidFill>
                  <a:srgbClr val="74b6bc"/>
                </a:solidFill>
                <a:latin typeface="Calisto MT"/>
                <a:hlinkClick r:id="rId5"/>
              </a:rPr>
              <a:t>=</a:t>
            </a:r>
            <a:r>
              <a:rPr lang="en-US" sz="400" u="sng">
                <a:solidFill>
                  <a:srgbClr val="74b6bc"/>
                </a:solidFill>
                <a:latin typeface="Calisto MT"/>
                <a:hlinkClick r:id="rId6"/>
              </a:rPr>
              <a:t> promise1.then(onFulfilled, onRejected);</a:t>
            </a:r>
            <a:endParaRPr/>
          </a:p>
          <a:p>
            <a:pPr>
              <a:lnSpc>
                <a:spcPct val="100000"/>
              </a:lnSpc>
            </a:pPr>
            <a:r>
              <a:rPr lang="en-US" sz="400">
                <a:solidFill>
                  <a:srgbClr val="000000"/>
                </a:solidFill>
                <a:latin typeface="Calisto MT"/>
              </a:rPr>
              <a:t> </a:t>
            </a:r>
            <a:endParaRPr/>
          </a:p>
          <a:p>
            <a:pPr>
              <a:lnSpc>
                <a:spcPct val="100000"/>
              </a:lnSpc>
            </a:pPr>
            <a:r>
              <a:rPr lang="en-US" sz="400">
                <a:solidFill>
                  <a:srgbClr val="000000"/>
                </a:solidFill>
                <a:latin typeface="Calisto MT"/>
              </a:rPr>
              <a:t>If either onFulfilled or onRejected returns a value x, run the Promise Resolution Procedure[[Resolve]](promise2, x).</a:t>
            </a:r>
            <a:endParaRPr/>
          </a:p>
          <a:p>
            <a:pPr>
              <a:lnSpc>
                <a:spcPct val="100000"/>
              </a:lnSpc>
            </a:pPr>
            <a:r>
              <a:rPr lang="en-US" sz="400">
                <a:solidFill>
                  <a:srgbClr val="000000"/>
                </a:solidFill>
                <a:latin typeface="Calisto MT"/>
              </a:rPr>
              <a:t>If either onFulfilled or onRejected throws an exception e, promise2 must be rejected with e as the reason.</a:t>
            </a:r>
            <a:endParaRPr/>
          </a:p>
          <a:p>
            <a:pPr>
              <a:lnSpc>
                <a:spcPct val="100000"/>
              </a:lnSpc>
            </a:pPr>
            <a:r>
              <a:rPr lang="en-US" sz="400">
                <a:solidFill>
                  <a:srgbClr val="000000"/>
                </a:solidFill>
                <a:latin typeface="Calisto MT"/>
              </a:rPr>
              <a:t>If onFulfilled is not a function and promise1 is fulfilled, promise2 must be fulfilled with the same value as promise1.</a:t>
            </a:r>
            <a:endParaRPr/>
          </a:p>
          <a:p>
            <a:pPr>
              <a:lnSpc>
                <a:spcPct val="100000"/>
              </a:lnSpc>
            </a:pPr>
            <a:r>
              <a:rPr lang="en-US" sz="400">
                <a:solidFill>
                  <a:srgbClr val="000000"/>
                </a:solidFill>
                <a:latin typeface="Calisto MT"/>
              </a:rPr>
              <a:t>If onRejected is not a function and promise1 is rejected, promise2 must be rejected with the same reason as promise1.</a:t>
            </a:r>
            <a:endParaRPr/>
          </a:p>
          <a:p>
            <a:pPr>
              <a:lnSpc>
                <a:spcPct val="100000"/>
              </a:lnSpc>
            </a:pPr>
            <a:endParaRPr/>
          </a:p>
          <a:p>
            <a:pPr>
              <a:lnSpc>
                <a:spcPct val="100000"/>
              </a:lnSpc>
            </a:pPr>
            <a:r>
              <a:rPr b="1" lang="en-US" sz="400">
                <a:solidFill>
                  <a:srgbClr val="000000"/>
                </a:solidFill>
                <a:latin typeface="Calisto MT"/>
              </a:rPr>
              <a:t>The Promise Resolution Procedure</a:t>
            </a:r>
            <a:endParaRPr/>
          </a:p>
          <a:p>
            <a:pPr>
              <a:lnSpc>
                <a:spcPct val="100000"/>
              </a:lnSpc>
            </a:pPr>
            <a:r>
              <a:rPr lang="en-US" sz="400">
                <a:solidFill>
                  <a:srgbClr val="000000"/>
                </a:solidFill>
                <a:latin typeface="Calisto MT"/>
              </a:rPr>
              <a:t>The </a:t>
            </a:r>
            <a:r>
              <a:rPr b="1" lang="en-US" sz="400">
                <a:solidFill>
                  <a:srgbClr val="000000"/>
                </a:solidFill>
                <a:latin typeface="Calisto MT"/>
              </a:rPr>
              <a:t>promise resolution procedure</a:t>
            </a:r>
            <a:r>
              <a:rPr lang="en-US" sz="400">
                <a:solidFill>
                  <a:srgbClr val="000000"/>
                </a:solidFill>
                <a:latin typeface="Calisto MT"/>
              </a:rPr>
              <a:t> is an abstract operation taking as input a promise and a value, which we denote as [[Resolve]](promise, x). If x is a thenable, it attempts to make promise adopt the state of x, under the assumption that x behaves at least somewhat like a promise. Otherwise, it fulfills promise with the value x.</a:t>
            </a:r>
            <a:endParaRPr/>
          </a:p>
          <a:p>
            <a:pPr>
              <a:lnSpc>
                <a:spcPct val="100000"/>
              </a:lnSpc>
            </a:pPr>
            <a:r>
              <a:rPr lang="en-US" sz="400">
                <a:solidFill>
                  <a:srgbClr val="000000"/>
                </a:solidFill>
                <a:latin typeface="Calisto MT"/>
              </a:rPr>
              <a:t>This treatment of thenables allows promise implementations to interoperate, as long as they expose a Promises/A+-compliant then method. It also allows Promises/A+ implementations to "assimilate" nonconformant implementations with reasonable then methods.</a:t>
            </a:r>
            <a:endParaRPr/>
          </a:p>
          <a:p>
            <a:pPr>
              <a:lnSpc>
                <a:spcPct val="100000"/>
              </a:lnSpc>
            </a:pPr>
            <a:r>
              <a:rPr lang="en-US" sz="400">
                <a:solidFill>
                  <a:srgbClr val="000000"/>
                </a:solidFill>
                <a:latin typeface="Calisto MT"/>
              </a:rPr>
              <a:t>To run [[Resolve]](promise, x), perform the following steps:</a:t>
            </a:r>
            <a:endParaRPr/>
          </a:p>
          <a:p>
            <a:pPr>
              <a:lnSpc>
                <a:spcPct val="100000"/>
              </a:lnSpc>
            </a:pPr>
            <a:r>
              <a:rPr lang="en-US" sz="400">
                <a:solidFill>
                  <a:srgbClr val="000000"/>
                </a:solidFill>
                <a:latin typeface="Calisto MT"/>
              </a:rPr>
              <a:t>If promise and x refer to the same object, reject promise with a TypeError as the reason.</a:t>
            </a:r>
            <a:endParaRPr/>
          </a:p>
          <a:p>
            <a:pPr>
              <a:lnSpc>
                <a:spcPct val="100000"/>
              </a:lnSpc>
            </a:pPr>
            <a:r>
              <a:rPr lang="en-US" sz="400">
                <a:solidFill>
                  <a:srgbClr val="000000"/>
                </a:solidFill>
                <a:latin typeface="Calisto MT"/>
              </a:rPr>
              <a:t>If x is a promise, adopt its state [</a:t>
            </a:r>
            <a:r>
              <a:rPr lang="en-US" sz="400" u="sng">
                <a:solidFill>
                  <a:srgbClr val="74b6bc"/>
                </a:solidFill>
                <a:latin typeface="Calisto MT"/>
                <a:hlinkClick r:id="rId7"/>
              </a:rPr>
              <a:t>3.4]:</a:t>
            </a:r>
            <a:endParaRPr/>
          </a:p>
          <a:p>
            <a:pPr>
              <a:lnSpc>
                <a:spcPct val="100000"/>
              </a:lnSpc>
            </a:pPr>
            <a:r>
              <a:rPr lang="en-US" sz="400">
                <a:solidFill>
                  <a:srgbClr val="000000"/>
                </a:solidFill>
                <a:latin typeface="Calisto MT"/>
              </a:rPr>
              <a:t>If x is pending, promise must remain pending until x is fulfilled or rejected.</a:t>
            </a:r>
            <a:endParaRPr/>
          </a:p>
          <a:p>
            <a:pPr>
              <a:lnSpc>
                <a:spcPct val="100000"/>
              </a:lnSpc>
            </a:pPr>
            <a:r>
              <a:rPr lang="en-US" sz="400">
                <a:solidFill>
                  <a:srgbClr val="000000"/>
                </a:solidFill>
                <a:latin typeface="Calisto MT"/>
              </a:rPr>
              <a:t>If/when x is fulfilled, fulfill promise with the same value.</a:t>
            </a:r>
            <a:endParaRPr/>
          </a:p>
          <a:p>
            <a:pPr>
              <a:lnSpc>
                <a:spcPct val="100000"/>
              </a:lnSpc>
            </a:pPr>
            <a:r>
              <a:rPr lang="en-US" sz="400">
                <a:solidFill>
                  <a:srgbClr val="000000"/>
                </a:solidFill>
                <a:latin typeface="Calisto MT"/>
              </a:rPr>
              <a:t>If/when x is rejected, reject promise with the same reason.</a:t>
            </a:r>
            <a:endParaRPr/>
          </a:p>
          <a:p>
            <a:pPr>
              <a:lnSpc>
                <a:spcPct val="100000"/>
              </a:lnSpc>
            </a:pPr>
            <a:r>
              <a:rPr lang="en-US" sz="400">
                <a:solidFill>
                  <a:srgbClr val="000000"/>
                </a:solidFill>
                <a:latin typeface="Calisto MT"/>
              </a:rPr>
              <a:t>Otherwise, if x is an object or function,</a:t>
            </a:r>
            <a:endParaRPr/>
          </a:p>
          <a:p>
            <a:pPr>
              <a:lnSpc>
                <a:spcPct val="100000"/>
              </a:lnSpc>
            </a:pPr>
            <a:r>
              <a:rPr lang="en-US" sz="400">
                <a:solidFill>
                  <a:srgbClr val="000000"/>
                </a:solidFill>
                <a:latin typeface="Calisto MT"/>
              </a:rPr>
              <a:t>Let then be x.then. [</a:t>
            </a:r>
            <a:r>
              <a:rPr lang="en-US" sz="400" u="sng">
                <a:solidFill>
                  <a:srgbClr val="74b6bc"/>
                </a:solidFill>
                <a:latin typeface="Calisto MT"/>
                <a:hlinkClick r:id="rId8"/>
              </a:rPr>
              <a:t>3.5]</a:t>
            </a:r>
            <a:endParaRPr/>
          </a:p>
          <a:p>
            <a:pPr>
              <a:lnSpc>
                <a:spcPct val="100000"/>
              </a:lnSpc>
            </a:pPr>
            <a:r>
              <a:rPr lang="en-US" sz="400">
                <a:solidFill>
                  <a:srgbClr val="000000"/>
                </a:solidFill>
                <a:latin typeface="Calisto MT"/>
              </a:rPr>
              <a:t>If retrieving the property x.then results in a thrown exception e, reject promise with e as the reason.</a:t>
            </a:r>
            <a:endParaRPr/>
          </a:p>
          <a:p>
            <a:pPr>
              <a:lnSpc>
                <a:spcPct val="100000"/>
              </a:lnSpc>
            </a:pPr>
            <a:r>
              <a:rPr lang="en-US" sz="400">
                <a:solidFill>
                  <a:srgbClr val="000000"/>
                </a:solidFill>
                <a:latin typeface="Calisto MT"/>
              </a:rPr>
              <a:t>If then is a function, call it with x as this, first argument resolvePromise, and second argumentrejectPromise, where:</a:t>
            </a:r>
            <a:endParaRPr/>
          </a:p>
          <a:p>
            <a:pPr>
              <a:lnSpc>
                <a:spcPct val="100000"/>
              </a:lnSpc>
            </a:pPr>
            <a:r>
              <a:rPr lang="en-US" sz="400">
                <a:solidFill>
                  <a:srgbClr val="000000"/>
                </a:solidFill>
                <a:latin typeface="Calisto MT"/>
              </a:rPr>
              <a:t>If/when resolvePromise is called with a value y, run [[Resolve]](promise, y).</a:t>
            </a:r>
            <a:endParaRPr/>
          </a:p>
          <a:p>
            <a:pPr>
              <a:lnSpc>
                <a:spcPct val="100000"/>
              </a:lnSpc>
            </a:pPr>
            <a:r>
              <a:rPr lang="en-US" sz="400">
                <a:solidFill>
                  <a:srgbClr val="000000"/>
                </a:solidFill>
                <a:latin typeface="Calisto MT"/>
              </a:rPr>
              <a:t>If/when rejectPromise is called with a reason r, reject promise with r.</a:t>
            </a:r>
            <a:endParaRPr/>
          </a:p>
          <a:p>
            <a:pPr>
              <a:lnSpc>
                <a:spcPct val="100000"/>
              </a:lnSpc>
            </a:pPr>
            <a:r>
              <a:rPr lang="en-US" sz="400">
                <a:solidFill>
                  <a:srgbClr val="000000"/>
                </a:solidFill>
                <a:latin typeface="Calisto MT"/>
              </a:rPr>
              <a:t>If both resolvePromise and rejectPromise are called, or multiple calls to the same argument are made, the first call takes precedence, and any further calls are ignored.</a:t>
            </a:r>
            <a:endParaRPr/>
          </a:p>
          <a:p>
            <a:pPr>
              <a:lnSpc>
                <a:spcPct val="100000"/>
              </a:lnSpc>
            </a:pPr>
            <a:r>
              <a:rPr lang="en-US" sz="400">
                <a:solidFill>
                  <a:srgbClr val="000000"/>
                </a:solidFill>
                <a:latin typeface="Calisto MT"/>
              </a:rPr>
              <a:t>If calling then throws an exception e,</a:t>
            </a:r>
            <a:endParaRPr/>
          </a:p>
          <a:p>
            <a:pPr lvl="1">
              <a:lnSpc>
                <a:spcPct val="100000"/>
              </a:lnSpc>
              <a:buFont typeface="StarSymbol"/>
              <a:buChar char=""/>
            </a:pPr>
            <a:r>
              <a:rPr lang="en-US" sz="400">
                <a:solidFill>
                  <a:srgbClr val="000000"/>
                </a:solidFill>
                <a:latin typeface="Calisto MT"/>
              </a:rPr>
              <a:t>If resolvePromise or rejectPromise have been called, ignore it.</a:t>
            </a:r>
            <a:endParaRPr/>
          </a:p>
          <a:p>
            <a:pPr lvl="1">
              <a:lnSpc>
                <a:spcPct val="100000"/>
              </a:lnSpc>
              <a:buFont typeface="StarSymbol"/>
              <a:buChar char=""/>
            </a:pPr>
            <a:r>
              <a:rPr lang="en-US" sz="400">
                <a:solidFill>
                  <a:srgbClr val="000000"/>
                </a:solidFill>
                <a:latin typeface="Calisto MT"/>
              </a:rPr>
              <a:t>Otherwise, reject promise with e as the reason.</a:t>
            </a:r>
            <a:endParaRPr/>
          </a:p>
          <a:p>
            <a:pPr>
              <a:lnSpc>
                <a:spcPct val="100000"/>
              </a:lnSpc>
            </a:pPr>
            <a:r>
              <a:rPr lang="en-US" sz="400">
                <a:solidFill>
                  <a:srgbClr val="000000"/>
                </a:solidFill>
                <a:latin typeface="Calisto MT"/>
              </a:rPr>
              <a:t>If then is not a function, fulfill promise with x.</a:t>
            </a:r>
            <a:endParaRPr/>
          </a:p>
          <a:p>
            <a:pPr>
              <a:lnSpc>
                <a:spcPct val="100000"/>
              </a:lnSpc>
            </a:pPr>
            <a:r>
              <a:rPr lang="en-US" sz="400">
                <a:solidFill>
                  <a:srgbClr val="000000"/>
                </a:solidFill>
                <a:latin typeface="Calisto MT"/>
              </a:rPr>
              <a:t>If x is not an object or function, fulfill promise with x.</a:t>
            </a:r>
            <a:endParaRPr/>
          </a:p>
          <a:p>
            <a:pPr>
              <a:lnSpc>
                <a:spcPct val="100000"/>
              </a:lnSpc>
            </a:pPr>
            <a:r>
              <a:rPr lang="en-US" sz="400">
                <a:solidFill>
                  <a:srgbClr val="000000"/>
                </a:solidFill>
                <a:latin typeface="Calisto MT"/>
              </a:rPr>
              <a:t>If a promise is resolved with a thenable that participates in a circular thenable chain, such that the recursive nature of [[Resolve]](promise, thenable) eventually causes [[Resolve]](promise, thenable) to be called again, following the above algorithm will lead to infinite recursion. Implementations are encouraged, but not required, to detect such recursion and reject promise with an informative TypeError as the reason. [</a:t>
            </a:r>
            <a:r>
              <a:rPr lang="en-US" sz="400" u="sng">
                <a:solidFill>
                  <a:srgbClr val="74b6bc"/>
                </a:solidFill>
                <a:latin typeface="Calisto MT"/>
                <a:hlinkClick r:id="rId9"/>
              </a:rPr>
              <a:t>3.6]</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 Results</a:t>
            </a:r>
            <a:endParaRPr/>
          </a:p>
        </p:txBody>
      </p:sp>
      <p:sp>
        <p:nvSpPr>
          <p:cNvPr id="90" name="TextShape 2"/>
          <p:cNvSpPr txBox="1"/>
          <p:nvPr/>
        </p:nvSpPr>
        <p:spPr>
          <a:xfrm>
            <a:off x="685800" y="2209680"/>
            <a:ext cx="7770600" cy="3657240"/>
          </a:xfrm>
          <a:prstGeom prst="rect">
            <a:avLst/>
          </a:prstGeom>
        </p:spPr>
        <p:txBody>
          <a:bodyPr/>
          <a:p>
            <a:pPr>
              <a:lnSpc>
                <a:spcPct val="100000"/>
              </a:lnSpc>
              <a:buFont charset="2" typeface="Wingdings"/>
              <a:buChar char=""/>
            </a:pPr>
            <a:r>
              <a:rPr lang="en-US" sz="3200">
                <a:solidFill>
                  <a:srgbClr val="2d2f2b"/>
                </a:solidFill>
                <a:latin typeface="Calisto MT"/>
              </a:rPr>
              <a:t>Definition:</a:t>
            </a:r>
            <a:r>
              <a:rPr lang="en-US" sz="3200">
                <a:solidFill>
                  <a:srgbClr val="2d2f2b"/>
                </a:solidFill>
                <a:latin typeface="Calisto MT"/>
              </a:rPr>
              <a:t>
</a:t>
            </a:r>
            <a:r>
              <a:rPr lang="en-US" sz="3200">
                <a:solidFill>
                  <a:srgbClr val="2d2f2b"/>
                </a:solidFill>
                <a:latin typeface="Calisto MT"/>
              </a:rPr>
              <a:t>
</a:t>
            </a:r>
            <a:r>
              <a:rPr i="1" lang="en-US" sz="3200">
                <a:solidFill>
                  <a:srgbClr val="2d2f2b"/>
                </a:solidFill>
                <a:latin typeface="Calisto MT"/>
              </a:rPr>
              <a:t>any </a:t>
            </a:r>
            <a:r>
              <a:rPr lang="en-US" sz="3200">
                <a:solidFill>
                  <a:srgbClr val="2d2f2b"/>
                </a:solidFill>
                <a:latin typeface="Calisto MT"/>
              </a:rPr>
              <a:t>object or function that represents </a:t>
            </a:r>
            <a:r>
              <a:rPr b="1" lang="en-US" sz="3200">
                <a:solidFill>
                  <a:srgbClr val="2d2f2b"/>
                </a:solidFill>
                <a:latin typeface="Calisto MT"/>
              </a:rPr>
              <a:t>an asynchronous value or error.</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685800" y="67320"/>
            <a:ext cx="7770600" cy="1371240"/>
          </a:xfrm>
          <a:prstGeom prst="rect">
            <a:avLst/>
          </a:prstGeom>
        </p:spPr>
        <p:txBody>
          <a:bodyPr anchor="ctr"/>
          <a:p>
            <a:pPr algn="ctr">
              <a:lnSpc>
                <a:spcPct val="100000"/>
              </a:lnSpc>
            </a:pPr>
            <a:r>
              <a:rPr lang="en-US" sz="5000">
                <a:solidFill>
                  <a:srgbClr val="2d2f2b"/>
                </a:solidFill>
                <a:latin typeface="Calisto MT"/>
              </a:rPr>
              <a:t>Asynchrony</a:t>
            </a:r>
            <a:endParaRPr/>
          </a:p>
        </p:txBody>
      </p:sp>
      <p:sp>
        <p:nvSpPr>
          <p:cNvPr id="92" name="TextShape 2"/>
          <p:cNvSpPr txBox="1"/>
          <p:nvPr/>
        </p:nvSpPr>
        <p:spPr>
          <a:xfrm>
            <a:off x="685800" y="2209680"/>
            <a:ext cx="7770600" cy="3657240"/>
          </a:xfrm>
          <a:prstGeom prst="rect">
            <a:avLst/>
          </a:prstGeom>
        </p:spPr>
        <p:txBody>
          <a:bodyPr/>
          <a:p>
            <a:pPr>
              <a:lnSpc>
                <a:spcPct val="100000"/>
              </a:lnSpc>
              <a:buFont charset="2" typeface="Wingdings"/>
              <a:buChar char=""/>
            </a:pPr>
            <a:r>
              <a:rPr b="1" lang="en-US" sz="3200">
                <a:solidFill>
                  <a:srgbClr val="2d2f2b"/>
                </a:solidFill>
                <a:latin typeface="Calisto MT"/>
              </a:rPr>
              <a:t>There are two primary results to any operation, a value or an error.</a:t>
            </a:r>
            <a:endParaRPr/>
          </a:p>
          <a:p>
            <a:pPr>
              <a:lnSpc>
                <a:spcPct val="100000"/>
              </a:lnSpc>
              <a:buFont charset="2" typeface="Wingdings"/>
              <a:buChar char=""/>
            </a:pPr>
            <a:r>
              <a:rPr b="1" lang="en-US" sz="3200">
                <a:solidFill>
                  <a:srgbClr val="2d2f2b"/>
                </a:solidFill>
                <a:latin typeface="Calisto MT"/>
              </a:rPr>
              <a:t>Asynchrony must deal with both.</a:t>
            </a:r>
            <a:endParaRPr/>
          </a:p>
          <a:p>
            <a:pPr lvl="1">
              <a:lnSpc>
                <a:spcPct val="100000"/>
              </a:lnSpc>
              <a:buFont charset="2" typeface="Wingdings"/>
              <a:buChar char=""/>
            </a:pPr>
            <a:r>
              <a:rPr b="1" lang="en-US" sz="3000">
                <a:solidFill>
                  <a:srgbClr val="2d2f2b"/>
                </a:solidFill>
                <a:latin typeface="Calisto MT"/>
              </a:rPr>
              <a:t>Sometimes manually</a:t>
            </a:r>
            <a:endParaRPr/>
          </a:p>
          <a:p>
            <a:pPr lvl="1">
              <a:lnSpc>
                <a:spcPct val="100000"/>
              </a:lnSpc>
              <a:buFont charset="2" typeface="Wingdings"/>
              <a:buChar char=""/>
            </a:pPr>
            <a:r>
              <a:rPr b="1" lang="en-US" sz="3000">
                <a:solidFill>
                  <a:srgbClr val="2d2f2b"/>
                </a:solidFill>
                <a:latin typeface="Calisto MT"/>
              </a:rPr>
              <a:t>Sometimes automatically</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