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310" r:id="rId3"/>
    <p:sldId id="365" r:id="rId4"/>
    <p:sldId id="309" r:id="rId5"/>
    <p:sldId id="311" r:id="rId6"/>
    <p:sldId id="312" r:id="rId7"/>
    <p:sldId id="313" r:id="rId8"/>
    <p:sldId id="314" r:id="rId9"/>
    <p:sldId id="315" r:id="rId10"/>
    <p:sldId id="318" r:id="rId11"/>
    <p:sldId id="316" r:id="rId12"/>
    <p:sldId id="317" r:id="rId13"/>
    <p:sldId id="319" r:id="rId14"/>
    <p:sldId id="366" r:id="rId15"/>
    <p:sldId id="306" r:id="rId16"/>
    <p:sldId id="307" r:id="rId17"/>
    <p:sldId id="320" r:id="rId18"/>
    <p:sldId id="321" r:id="rId19"/>
    <p:sldId id="323" r:id="rId20"/>
    <p:sldId id="322" r:id="rId21"/>
    <p:sldId id="324" r:id="rId22"/>
    <p:sldId id="325" r:id="rId23"/>
    <p:sldId id="326" r:id="rId24"/>
    <p:sldId id="329" r:id="rId25"/>
    <p:sldId id="328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67" r:id="rId41"/>
    <p:sldId id="264" r:id="rId42"/>
    <p:sldId id="265" r:id="rId43"/>
    <p:sldId id="266" r:id="rId44"/>
    <p:sldId id="267" r:id="rId45"/>
    <p:sldId id="269" r:id="rId46"/>
    <p:sldId id="305" r:id="rId47"/>
    <p:sldId id="344" r:id="rId48"/>
    <p:sldId id="345" r:id="rId49"/>
    <p:sldId id="350" r:id="rId50"/>
    <p:sldId id="346" r:id="rId51"/>
    <p:sldId id="347" r:id="rId52"/>
    <p:sldId id="351" r:id="rId53"/>
    <p:sldId id="352" r:id="rId54"/>
    <p:sldId id="354" r:id="rId55"/>
    <p:sldId id="353" r:id="rId56"/>
    <p:sldId id="355" r:id="rId57"/>
    <p:sldId id="356" r:id="rId58"/>
    <p:sldId id="363" r:id="rId59"/>
    <p:sldId id="358" r:id="rId60"/>
    <p:sldId id="359" r:id="rId61"/>
    <p:sldId id="364" r:id="rId62"/>
    <p:sldId id="362" r:id="rId63"/>
    <p:sldId id="360" r:id="rId64"/>
    <p:sldId id="368" r:id="rId65"/>
    <p:sldId id="369" r:id="rId66"/>
  </p:sldIdLst>
  <p:sldSz cx="9144000" cy="6858000" type="screen4x3"/>
  <p:notesSz cx="6858000" cy="9144000"/>
  <p:embeddedFontLst>
    <p:embeddedFont>
      <p:font typeface="Gunny Handwriting" panose="03000000000000000000" pitchFamily="66" charset="0"/>
      <p:regular r:id="rId67"/>
    </p:embeddedFon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artoon Regular" pitchFamily="2" charset="0"/>
      <p:regular r:id="rId72"/>
    </p:embeddedFont>
    <p:embeddedFont>
      <p:font typeface="Consolas" panose="020B0609020204030204" pitchFamily="49" charset="0"/>
      <p:regular r:id="rId73"/>
      <p:bold r:id="rId74"/>
      <p:italic r:id="rId75"/>
      <p:boldItalic r:id="rId76"/>
    </p:embeddedFont>
    <p:embeddedFont>
      <p:font typeface="Ren &amp; Stimpy" pitchFamily="2" charset="0"/>
      <p:regular r:id="rId77"/>
    </p:embeddedFont>
    <p:embeddedFont>
      <p:font typeface="Century Gothic" panose="020B0502020202020204" pitchFamily="34" charset="0"/>
      <p:regular r:id="rId78"/>
      <p:bold r:id="rId79"/>
      <p:italic r:id="rId80"/>
      <p:boldItalic r:id="rId81"/>
    </p:embeddedFont>
    <p:embeddedFont>
      <p:font typeface="High Fiber" panose="02000506000000020002" pitchFamily="2" charset="0"/>
      <p:regular r:id="rId82"/>
    </p:embeddedFont>
    <p:embeddedFont>
      <p:font typeface="KurzetsType" pitchFamily="2" charset="0"/>
      <p:regular r:id="rId8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11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font" Target="fonts/font15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1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Gunny Handwriting" panose="03000000000000000000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6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3302208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0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7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15270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0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99707" y="1510968"/>
            <a:ext cx="7582786" cy="503868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8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292" y="1725283"/>
            <a:ext cx="7048057" cy="445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KurzetsType" pitchFamily="2" charset="0"/>
        <a:buChar char="{"/>
        <a:defRPr sz="32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8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4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0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0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cal_vectorized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5"/>
                    </a14:imgEffect>
                    <a14:imgEffect>
                      <a14:brightnessContrast brigh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22" y="2228838"/>
            <a:ext cx="2373822" cy="33995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769" y="5601946"/>
            <a:ext cx="7387047" cy="670924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High Fiber" panose="02000506000000020002" pitchFamily="2" charset="0"/>
                <a:cs typeface="Max's Handwritin"/>
              </a:rPr>
              <a:t>web services with node, express, and </a:t>
            </a:r>
            <a:r>
              <a:rPr lang="en-US" sz="4400" dirty="0" err="1" smtClean="0">
                <a:solidFill>
                  <a:schemeClr val="accent2"/>
                </a:solidFill>
                <a:latin typeface="High Fiber" panose="02000506000000020002" pitchFamily="2" charset="0"/>
                <a:cs typeface="Max's Handwritin"/>
              </a:rPr>
              <a:t>hapi</a:t>
            </a:r>
            <a:endParaRPr lang="en-US" sz="4400" dirty="0">
              <a:solidFill>
                <a:schemeClr val="accent2"/>
              </a:solidFill>
              <a:latin typeface="High Fiber" panose="02000506000000020002" pitchFamily="2" charset="0"/>
              <a:cs typeface="Max's Handwriti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70552" y="2907748"/>
            <a:ext cx="3184852" cy="2569303"/>
            <a:chOff x="409980" y="3571748"/>
            <a:chExt cx="3866175" cy="31189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36" y="4303339"/>
              <a:ext cx="2014619" cy="23553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80" y="3571748"/>
              <a:ext cx="2315613" cy="311894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939553" y="1038748"/>
            <a:ext cx="1595426" cy="3793914"/>
            <a:chOff x="3488720" y="2691683"/>
            <a:chExt cx="1595426" cy="3793914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4273460" y="4257172"/>
              <a:ext cx="12136" cy="2220438"/>
            </a:xfrm>
            <a:prstGeom prst="line">
              <a:avLst/>
            </a:prstGeom>
            <a:ln w="76200" cap="rnd" cmpd="thickThin">
              <a:solidFill>
                <a:srgbClr val="ED4C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8720" y="2691683"/>
              <a:ext cx="1595426" cy="1589451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4001873" y="6477610"/>
              <a:ext cx="639022" cy="7987"/>
            </a:xfrm>
            <a:prstGeom prst="line">
              <a:avLst/>
            </a:prstGeom>
            <a:ln>
              <a:solidFill>
                <a:srgbClr val="ED4C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962393" y="2500402"/>
            <a:ext cx="135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rtoon Regular"/>
                <a:cs typeface="Cartoon Regular"/>
              </a:rPr>
              <a:t>express</a:t>
            </a:r>
            <a:endParaRPr lang="en-US" sz="2400" dirty="0">
              <a:solidFill>
                <a:schemeClr val="bg1"/>
              </a:solidFill>
              <a:latin typeface="Cartoon Regular"/>
              <a:cs typeface="Carto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185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handler = 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(handler);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server.listen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(3000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localhost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dispatcher</a:t>
            </a:r>
            <a:r>
              <a:rPr lang="en-US" dirty="0" smtClean="0">
                <a:solidFill>
                  <a:srgbClr val="ED7D31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switch(</a:t>
            </a:r>
            <a:r>
              <a:rPr lang="en-US" b="1" dirty="0" err="1">
                <a:solidFill>
                  <a:schemeClr val="accent2"/>
                </a:solidFill>
              </a:rPr>
              <a:t>req.url</a:t>
            </a:r>
            <a:r>
              <a:rPr lang="en-US" b="1" dirty="0">
                <a:solidFill>
                  <a:schemeClr val="accent2"/>
                </a:solidFill>
              </a:rPr>
              <a:t>)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case '/version': version(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case '/user': user(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default: </a:t>
            </a:r>
            <a:r>
              <a:rPr lang="en-US" b="1" dirty="0" err="1">
                <a:solidFill>
                  <a:schemeClr val="accent2"/>
                </a:solidFill>
              </a:rPr>
              <a:t>notFound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b="1" dirty="0" smtClean="0">
                <a:solidFill>
                  <a:srgbClr val="ED7D31"/>
                </a:solidFill>
              </a:rPr>
              <a:t>dispatcher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server.listen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(3000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localhost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3277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version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user = 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AFABAB"/>
                </a:solidFill>
              </a:rPr>
              <a:t>res.writeHead</a:t>
            </a:r>
            <a:r>
              <a:rPr lang="en-US" dirty="0">
                <a:solidFill>
                  <a:srgbClr val="AFABAB"/>
                </a:solidFill>
              </a:rPr>
              <a:t>(200, {'Content-Type': 'application/</a:t>
            </a:r>
            <a:r>
              <a:rPr lang="en-US" dirty="0" err="1">
                <a:solidFill>
                  <a:srgbClr val="AFABAB"/>
                </a:solidFill>
              </a:rPr>
              <a:t>json</a:t>
            </a:r>
            <a:r>
              <a:rPr lang="en-US" dirty="0">
                <a:solidFill>
                  <a:srgbClr val="AFABAB"/>
                </a:solidFill>
              </a:rPr>
              <a:t>'});</a:t>
            </a:r>
          </a:p>
          <a:p>
            <a:r>
              <a:rPr lang="en-US" dirty="0">
                <a:solidFill>
                  <a:srgbClr val="AFABAB"/>
                </a:solidFill>
              </a:rPr>
              <a:t>  </a:t>
            </a:r>
            <a:r>
              <a:rPr lang="en-US" dirty="0" err="1" smtClean="0">
                <a:solidFill>
                  <a:srgbClr val="AFABAB"/>
                </a:solidFill>
              </a:rPr>
              <a:t>var</a:t>
            </a:r>
            <a:r>
              <a:rPr lang="en-US" dirty="0" smtClean="0">
                <a:solidFill>
                  <a:srgbClr val="AFABAB"/>
                </a:solidFill>
              </a:rPr>
              <a:t> </a:t>
            </a:r>
            <a:r>
              <a:rPr lang="en-US" dirty="0">
                <a:solidFill>
                  <a:srgbClr val="AFABAB"/>
                </a:solidFill>
              </a:rPr>
              <a:t>result = { id: 23123, name: '</a:t>
            </a:r>
            <a:r>
              <a:rPr lang="en-US" dirty="0" err="1">
                <a:solidFill>
                  <a:srgbClr val="AFABAB"/>
                </a:solidFill>
              </a:rPr>
              <a:t>joe</a:t>
            </a:r>
            <a:r>
              <a:rPr lang="en-US" dirty="0">
                <a:solidFill>
                  <a:srgbClr val="AFABAB"/>
                </a:solidFill>
              </a:rPr>
              <a:t>' };</a:t>
            </a:r>
          </a:p>
          <a:p>
            <a:r>
              <a:rPr lang="en-US" dirty="0">
                <a:solidFill>
                  <a:srgbClr val="AFABAB"/>
                </a:solidFill>
              </a:rPr>
              <a:t>  </a:t>
            </a:r>
            <a:r>
              <a:rPr lang="en-US" dirty="0" err="1" smtClean="0">
                <a:solidFill>
                  <a:srgbClr val="AFABAB"/>
                </a:solidFill>
              </a:rPr>
              <a:t>res.end</a:t>
            </a:r>
            <a:r>
              <a:rPr lang="en-US" dirty="0">
                <a:solidFill>
                  <a:srgbClr val="AFABAB"/>
                </a:solidFill>
              </a:rPr>
              <a:t>(</a:t>
            </a:r>
            <a:r>
              <a:rPr lang="en-US" dirty="0" err="1">
                <a:solidFill>
                  <a:srgbClr val="AFABAB"/>
                </a:solidFill>
              </a:rPr>
              <a:t>JSON.stringify</a:t>
            </a:r>
            <a:r>
              <a:rPr lang="en-US" dirty="0">
                <a:solidFill>
                  <a:srgbClr val="AFABAB"/>
                </a:solidFill>
              </a:rPr>
              <a:t>(result));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notFound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rgbClr val="AFABAB"/>
                </a:solidFill>
              </a:rPr>
              <a:t>res.writeHead</a:t>
            </a:r>
            <a:r>
              <a:rPr lang="en-US" dirty="0" smtClean="0">
                <a:solidFill>
                  <a:srgbClr val="AFABAB"/>
                </a:solidFill>
              </a:rPr>
              <a:t>(404, </a:t>
            </a:r>
            <a:r>
              <a:rPr lang="en-US" dirty="0">
                <a:solidFill>
                  <a:srgbClr val="AFABAB"/>
                </a:solidFill>
              </a:rPr>
              <a:t>{'Content-Type': 'application/</a:t>
            </a:r>
            <a:r>
              <a:rPr lang="en-US" dirty="0" err="1">
                <a:solidFill>
                  <a:srgbClr val="AFABAB"/>
                </a:solidFill>
              </a:rPr>
              <a:t>json</a:t>
            </a:r>
            <a:r>
              <a:rPr lang="en-US" dirty="0">
                <a:solidFill>
                  <a:srgbClr val="AFABAB"/>
                </a:solidFill>
              </a:rPr>
              <a:t>'});</a:t>
            </a:r>
          </a:p>
          <a:p>
            <a:r>
              <a:rPr lang="en-US" dirty="0">
                <a:solidFill>
                  <a:srgbClr val="AFABAB"/>
                </a:solidFill>
              </a:rPr>
              <a:t> </a:t>
            </a:r>
            <a:r>
              <a:rPr lang="en-US" dirty="0" smtClean="0">
                <a:solidFill>
                  <a:srgbClr val="AFABAB"/>
                </a:solidFill>
              </a:rPr>
              <a:t> </a:t>
            </a:r>
            <a:r>
              <a:rPr lang="en-US" dirty="0" err="1">
                <a:solidFill>
                  <a:srgbClr val="AFABAB"/>
                </a:solidFill>
              </a:rPr>
              <a:t>var</a:t>
            </a:r>
            <a:r>
              <a:rPr lang="en-US" dirty="0">
                <a:solidFill>
                  <a:srgbClr val="AFABAB"/>
                </a:solidFill>
              </a:rPr>
              <a:t> result = { </a:t>
            </a:r>
            <a:r>
              <a:rPr lang="en-US" dirty="0" smtClean="0">
                <a:solidFill>
                  <a:srgbClr val="AFABAB"/>
                </a:solidFill>
              </a:rPr>
              <a:t>error: 'not found' </a:t>
            </a:r>
            <a:r>
              <a:rPr lang="en-US" dirty="0">
                <a:solidFill>
                  <a:srgbClr val="AFABAB"/>
                </a:solidFill>
              </a:rPr>
              <a:t>};</a:t>
            </a:r>
          </a:p>
          <a:p>
            <a:r>
              <a:rPr lang="en-US" dirty="0">
                <a:solidFill>
                  <a:srgbClr val="AFABAB"/>
                </a:solidFill>
              </a:rPr>
              <a:t> </a:t>
            </a:r>
            <a:r>
              <a:rPr lang="en-US" dirty="0" smtClean="0">
                <a:solidFill>
                  <a:srgbClr val="AFABAB"/>
                </a:solidFill>
              </a:rPr>
              <a:t> </a:t>
            </a:r>
            <a:r>
              <a:rPr lang="en-US" dirty="0" err="1">
                <a:solidFill>
                  <a:srgbClr val="AFABAB"/>
                </a:solidFill>
              </a:rPr>
              <a:t>res.end</a:t>
            </a:r>
            <a:r>
              <a:rPr lang="en-US" dirty="0">
                <a:solidFill>
                  <a:srgbClr val="AFABAB"/>
                </a:solidFill>
              </a:rPr>
              <a:t>(</a:t>
            </a:r>
            <a:r>
              <a:rPr lang="en-US" dirty="0" err="1">
                <a:solidFill>
                  <a:srgbClr val="AFABAB"/>
                </a:solidFill>
              </a:rPr>
              <a:t>JSON.stringify</a:t>
            </a:r>
            <a:r>
              <a:rPr lang="en-US" dirty="0">
                <a:solidFill>
                  <a:srgbClr val="AFABAB"/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0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High Fiber"/>
                <a:cs typeface="High Fiber"/>
              </a:rPr>
              <a:t>basic router facilities</a:t>
            </a:r>
            <a:endParaRPr lang="en-US" sz="5400" b="1" dirty="0">
              <a:latin typeface="High Fiber"/>
              <a:cs typeface="High Fib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http methods</a:t>
            </a: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automatic </a:t>
            </a:r>
            <a:r>
              <a:rPr lang="en-US" dirty="0">
                <a:latin typeface="High Fiber"/>
                <a:cs typeface="High Fiber"/>
              </a:rPr>
              <a:t>data </a:t>
            </a:r>
            <a:r>
              <a:rPr lang="en-US" dirty="0" smtClean="0">
                <a:latin typeface="High Fiber"/>
                <a:cs typeface="High Fiber"/>
              </a:rPr>
              <a:t>marshaling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text</a:t>
            </a:r>
            <a:r>
              <a:rPr lang="en-US" dirty="0">
                <a:latin typeface="High Fiber"/>
                <a:cs typeface="High Fiber"/>
              </a:rPr>
              <a:t>, </a:t>
            </a:r>
            <a:r>
              <a:rPr lang="en-US" dirty="0" err="1" smtClean="0">
                <a:latin typeface="High Fiber"/>
                <a:cs typeface="High Fiber"/>
              </a:rPr>
              <a:t>json</a:t>
            </a:r>
            <a:r>
              <a:rPr lang="en-US" dirty="0" smtClean="0">
                <a:latin typeface="High Fiber"/>
                <a:cs typeface="High Fiber"/>
              </a:rPr>
              <a:t>, </a:t>
            </a:r>
            <a:r>
              <a:rPr lang="en-US" dirty="0">
                <a:latin typeface="High Fiber"/>
                <a:cs typeface="High Fiber"/>
              </a:rPr>
              <a:t>html, </a:t>
            </a:r>
            <a:r>
              <a:rPr lang="en-US" dirty="0" smtClean="0">
                <a:latin typeface="High Fiber"/>
                <a:cs typeface="High Fiber"/>
              </a:rPr>
              <a:t>binary</a:t>
            </a: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path processing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parameters, query</a:t>
            </a: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extensibility</a:t>
            </a: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</p:txBody>
      </p:sp>
    </p:spTree>
    <p:extLst>
      <p:ext uri="{BB962C8B-B14F-4D97-AF65-F5344CB8AC3E}">
        <p14:creationId xmlns:p14="http://schemas.microsoft.com/office/powerpoint/2010/main" val="223195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High Fiber"/>
                <a:cs typeface="High Fiber"/>
              </a:rPr>
              <a:t>framework facilities</a:t>
            </a:r>
            <a:endParaRPr lang="en-US" sz="5400" b="1" dirty="0">
              <a:latin typeface="High Fiber"/>
              <a:cs typeface="High Fib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</a:t>
            </a:r>
            <a:r>
              <a:rPr lang="en-US" dirty="0" smtClean="0">
                <a:latin typeface="High Fiber"/>
                <a:cs typeface="High Fiber"/>
              </a:rPr>
              <a:t>foundation for collaboration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required in large teams</a:t>
            </a: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</a:t>
            </a:r>
            <a:r>
              <a:rPr lang="en-US" dirty="0" smtClean="0">
                <a:latin typeface="High Fiber"/>
                <a:cs typeface="High Fiber"/>
              </a:rPr>
              <a:t>reuse common patterns</a:t>
            </a:r>
          </a:p>
          <a:p>
            <a:pPr lvl="1">
              <a:buFont typeface="KurzetsType"/>
              <a:buChar char="{"/>
            </a:pPr>
            <a:r>
              <a:rPr lang="en-US" dirty="0">
                <a:latin typeface="High Fiber"/>
                <a:cs typeface="High Fiber"/>
              </a:rPr>
              <a:t> </a:t>
            </a:r>
            <a:r>
              <a:rPr lang="en-US" dirty="0" smtClean="0">
                <a:latin typeface="High Fiber"/>
                <a:cs typeface="High Fiber"/>
              </a:rPr>
              <a:t>middleware, plugins, modules</a:t>
            </a:r>
            <a:endParaRPr lang="en-US" dirty="0" smtClean="0">
              <a:latin typeface="High Fiber"/>
              <a:cs typeface="High Fiber"/>
            </a:endParaRPr>
          </a:p>
          <a:p>
            <a:pPr marL="0" indent="0">
              <a:buNone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</a:t>
            </a:r>
            <a:r>
              <a:rPr lang="en-US" dirty="0" smtClean="0">
                <a:latin typeface="High Fiber"/>
                <a:cs typeface="High Fiber"/>
              </a:rPr>
              <a:t>battle tested</a:t>
            </a:r>
          </a:p>
          <a:p>
            <a:pPr lvl="1">
              <a:buFont typeface="KurzetsType"/>
              <a:buChar char="{"/>
            </a:pPr>
            <a:r>
              <a:rPr lang="en-US" dirty="0">
                <a:latin typeface="High Fiber"/>
                <a:cs typeface="High Fiber"/>
              </a:rPr>
              <a:t> </a:t>
            </a:r>
            <a:r>
              <a:rPr lang="en-US" dirty="0" smtClean="0">
                <a:latin typeface="High Fiber"/>
                <a:cs typeface="High Fiber"/>
              </a:rPr>
              <a:t>sockets, timeouts, memory leaks, stability, debugging</a:t>
            </a:r>
            <a:endParaRPr lang="en-US" dirty="0">
              <a:latin typeface="High Fiber"/>
              <a:cs typeface="High Fiber"/>
            </a:endParaRPr>
          </a:p>
        </p:txBody>
      </p:sp>
    </p:spTree>
    <p:extLst>
      <p:ext uri="{BB962C8B-B14F-4D97-AF65-F5344CB8AC3E}">
        <p14:creationId xmlns:p14="http://schemas.microsoft.com/office/powerpoint/2010/main" val="137972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4081" y="2020759"/>
            <a:ext cx="64408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express</a:t>
            </a:r>
            <a:endParaRPr lang="en-US" sz="138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8444" y="2659734"/>
            <a:ext cx="6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3.0.0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var</a:t>
            </a:r>
            <a:r>
              <a:rPr lang="en-US" b="1" dirty="0">
                <a:solidFill>
                  <a:schemeClr val="accent2"/>
                </a:solidFill>
              </a:rPr>
              <a:t> express = require('express')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var</a:t>
            </a:r>
            <a:r>
              <a:rPr lang="en-US" b="1" dirty="0">
                <a:solidFill>
                  <a:schemeClr val="accent2"/>
                </a:solidFill>
              </a:rPr>
              <a:t> http = require('http');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app.configure</a:t>
            </a:r>
            <a:r>
              <a:rPr lang="en-US" b="1" dirty="0">
                <a:solidFill>
                  <a:srgbClr val="ED7D31"/>
                </a:solidFill>
              </a:rPr>
              <a:t>(function ()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app.use</a:t>
            </a:r>
            <a:r>
              <a:rPr lang="en-US" b="1" dirty="0">
                <a:solidFill>
                  <a:srgbClr val="ED7D31"/>
                </a:solidFill>
              </a:rPr>
              <a:t>(</a:t>
            </a:r>
            <a:r>
              <a:rPr lang="en-US" b="1" dirty="0" err="1">
                <a:solidFill>
                  <a:srgbClr val="ED7D31"/>
                </a:solidFill>
              </a:rPr>
              <a:t>app.router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  <a:p>
            <a:r>
              <a:rPr lang="en-US" b="1" dirty="0">
                <a:solidFill>
                  <a:srgbClr val="ED7D31"/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app.get</a:t>
            </a:r>
            <a:r>
              <a:rPr lang="en-US" b="1" dirty="0">
                <a:solidFill>
                  <a:srgbClr val="ED7D31"/>
                </a:solidFill>
              </a:rPr>
              <a:t>('</a:t>
            </a:r>
            <a:r>
              <a:rPr lang="en-US" b="1" dirty="0" smtClean="0">
                <a:solidFill>
                  <a:srgbClr val="ED7D31"/>
                </a:solidFill>
              </a:rPr>
              <a:t>/version'</a:t>
            </a:r>
            <a:r>
              <a:rPr lang="en-US" b="1" dirty="0">
                <a:solidFill>
                  <a:srgbClr val="ED7D31"/>
                </a:solidFill>
              </a:rPr>
              <a:t>, function (</a:t>
            </a:r>
            <a:r>
              <a:rPr lang="en-US" b="1" dirty="0" err="1">
                <a:solidFill>
                  <a:srgbClr val="ED7D31"/>
                </a:solidFill>
              </a:rPr>
              <a:t>req</a:t>
            </a:r>
            <a:r>
              <a:rPr lang="en-US" b="1" dirty="0">
                <a:solidFill>
                  <a:srgbClr val="ED7D31"/>
                </a:solidFill>
              </a:rPr>
              <a:t>, res) {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 err="1">
                <a:solidFill>
                  <a:srgbClr val="ED7D31"/>
                </a:solidFill>
              </a:rPr>
              <a:t>res.writeHead</a:t>
            </a:r>
            <a:r>
              <a:rPr lang="en-US" b="1" dirty="0">
                <a:solidFill>
                  <a:srgbClr val="ED7D31"/>
                </a:solidFill>
              </a:rPr>
              <a:t>(200, {'Content-Type': 'application/</a:t>
            </a:r>
            <a:r>
              <a:rPr lang="en-US" b="1" dirty="0" err="1">
                <a:solidFill>
                  <a:srgbClr val="ED7D31"/>
                </a:solidFill>
              </a:rPr>
              <a:t>json</a:t>
            </a:r>
            <a:r>
              <a:rPr lang="en-US" b="1" dirty="0">
                <a:solidFill>
                  <a:srgbClr val="ED7D31"/>
                </a:solidFill>
              </a:rPr>
              <a:t>'});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result = { </a:t>
            </a:r>
            <a:r>
              <a:rPr lang="en-US" b="1" dirty="0" smtClean="0">
                <a:solidFill>
                  <a:srgbClr val="ED7D31"/>
                </a:solidFill>
              </a:rPr>
              <a:t>version: '1.0.0' </a:t>
            </a:r>
            <a:r>
              <a:rPr lang="en-US" b="1" dirty="0">
                <a:solidFill>
                  <a:srgbClr val="ED7D31"/>
                </a:solidFill>
              </a:rPr>
              <a:t>};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res.end</a:t>
            </a:r>
            <a:r>
              <a:rPr lang="en-US" b="1" dirty="0">
                <a:solidFill>
                  <a:srgbClr val="ED7D31"/>
                </a:solidFill>
              </a:rPr>
              <a:t>(</a:t>
            </a:r>
            <a:r>
              <a:rPr lang="en-US" b="1" dirty="0" err="1">
                <a:solidFill>
                  <a:srgbClr val="ED7D31"/>
                </a:solidFill>
              </a:rPr>
              <a:t>JSON.stringify</a:t>
            </a:r>
            <a:r>
              <a:rPr lang="en-US" b="1" dirty="0">
                <a:solidFill>
                  <a:srgbClr val="ED7D31"/>
                </a:solidFill>
              </a:rPr>
              <a:t>(result));</a:t>
            </a:r>
          </a:p>
          <a:p>
            <a:r>
              <a:rPr lang="en-US" b="1" dirty="0">
                <a:solidFill>
                  <a:srgbClr val="ED7D31"/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0227" y="2157437"/>
            <a:ext cx="24288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 smtClean="0">
                <a:latin typeface="High Fiber"/>
                <a:cs typeface="High Fiber"/>
              </a:rPr>
              <a:t>eran</a:t>
            </a:r>
            <a:r>
              <a:rPr lang="en-US" sz="4400" dirty="0" smtClean="0">
                <a:latin typeface="High Fiber"/>
                <a:cs typeface="High Fiber"/>
              </a:rPr>
              <a:t> hammer</a:t>
            </a:r>
          </a:p>
          <a:p>
            <a:pPr algn="ctr"/>
            <a:r>
              <a:rPr lang="en-US" sz="4400" dirty="0" smtClean="0">
                <a:solidFill>
                  <a:srgbClr val="767171"/>
                </a:solidFill>
                <a:latin typeface="High Fiber"/>
                <a:cs typeface="High Fiber"/>
              </a:rPr>
              <a:t>@</a:t>
            </a:r>
            <a:r>
              <a:rPr lang="en-US" sz="4400" dirty="0" err="1" smtClean="0">
                <a:solidFill>
                  <a:srgbClr val="767171"/>
                </a:solidFill>
                <a:latin typeface="High Fiber"/>
                <a:cs typeface="High Fiber"/>
              </a:rPr>
              <a:t>eranhammer</a:t>
            </a:r>
            <a:endParaRPr lang="en-US" sz="4400" dirty="0" smtClean="0">
              <a:solidFill>
                <a:srgbClr val="767171"/>
              </a:solidFill>
              <a:latin typeface="High Fiber"/>
              <a:cs typeface="High Fiber"/>
            </a:endParaRPr>
          </a:p>
          <a:p>
            <a:pPr algn="ctr"/>
            <a:r>
              <a:rPr lang="en-US" sz="4400" dirty="0" err="1">
                <a:solidFill>
                  <a:srgbClr val="767171"/>
                </a:solidFill>
                <a:latin typeface="High Fiber"/>
                <a:cs typeface="High Fiber"/>
              </a:rPr>
              <a:t>h</a:t>
            </a:r>
            <a:r>
              <a:rPr lang="en-US" sz="4400" dirty="0" err="1" smtClean="0">
                <a:solidFill>
                  <a:srgbClr val="767171"/>
                </a:solidFill>
                <a:latin typeface="High Fiber"/>
                <a:cs typeface="High Fiber"/>
              </a:rPr>
              <a:t>ueniverse.com</a:t>
            </a:r>
            <a:endParaRPr lang="en-US" sz="4400" dirty="0">
              <a:solidFill>
                <a:srgbClr val="767171"/>
              </a:solidFill>
              <a:latin typeface="High Fiber"/>
              <a:cs typeface="High Fib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0503" y="2130730"/>
            <a:ext cx="27836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High Fiber"/>
                <a:cs typeface="High Fiber"/>
              </a:rPr>
              <a:t>mike </a:t>
            </a:r>
            <a:r>
              <a:rPr lang="en-US" sz="4400" dirty="0" err="1" smtClean="0">
                <a:latin typeface="High Fiber"/>
                <a:cs typeface="High Fiber"/>
              </a:rPr>
              <a:t>cantelon</a:t>
            </a:r>
            <a:endParaRPr lang="en-US" sz="4400" dirty="0" smtClean="0">
              <a:latin typeface="High Fiber"/>
              <a:cs typeface="High Fiber"/>
            </a:endParaRPr>
          </a:p>
          <a:p>
            <a:pPr algn="ctr"/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@</a:t>
            </a:r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mcantelon</a:t>
            </a:r>
            <a:endParaRPr lang="en-US" sz="4400" dirty="0" smtClean="0">
              <a:solidFill>
                <a:schemeClr val="bg2">
                  <a:lumMod val="50000"/>
                </a:schemeClr>
              </a:solidFill>
              <a:latin typeface="High Fiber"/>
              <a:cs typeface="High Fiber"/>
            </a:endParaRPr>
          </a:p>
          <a:p>
            <a:pPr algn="ctr"/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mikecantelon.com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High Fiber"/>
              <a:cs typeface="High Fiber"/>
            </a:endParaRPr>
          </a:p>
        </p:txBody>
      </p:sp>
    </p:spTree>
    <p:extLst>
      <p:ext uri="{BB962C8B-B14F-4D97-AF65-F5344CB8AC3E}">
        <p14:creationId xmlns:p14="http://schemas.microsoft.com/office/powerpoint/2010/main" val="3668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http.createServer</a:t>
            </a:r>
            <a:r>
              <a:rPr lang="en-US" b="1" dirty="0">
                <a:solidFill>
                  <a:srgbClr val="ED7D31"/>
                </a:solidFill>
              </a:rPr>
              <a:t>(app).listen</a:t>
            </a:r>
            <a:r>
              <a:rPr lang="en-US" b="1" dirty="0" smtClean="0">
                <a:solidFill>
                  <a:srgbClr val="ED7D31"/>
                </a:solidFill>
              </a:rPr>
              <a:t>(3000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2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</a:rPr>
              <a:t>res.json</a:t>
            </a:r>
            <a:r>
              <a:rPr lang="en-US" b="1" dirty="0">
                <a:solidFill>
                  <a:schemeClr val="accent2"/>
                </a:solidFill>
              </a:rPr>
              <a:t>(result)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(app).listen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(3000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908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http.createServer</a:t>
            </a:r>
            <a:r>
              <a:rPr lang="en-US" dirty="0">
                <a:solidFill>
                  <a:srgbClr val="AFABAB"/>
                </a:solidFill>
              </a:rPr>
              <a:t>(app).listen</a:t>
            </a:r>
            <a:r>
              <a:rPr lang="en-US" dirty="0" smtClean="0">
                <a:solidFill>
                  <a:srgbClr val="AFABAB"/>
                </a:solidFill>
              </a:rPr>
              <a:t>(3000</a:t>
            </a:r>
            <a:r>
              <a:rPr lang="en-US" dirty="0">
                <a:solidFill>
                  <a:srgbClr val="AFABAB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57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version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3B3838"/>
                </a:solidFill>
              </a:rPr>
              <a:t>res.json</a:t>
            </a:r>
            <a:r>
              <a:rPr lang="en-US" dirty="0">
                <a:solidFill>
                  <a:srgbClr val="3B3838"/>
                </a:solidFill>
              </a:rPr>
              <a:t>(result)</a:t>
            </a:r>
            <a:r>
              <a:rPr lang="en-US" dirty="0" smtClean="0">
                <a:solidFill>
                  <a:srgbClr val="3B3838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smtClean="0">
                <a:solidFill>
                  <a:srgbClr val="ED7D31"/>
                </a:solidFill>
              </a:rPr>
              <a:t>version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http.createServer</a:t>
            </a:r>
            <a:r>
              <a:rPr lang="en-US" dirty="0">
                <a:solidFill>
                  <a:srgbClr val="AFABAB"/>
                </a:solidFill>
              </a:rPr>
              <a:t>(app).listen</a:t>
            </a:r>
            <a:r>
              <a:rPr lang="en-US" dirty="0" smtClean="0">
                <a:solidFill>
                  <a:srgbClr val="AFABAB"/>
                </a:solidFill>
              </a:rPr>
              <a:t>(3000</a:t>
            </a:r>
            <a:r>
              <a:rPr lang="en-US" dirty="0">
                <a:solidFill>
                  <a:srgbClr val="AFABAB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57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{ id: 1, name: 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users = require('./</a:t>
            </a:r>
            <a:r>
              <a:rPr lang="en-US" b="1" dirty="0" err="1" smtClean="0">
                <a:solidFill>
                  <a:schemeClr val="accent2"/>
                </a:solidFill>
              </a:rPr>
              <a:t>users.json</a:t>
            </a:r>
            <a:r>
              <a:rPr lang="en-US" b="1" dirty="0" smtClean="0">
                <a:solidFill>
                  <a:schemeClr val="accent2"/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</a:t>
            </a:r>
            <a:r>
              <a:rPr lang="en-US" b="1" dirty="0" smtClean="0">
                <a:solidFill>
                  <a:srgbClr val="ED7D31"/>
                </a:solidFill>
              </a:rPr>
              <a:t>users[</a:t>
            </a:r>
            <a:r>
              <a:rPr lang="en-US" b="1" dirty="0" err="1" smtClean="0">
                <a:solidFill>
                  <a:srgbClr val="ED7D31"/>
                </a:solidFill>
              </a:rPr>
              <a:t>req.query.id</a:t>
            </a:r>
            <a:r>
              <a:rPr lang="en-US" b="1" dirty="0" smtClean="0">
                <a:solidFill>
                  <a:srgbClr val="ED7D31"/>
                </a:solidFill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req.query.id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if (!item) return </a:t>
            </a:r>
            <a:r>
              <a:rPr lang="en-US" b="1" dirty="0" err="1" smtClean="0">
                <a:solidFill>
                  <a:srgbClr val="ED7D31"/>
                </a:solidFill>
              </a:rPr>
              <a:t>res.send</a:t>
            </a:r>
            <a:r>
              <a:rPr lang="en-US" b="1" dirty="0" smtClean="0">
                <a:solidFill>
                  <a:srgbClr val="ED7D31"/>
                </a:solidFill>
              </a:rPr>
              <a:t>(404, 'not found');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</a:t>
            </a:r>
            <a:r>
              <a:rPr lang="en-US" b="1" dirty="0" err="1" smtClean="0">
                <a:solidFill>
                  <a:srgbClr val="ED7D31"/>
                </a:solidFill>
              </a:rPr>
              <a:t>params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if (!item) return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res.send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(404, 'not found');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</a:t>
            </a:r>
            <a:r>
              <a:rPr lang="en-US" b="1" dirty="0" smtClean="0">
                <a:solidFill>
                  <a:srgbClr val="ED7D31"/>
                </a:solidFill>
              </a:rPr>
              <a:t>/:id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if (!</a:t>
            </a:r>
            <a:r>
              <a:rPr lang="en-US" b="1" dirty="0" err="1" smtClean="0">
                <a:solidFill>
                  <a:srgbClr val="ED7D31"/>
                </a:solidFill>
              </a:rPr>
              <a:t>req.params.id</a:t>
            </a:r>
            <a:r>
              <a:rPr lang="en-US" b="1" dirty="0" smtClean="0">
                <a:solidFill>
                  <a:srgbClr val="ED7D31"/>
                </a:solidFill>
              </a:rPr>
              <a:t>) return </a:t>
            </a:r>
            <a:r>
              <a:rPr lang="en-US" b="1" dirty="0" err="1" smtClean="0">
                <a:solidFill>
                  <a:srgbClr val="ED7D31"/>
                </a:solidFill>
              </a:rPr>
              <a:t>res.json</a:t>
            </a:r>
            <a:r>
              <a:rPr lang="en-US" b="1" dirty="0" smtClean="0">
                <a:solidFill>
                  <a:srgbClr val="ED7D31"/>
                </a:solidFill>
              </a:rPr>
              <a:t>(users);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req.params.id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if (!item) return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res.send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(404, 'not found');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</a:t>
            </a:r>
            <a:r>
              <a:rPr lang="en-US" dirty="0" smtClean="0">
                <a:solidFill>
                  <a:srgbClr val="3B3838"/>
                </a:solidFill>
              </a:rPr>
              <a:t>/:id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9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High Fiber"/>
                <a:cs typeface="High Fiber"/>
              </a:rPr>
              <a:t>outline</a:t>
            </a:r>
            <a:endParaRPr lang="en-US" sz="5400" b="1" dirty="0">
              <a:latin typeface="High Fiber"/>
              <a:cs typeface="High Fib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493" y="1991683"/>
            <a:ext cx="2658308" cy="2551517"/>
          </a:xfrm>
        </p:spPr>
        <p:txBody>
          <a:bodyPr>
            <a:normAutofit/>
          </a:bodyPr>
          <a:lstStyle/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node</a:t>
            </a: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</a:t>
            </a:r>
            <a:r>
              <a:rPr lang="en-US" dirty="0" smtClean="0">
                <a:latin typeface="High Fiber"/>
                <a:cs typeface="High Fiber"/>
              </a:rPr>
              <a:t>express</a:t>
            </a: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hapi</a:t>
            </a:r>
            <a:endParaRPr lang="en-US" dirty="0" smtClean="0">
              <a:latin typeface="High Fiber"/>
              <a:cs typeface="High Fib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2400" y="2606400"/>
            <a:ext cx="3211200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KurzetsType"/>
              <a:buChar char="{"/>
            </a:pPr>
            <a:r>
              <a:rPr lang="en-US" sz="3200" dirty="0">
                <a:latin typeface="High Fiber"/>
                <a:cs typeface="High Fiber"/>
              </a:rPr>
              <a:t> routing</a:t>
            </a:r>
          </a:p>
          <a:p>
            <a:pPr>
              <a:lnSpc>
                <a:spcPct val="150000"/>
              </a:lnSpc>
              <a:buFont typeface="KurzetsType"/>
              <a:buChar char="{"/>
            </a:pPr>
            <a:r>
              <a:rPr lang="en-US" sz="3200" dirty="0">
                <a:latin typeface="High Fiber"/>
                <a:cs typeface="High Fiber"/>
              </a:rPr>
              <a:t> middleware</a:t>
            </a:r>
          </a:p>
          <a:p>
            <a:pPr>
              <a:lnSpc>
                <a:spcPct val="150000"/>
              </a:lnSpc>
              <a:buFont typeface="KurzetsType"/>
              <a:buChar char="{"/>
            </a:pPr>
            <a:r>
              <a:rPr lang="en-US" sz="3200" dirty="0">
                <a:latin typeface="High Fiber"/>
                <a:cs typeface="High Fiber"/>
              </a:rPr>
              <a:t> authentication</a:t>
            </a:r>
          </a:p>
          <a:p>
            <a:pPr>
              <a:lnSpc>
                <a:spcPct val="150000"/>
              </a:lnSpc>
              <a:buFont typeface="KurzetsType"/>
              <a:buChar char="{"/>
            </a:pPr>
            <a:r>
              <a:rPr lang="en-US" sz="3200" dirty="0">
                <a:latin typeface="High Fiber"/>
                <a:cs typeface="High Fiber"/>
              </a:rPr>
              <a:t> validation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6641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</a:rPr>
              <a:t>app.use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err="1">
                <a:solidFill>
                  <a:schemeClr val="accent2"/>
                </a:solidFill>
              </a:rPr>
              <a:t>express.bodyParser</a:t>
            </a:r>
            <a:r>
              <a:rPr lang="en-US" b="1" dirty="0">
                <a:solidFill>
                  <a:schemeClr val="accent2"/>
                </a:solidFill>
              </a:rPr>
              <a:t>());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register = function (</a:t>
            </a:r>
            <a:r>
              <a:rPr lang="en-US" b="1" dirty="0" err="1" smtClean="0">
                <a:solidFill>
                  <a:schemeClr val="accent2"/>
                </a:solidFill>
              </a:rPr>
              <a:t>req</a:t>
            </a:r>
            <a:r>
              <a:rPr lang="en-US" b="1" dirty="0" smtClean="0">
                <a:solidFill>
                  <a:schemeClr val="accent2"/>
                </a:solidFill>
              </a:rPr>
              <a:t>, res) {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// use </a:t>
            </a:r>
            <a:r>
              <a:rPr lang="en-US" b="1" dirty="0" err="1" smtClean="0">
                <a:solidFill>
                  <a:schemeClr val="accent2"/>
                </a:solidFill>
              </a:rPr>
              <a:t>req.body</a:t>
            </a:r>
            <a:r>
              <a:rPr lang="en-US" b="1" dirty="0" smtClean="0">
                <a:solidFill>
                  <a:schemeClr val="accent2"/>
                </a:solidFill>
              </a:rPr>
              <a:t> to create new user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};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app.post</a:t>
            </a:r>
            <a:r>
              <a:rPr lang="en-US" b="1" dirty="0" smtClean="0">
                <a:solidFill>
                  <a:schemeClr val="accent2"/>
                </a:solidFill>
              </a:rPr>
              <a:t>('/</a:t>
            </a:r>
            <a:r>
              <a:rPr lang="en-US" b="1" dirty="0">
                <a:solidFill>
                  <a:schemeClr val="accent2"/>
                </a:solidFill>
              </a:rPr>
              <a:t>user', register)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register = function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, res) {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// use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req.body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to create new user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};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app.post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('/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user', register)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;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myMiddleware</a:t>
            </a:r>
            <a:r>
              <a:rPr lang="en-US" b="1" dirty="0" smtClean="0">
                <a:solidFill>
                  <a:schemeClr val="accent2"/>
                </a:solidFill>
              </a:rPr>
              <a:t> = function 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res, next)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</a:rPr>
              <a:t>res.setHeader</a:t>
            </a:r>
            <a:r>
              <a:rPr lang="en-US" b="1" dirty="0">
                <a:solidFill>
                  <a:schemeClr val="accent2"/>
                </a:solidFill>
              </a:rPr>
              <a:t>('X-API-Version', </a:t>
            </a:r>
            <a:r>
              <a:rPr lang="en-US" b="1" dirty="0" smtClean="0">
                <a:solidFill>
                  <a:schemeClr val="accent2"/>
                </a:solidFill>
              </a:rPr>
              <a:t>'1.0.0'</a:t>
            </a:r>
            <a:r>
              <a:rPr lang="en-US" b="1" dirty="0">
                <a:solidFill>
                  <a:schemeClr val="accent2"/>
                </a:solidFill>
              </a:rPr>
              <a:t>);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return </a:t>
            </a:r>
            <a:r>
              <a:rPr lang="en-US" b="1" dirty="0">
                <a:solidFill>
                  <a:schemeClr val="accent2"/>
                </a:solidFill>
              </a:rPr>
              <a:t>next();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};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app.use</a:t>
            </a:r>
            <a:r>
              <a:rPr lang="en-US" b="1" dirty="0">
                <a:solidFill>
                  <a:srgbClr val="ED7D31"/>
                </a:solidFill>
              </a:rPr>
              <a:t>(</a:t>
            </a:r>
            <a:r>
              <a:rPr lang="en-US" b="1" dirty="0" err="1">
                <a:solidFill>
                  <a:srgbClr val="ED7D31"/>
                </a:solidFill>
              </a:rPr>
              <a:t>myMiddleware</a:t>
            </a:r>
            <a:r>
              <a:rPr lang="en-US" b="1" dirty="0">
                <a:solidFill>
                  <a:srgbClr val="ED7D31"/>
                </a:solidFill>
              </a:rPr>
              <a:t>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 smtClean="0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validate </a:t>
            </a:r>
            <a:r>
              <a:rPr lang="en-US" b="1" dirty="0" smtClean="0">
                <a:solidFill>
                  <a:srgbClr val="ED7D31"/>
                </a:solidFill>
              </a:rPr>
              <a:t>= </a:t>
            </a:r>
            <a:r>
              <a:rPr lang="en-US" b="1" dirty="0">
                <a:solidFill>
                  <a:srgbClr val="ED7D31"/>
                </a:solidFill>
              </a:rPr>
              <a:t>function (username, password, callback)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var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>
                <a:solidFill>
                  <a:srgbClr val="ED7D31"/>
                </a:solidFill>
              </a:rPr>
              <a:t>result = (username === </a:t>
            </a:r>
            <a:r>
              <a:rPr lang="en-US" b="1" dirty="0" smtClean="0">
                <a:solidFill>
                  <a:srgbClr val="ED7D31"/>
                </a:solidFill>
              </a:rPr>
              <a:t>'</a:t>
            </a:r>
            <a:r>
              <a:rPr lang="en-US" b="1" dirty="0" err="1" smtClean="0">
                <a:solidFill>
                  <a:srgbClr val="ED7D31"/>
                </a:solidFill>
              </a:rPr>
              <a:t>steve</a:t>
            </a:r>
            <a:r>
              <a:rPr lang="en-US" b="1" dirty="0" smtClean="0">
                <a:solidFill>
                  <a:srgbClr val="ED7D31"/>
                </a:solidFill>
              </a:rPr>
              <a:t>' </a:t>
            </a:r>
            <a:r>
              <a:rPr lang="en-US" b="1" dirty="0">
                <a:solidFill>
                  <a:srgbClr val="ED7D31"/>
                </a:solidFill>
              </a:rPr>
              <a:t>&amp;&amp; </a:t>
            </a:r>
            <a:r>
              <a:rPr lang="en-US" b="1" dirty="0" smtClean="0">
                <a:solidFill>
                  <a:srgbClr val="ED7D31"/>
                </a:solidFill>
              </a:rPr>
              <a:t>password </a:t>
            </a:r>
            <a:r>
              <a:rPr lang="en-US" b="1" dirty="0">
                <a:solidFill>
                  <a:srgbClr val="ED7D31"/>
                </a:solidFill>
              </a:rPr>
              <a:t>=== </a:t>
            </a:r>
            <a:r>
              <a:rPr lang="en-US" b="1" dirty="0" smtClean="0">
                <a:solidFill>
                  <a:srgbClr val="ED7D31"/>
                </a:solidFill>
              </a:rPr>
              <a:t>'12345'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smtClean="0">
                <a:solidFill>
                  <a:srgbClr val="ED7D31"/>
                </a:solidFill>
              </a:rPr>
              <a:t>callback</a:t>
            </a:r>
            <a:r>
              <a:rPr lang="en-US" b="1" dirty="0">
                <a:solidFill>
                  <a:srgbClr val="ED7D31"/>
                </a:solidFill>
              </a:rPr>
              <a:t>(null, result);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(username 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&amp;&amp;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password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'12345'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callback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(null, result);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err="1">
                <a:solidFill>
                  <a:srgbClr val="ED7D31"/>
                </a:solidFill>
              </a:rPr>
              <a:t>auth</a:t>
            </a:r>
            <a:r>
              <a:rPr lang="en-US" b="1" dirty="0">
                <a:solidFill>
                  <a:srgbClr val="ED7D31"/>
                </a:solidFill>
              </a:rPr>
              <a:t> = </a:t>
            </a:r>
            <a:r>
              <a:rPr lang="en-US" b="1" dirty="0" err="1">
                <a:solidFill>
                  <a:srgbClr val="ED7D31"/>
                </a:solidFill>
              </a:rPr>
              <a:t>express.basicAuth</a:t>
            </a:r>
            <a:r>
              <a:rPr lang="en-US" b="1" dirty="0">
                <a:solidFill>
                  <a:srgbClr val="ED7D31"/>
                </a:solidFill>
              </a:rPr>
              <a:t>(validate)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(username 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&amp;&amp;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password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'12345'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callback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(null, result);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auth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express.basicAuth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app.use</a:t>
            </a:r>
            <a:r>
              <a:rPr lang="en-US" b="1" dirty="0" smtClean="0">
                <a:solidFill>
                  <a:srgbClr val="ED7D31"/>
                </a:solidFill>
              </a:rPr>
              <a:t>(</a:t>
            </a:r>
            <a:r>
              <a:rPr lang="en-US" b="1" dirty="0" err="1" smtClean="0">
                <a:solidFill>
                  <a:srgbClr val="ED7D31"/>
                </a:solidFill>
              </a:rPr>
              <a:t>auth</a:t>
            </a:r>
            <a:r>
              <a:rPr lang="en-US" b="1" dirty="0" smtClean="0">
                <a:solidFill>
                  <a:srgbClr val="ED7D3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(username 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&amp;&amp;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password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'12345'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callback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(null, result);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auth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express.basicAuth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rgbClr val="ED7D31"/>
                </a:solidFill>
              </a:rPr>
              <a:t>auth</a:t>
            </a:r>
            <a:r>
              <a:rPr lang="en-US" b="1" dirty="0" smtClean="0">
                <a:solidFill>
                  <a:srgbClr val="ED7D31"/>
                </a:solidFill>
              </a:rPr>
              <a:t>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http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require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('http');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High Fiber"/>
                <a:cs typeface="High Fiber"/>
              </a:rPr>
              <a:t>things to try...</a:t>
            </a:r>
            <a:endParaRPr lang="en-US" sz="5400" b="1" dirty="0">
              <a:latin typeface="High Fiber"/>
              <a:cs typeface="High Fib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292" y="1725282"/>
            <a:ext cx="7048057" cy="4920317"/>
          </a:xfrm>
        </p:spPr>
        <p:txBody>
          <a:bodyPr>
            <a:normAutofit lnSpcReduction="10000"/>
          </a:bodyPr>
          <a:lstStyle/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start from scratch, see what you remember</a:t>
            </a: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play with the examples</a:t>
            </a: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add middleware and play with load order</a:t>
            </a: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create an endpoint to find users based on criteria</a:t>
            </a: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use the </a:t>
            </a:r>
            <a:r>
              <a:rPr lang="en-US" dirty="0" err="1" smtClean="0">
                <a:latin typeface="High Fiber"/>
                <a:cs typeface="High Fiber"/>
              </a:rPr>
              <a:t>user.json</a:t>
            </a:r>
            <a:r>
              <a:rPr lang="en-US" dirty="0" smtClean="0">
                <a:latin typeface="High Fiber"/>
                <a:cs typeface="High Fiber"/>
              </a:rPr>
              <a:t> file to authenticate (static password)</a:t>
            </a:r>
          </a:p>
        </p:txBody>
      </p:sp>
    </p:spTree>
    <p:extLst>
      <p:ext uri="{BB962C8B-B14F-4D97-AF65-F5344CB8AC3E}">
        <p14:creationId xmlns:p14="http://schemas.microsoft.com/office/powerpoint/2010/main" val="3958707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7" y="831333"/>
            <a:ext cx="4988563" cy="4369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7532" y="3255556"/>
            <a:ext cx="37946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Ren &amp; Stimpy" pitchFamily="2" charset="0"/>
              </a:rPr>
              <a:t>hapi</a:t>
            </a:r>
          </a:p>
        </p:txBody>
      </p:sp>
    </p:spTree>
    <p:extLst>
      <p:ext uri="{BB962C8B-B14F-4D97-AF65-F5344CB8AC3E}">
        <p14:creationId xmlns:p14="http://schemas.microsoft.com/office/powerpoint/2010/main" val="33415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hapi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= require('hapi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');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server = new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api.Server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(8000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 = function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req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req.reply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({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version: '1.0.0'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(8000);</a:t>
            </a: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version = 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 smtClean="0"/>
              <a:t>req.reply</a:t>
            </a:r>
            <a:r>
              <a:rPr lang="en-US" dirty="0"/>
              <a:t>({ </a:t>
            </a:r>
            <a:r>
              <a:rPr lang="en-US" dirty="0" smtClean="0"/>
              <a:t>version: '1.0.0' </a:t>
            </a:r>
            <a:r>
              <a:rPr lang="en-US" dirty="0"/>
              <a:t>});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server.route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method: 'GET',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path: '/version',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handler: version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server.start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item = { id: 1, name: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};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users = require('./</a:t>
            </a:r>
            <a:r>
              <a:rPr lang="en-US" b="1" dirty="0" err="1" smtClean="0">
                <a:solidFill>
                  <a:schemeClr val="accent2"/>
                </a:solidFill>
              </a:rPr>
              <a:t>users.json</a:t>
            </a:r>
            <a:r>
              <a:rPr lang="en-US" b="1" dirty="0" smtClean="0">
                <a:solidFill>
                  <a:schemeClr val="accent2"/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</a:t>
            </a:r>
            <a:r>
              <a:rPr lang="en-US" b="1" dirty="0" smtClean="0">
                <a:solidFill>
                  <a:srgbClr val="ED7D31"/>
                </a:solidFill>
              </a:rPr>
              <a:t>users[</a:t>
            </a:r>
            <a:r>
              <a:rPr lang="en-US" b="1" dirty="0" err="1" smtClean="0">
                <a:solidFill>
                  <a:srgbClr val="ED7D31"/>
                </a:solidFill>
              </a:rPr>
              <a:t>req.query.id</a:t>
            </a:r>
            <a:r>
              <a:rPr lang="en-US" b="1" dirty="0" smtClean="0">
                <a:solidFill>
                  <a:srgbClr val="ED7D31"/>
                </a:solidFill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</a:t>
            </a:r>
            <a:r>
              <a:rPr lang="en-US" b="1" dirty="0" err="1" smtClean="0">
                <a:solidFill>
                  <a:srgbClr val="ED7D31"/>
                </a:solidFill>
              </a:rPr>
              <a:t>params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</a:t>
            </a:r>
            <a:r>
              <a:rPr lang="en-US" b="1" dirty="0" smtClean="0">
                <a:solidFill>
                  <a:srgbClr val="ED7D31"/>
                </a:solidFill>
              </a:rPr>
              <a:t>/{id}</a:t>
            </a:r>
            <a:r>
              <a:rPr lang="en-US" dirty="0" smtClean="0"/>
              <a:t>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('http');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server 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http.createServer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(function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res) {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req.params.id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if (!item) return </a:t>
            </a:r>
            <a:r>
              <a:rPr lang="en-US" b="1" dirty="0" err="1" smtClean="0">
                <a:solidFill>
                  <a:srgbClr val="ED7D31"/>
                </a:solidFill>
              </a:rPr>
              <a:t>req.reply</a:t>
            </a:r>
            <a:r>
              <a:rPr lang="en-US" b="1" dirty="0" smtClean="0">
                <a:solidFill>
                  <a:srgbClr val="ED7D31"/>
                </a:solidFill>
              </a:rPr>
              <a:t>(</a:t>
            </a:r>
            <a:r>
              <a:rPr lang="en-US" b="1" dirty="0" err="1" smtClean="0">
                <a:solidFill>
                  <a:srgbClr val="ED7D31"/>
                </a:solidFill>
              </a:rPr>
              <a:t>hapi.error.notFound</a:t>
            </a:r>
            <a:r>
              <a:rPr lang="en-US" b="1" dirty="0" smtClean="0">
                <a:solidFill>
                  <a:srgbClr val="ED7D31"/>
                </a:solidFill>
              </a:rPr>
              <a:t>());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/user/{id}'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if (!</a:t>
            </a:r>
            <a:r>
              <a:rPr lang="en-US" b="1" dirty="0" err="1" smtClean="0">
                <a:solidFill>
                  <a:srgbClr val="ED7D31"/>
                </a:solidFill>
              </a:rPr>
              <a:t>req.params.id</a:t>
            </a:r>
            <a:r>
              <a:rPr lang="en-US" b="1" dirty="0" smtClean="0">
                <a:solidFill>
                  <a:srgbClr val="ED7D31"/>
                </a:solidFill>
              </a:rPr>
              <a:t>) return </a:t>
            </a:r>
            <a:r>
              <a:rPr lang="en-US" b="1" dirty="0" err="1" smtClean="0">
                <a:solidFill>
                  <a:srgbClr val="ED7D31"/>
                </a:solidFill>
              </a:rPr>
              <a:t>req.reply</a:t>
            </a:r>
            <a:r>
              <a:rPr lang="en-US" b="1" dirty="0" smtClean="0">
                <a:solidFill>
                  <a:srgbClr val="ED7D31"/>
                </a:solidFill>
              </a:rPr>
              <a:t>(users);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req.params.id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if (!item) return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hapi.error.notFound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/user/{id</a:t>
            </a:r>
            <a:r>
              <a:rPr lang="en-US" b="1" dirty="0" smtClean="0">
                <a:solidFill>
                  <a:srgbClr val="ED7D31"/>
                </a:solidFill>
              </a:rPr>
              <a:t>?</a:t>
            </a:r>
            <a:r>
              <a:rPr lang="en-US" dirty="0" smtClean="0"/>
              <a:t>}'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register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// use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req.payload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to create new user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'POST',</a:t>
            </a:r>
          </a:p>
          <a:p>
            <a:r>
              <a:rPr lang="en-US" dirty="0"/>
              <a:t>  path: '/user',</a:t>
            </a:r>
          </a:p>
          <a:p>
            <a:r>
              <a:rPr lang="en-US" dirty="0"/>
              <a:t>  handler: register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27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register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// use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req.payload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to create new user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'POST',</a:t>
            </a:r>
          </a:p>
          <a:p>
            <a:r>
              <a:rPr lang="en-US" dirty="0"/>
              <a:t>  path: '/user',</a:t>
            </a:r>
          </a:p>
          <a:p>
            <a:r>
              <a:rPr lang="en-US" dirty="0"/>
              <a:t>  handler: </a:t>
            </a:r>
            <a:r>
              <a:rPr lang="en-US" dirty="0" smtClean="0"/>
              <a:t>register,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ED7D31"/>
                </a:solidFill>
              </a:rPr>
              <a:t>config</a:t>
            </a:r>
            <a:r>
              <a:rPr lang="en-US" b="1" dirty="0" smtClean="0">
                <a:solidFill>
                  <a:srgbClr val="ED7D31"/>
                </a:solidFill>
              </a:rPr>
              <a:t>: {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validate: {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  payload: {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    name: </a:t>
            </a:r>
            <a:r>
              <a:rPr lang="en-US" b="1" dirty="0" err="1" smtClean="0">
                <a:solidFill>
                  <a:srgbClr val="ED7D31"/>
                </a:solidFill>
              </a:rPr>
              <a:t>hapi.types.String</a:t>
            </a:r>
            <a:r>
              <a:rPr lang="en-US" b="1" dirty="0" smtClean="0">
                <a:solidFill>
                  <a:srgbClr val="ED7D31"/>
                </a:solidFill>
              </a:rPr>
              <a:t>().</a:t>
            </a:r>
            <a:r>
              <a:rPr lang="en-US" b="1" dirty="0" err="1" smtClean="0">
                <a:solidFill>
                  <a:srgbClr val="ED7D31"/>
                </a:solidFill>
              </a:rPr>
              <a:t>alphanum</a:t>
            </a:r>
            <a:r>
              <a:rPr lang="en-US" b="1" dirty="0" smtClean="0">
                <a:solidFill>
                  <a:srgbClr val="ED7D31"/>
                </a:solidFill>
              </a:rPr>
              <a:t>().max(30).required()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  }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}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}</a:t>
            </a:r>
            <a:endParaRPr lang="en-US" b="1" dirty="0">
              <a:solidFill>
                <a:srgbClr val="ED7D31"/>
              </a:solidFill>
            </a:endParaRP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76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570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   .header(</a:t>
            </a:r>
            <a:r>
              <a:rPr lang="tr-TR" b="1" dirty="0" smtClean="0">
                <a:solidFill>
                  <a:schemeClr val="accent2"/>
                </a:solidFill>
              </a:rPr>
              <a:t>'X-API-</a:t>
            </a:r>
            <a:r>
              <a:rPr lang="tr-TR" b="1" dirty="0" err="1" smtClean="0">
                <a:solidFill>
                  <a:schemeClr val="accent2"/>
                </a:solidFill>
              </a:rPr>
              <a:t>Version</a:t>
            </a:r>
            <a:r>
              <a:rPr lang="tr-TR" b="1" dirty="0" smtClean="0">
                <a:solidFill>
                  <a:schemeClr val="accent2"/>
                </a:solidFill>
              </a:rPr>
              <a:t>', '1.0.0')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074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ED7D31"/>
                </a:solidFill>
              </a:rPr>
              <a:t>server.ext</a:t>
            </a:r>
            <a:r>
              <a:rPr lang="en-US" b="1" dirty="0" smtClean="0">
                <a:solidFill>
                  <a:srgbClr val="ED7D31"/>
                </a:solidFill>
              </a:rPr>
              <a:t>('</a:t>
            </a:r>
            <a:r>
              <a:rPr lang="en-US" b="1" dirty="0" err="1" smtClean="0">
                <a:solidFill>
                  <a:srgbClr val="ED7D31"/>
                </a:solidFill>
              </a:rPr>
              <a:t>onPreResponse</a:t>
            </a:r>
            <a:r>
              <a:rPr lang="en-US" b="1" dirty="0">
                <a:solidFill>
                  <a:srgbClr val="ED7D31"/>
                </a:solidFill>
              </a:rPr>
              <a:t>', function  (request, next)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  </a:t>
            </a:r>
            <a:r>
              <a:rPr lang="en-US" b="1" dirty="0" err="1">
                <a:solidFill>
                  <a:srgbClr val="ED7D31"/>
                </a:solidFill>
              </a:rPr>
              <a:t>request.response</a:t>
            </a:r>
            <a:r>
              <a:rPr lang="en-US" b="1" dirty="0">
                <a:solidFill>
                  <a:srgbClr val="ED7D31"/>
                </a:solidFill>
              </a:rPr>
              <a:t>().header('X-API-Version', </a:t>
            </a:r>
            <a:r>
              <a:rPr lang="en-US" b="1" dirty="0" smtClean="0">
                <a:solidFill>
                  <a:srgbClr val="ED7D31"/>
                </a:solidFill>
              </a:rPr>
              <a:t>'1.0.0'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  <a:p>
            <a:r>
              <a:rPr lang="en-US" b="1" dirty="0">
                <a:solidFill>
                  <a:srgbClr val="ED7D31"/>
                </a:solidFill>
              </a:rPr>
              <a:t>    return next();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});</a:t>
            </a:r>
            <a:endParaRPr lang="en-US" b="1" dirty="0" smtClean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server.ext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b="1" dirty="0" err="1" smtClean="0">
                <a:solidFill>
                  <a:schemeClr val="accent2"/>
                </a:solidFill>
              </a:rPr>
              <a:t>onPreResponse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', function  (request, next)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request.response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().header('X-API-Version',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'1.0.0'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return next();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36258" y="3218837"/>
            <a:ext cx="2647194" cy="2068682"/>
          </a:xfrm>
          <a:custGeom>
            <a:avLst/>
            <a:gdLst>
              <a:gd name="connsiteX0" fmla="*/ 128955 w 1782423"/>
              <a:gd name="connsiteY0" fmla="*/ 1301912 h 1301912"/>
              <a:gd name="connsiteX1" fmla="*/ 168894 w 1782423"/>
              <a:gd name="connsiteY1" fmla="*/ 998398 h 1301912"/>
              <a:gd name="connsiteX2" fmla="*/ 1782423 w 1782423"/>
              <a:gd name="connsiteY2" fmla="*/ 0 h 1301912"/>
              <a:gd name="connsiteX0" fmla="*/ 83197 w 1736665"/>
              <a:gd name="connsiteY0" fmla="*/ 1301912 h 1301912"/>
              <a:gd name="connsiteX1" fmla="*/ 217961 w 1736665"/>
              <a:gd name="connsiteY1" fmla="*/ 842570 h 1301912"/>
              <a:gd name="connsiteX2" fmla="*/ 1736665 w 1736665"/>
              <a:gd name="connsiteY2" fmla="*/ 0 h 1301912"/>
              <a:gd name="connsiteX0" fmla="*/ 83197 w 1736665"/>
              <a:gd name="connsiteY0" fmla="*/ 1301912 h 1301912"/>
              <a:gd name="connsiteX1" fmla="*/ 217961 w 1736665"/>
              <a:gd name="connsiteY1" fmla="*/ 842570 h 1301912"/>
              <a:gd name="connsiteX2" fmla="*/ 1736665 w 1736665"/>
              <a:gd name="connsiteY2" fmla="*/ 0 h 1301912"/>
              <a:gd name="connsiteX0" fmla="*/ 37100 w 1690568"/>
              <a:gd name="connsiteY0" fmla="*/ 1301912 h 1301912"/>
              <a:gd name="connsiteX1" fmla="*/ 171864 w 1690568"/>
              <a:gd name="connsiteY1" fmla="*/ 842570 h 1301912"/>
              <a:gd name="connsiteX2" fmla="*/ 1690568 w 1690568"/>
              <a:gd name="connsiteY2" fmla="*/ 0 h 1301912"/>
              <a:gd name="connsiteX0" fmla="*/ 502 w 1653970"/>
              <a:gd name="connsiteY0" fmla="*/ 1301912 h 1301912"/>
              <a:gd name="connsiteX1" fmla="*/ 275007 w 1653970"/>
              <a:gd name="connsiteY1" fmla="*/ 772197 h 1301912"/>
              <a:gd name="connsiteX2" fmla="*/ 1653970 w 1653970"/>
              <a:gd name="connsiteY2" fmla="*/ 0 h 130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970" h="1301912">
                <a:moveTo>
                  <a:pt x="502" y="1301912"/>
                </a:moveTo>
                <a:cubicBezTo>
                  <a:pt x="-2530" y="1163140"/>
                  <a:pt x="-571" y="989182"/>
                  <a:pt x="275007" y="772197"/>
                </a:cubicBezTo>
                <a:cubicBezTo>
                  <a:pt x="550585" y="555212"/>
                  <a:pt x="1653970" y="0"/>
                  <a:pt x="1653970" y="0"/>
                </a:cubicBez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7290" y="1884978"/>
            <a:ext cx="1710725" cy="217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High Fiber" panose="02000506000000020002" pitchFamily="2" charset="0"/>
                <a:cs typeface="Max's Handwritin"/>
              </a:rPr>
              <a:t>onRequest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High Fiber" panose="02000506000000020002" pitchFamily="2" charset="0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High Fiber" panose="02000506000000020002" pitchFamily="2" charset="0"/>
                <a:cs typeface="Max's Handwritin"/>
              </a:rPr>
              <a:t>onPreAuth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High Fiber" panose="02000506000000020002" pitchFamily="2" charset="0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High Fiber" panose="02000506000000020002" pitchFamily="2" charset="0"/>
                <a:cs typeface="Max's Handwritin"/>
              </a:rPr>
              <a:t>onPostAuth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High Fiber" panose="02000506000000020002" pitchFamily="2" charset="0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High Fiber" panose="02000506000000020002" pitchFamily="2" charset="0"/>
                <a:cs typeface="Max's Handwritin"/>
              </a:rPr>
              <a:t>onPreHandler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High Fiber" panose="02000506000000020002" pitchFamily="2" charset="0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High Fiber" panose="02000506000000020002" pitchFamily="2" charset="0"/>
                <a:cs typeface="Max's Handwritin"/>
              </a:rPr>
              <a:t>onPostHandler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High Fiber" panose="02000506000000020002" pitchFamily="2" charset="0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High Fiber" panose="02000506000000020002" pitchFamily="2" charset="0"/>
                <a:cs typeface="Max's Handwritin"/>
              </a:rPr>
              <a:t>onPreResponse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High Fiber" panose="02000506000000020002" pitchFamily="2" charset="0"/>
              <a:cs typeface="Max's Handwritin"/>
            </a:endParaRPr>
          </a:p>
        </p:txBody>
      </p:sp>
    </p:spTree>
    <p:extLst>
      <p:ext uri="{BB962C8B-B14F-4D97-AF65-F5344CB8AC3E}">
        <p14:creationId xmlns:p14="http://schemas.microsoft.com/office/powerpoint/2010/main" val="36076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'/version',</a:t>
            </a:r>
          </a:p>
          <a:p>
            <a:r>
              <a:rPr lang="en-US" dirty="0"/>
              <a:t>  handler: </a:t>
            </a:r>
            <a:r>
              <a:rPr lang="en-US" dirty="0" smtClean="0"/>
              <a:t>version</a:t>
            </a:r>
            <a:endParaRPr lang="en-US" dirty="0"/>
          </a:p>
          <a:p>
            <a:r>
              <a:rPr lang="en-US" dirty="0" smtClean="0"/>
              <a:t>}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46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ED7D31"/>
                </a:solidFill>
              </a:rPr>
              <a:t>var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>
                <a:solidFill>
                  <a:srgbClr val="ED7D31"/>
                </a:solidFill>
              </a:rPr>
              <a:t>validate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>
                <a:solidFill>
                  <a:srgbClr val="ED7D31"/>
                </a:solidFill>
              </a:rPr>
              <a:t>= function (username, password, callback)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result = (username === '</a:t>
            </a:r>
            <a:r>
              <a:rPr lang="en-US" b="1" dirty="0" err="1">
                <a:solidFill>
                  <a:srgbClr val="ED7D31"/>
                </a:solidFill>
              </a:rPr>
              <a:t>steve</a:t>
            </a:r>
            <a:r>
              <a:rPr lang="en-US" b="1" dirty="0">
                <a:solidFill>
                  <a:srgbClr val="ED7D31"/>
                </a:solidFill>
              </a:rPr>
              <a:t>' &amp;&amp; password === '12345');</a:t>
            </a:r>
          </a:p>
          <a:p>
            <a:r>
              <a:rPr lang="en-US" b="1" dirty="0">
                <a:solidFill>
                  <a:srgbClr val="ED7D31"/>
                </a:solidFill>
              </a:rPr>
              <a:t>  callback(null, </a:t>
            </a:r>
            <a:r>
              <a:rPr lang="en-US" b="1" dirty="0">
                <a:solidFill>
                  <a:srgbClr val="ED7D31"/>
                </a:solidFill>
              </a:rPr>
              <a:t>result, { user: '</a:t>
            </a:r>
            <a:r>
              <a:rPr lang="en-US" b="1" dirty="0" err="1">
                <a:solidFill>
                  <a:srgbClr val="ED7D31"/>
                </a:solidFill>
              </a:rPr>
              <a:t>steve</a:t>
            </a:r>
            <a:r>
              <a:rPr lang="en-US" b="1" dirty="0">
                <a:solidFill>
                  <a:srgbClr val="ED7D31"/>
                </a:solidFill>
              </a:rPr>
              <a:t>'});</a:t>
            </a:r>
            <a:endParaRPr lang="en-US" b="1" dirty="0">
              <a:solidFill>
                <a:srgbClr val="ED7D31"/>
              </a:solidFill>
            </a:endParaRPr>
          </a:p>
          <a:p>
            <a:r>
              <a:rPr lang="en-US" b="1" dirty="0">
                <a:solidFill>
                  <a:srgbClr val="ED7D31"/>
                </a:solidFill>
              </a:rPr>
              <a:t>}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'/version',</a:t>
            </a:r>
          </a:p>
          <a:p>
            <a:r>
              <a:rPr lang="en-US" dirty="0"/>
              <a:t>  handler: version</a:t>
            </a:r>
          </a:p>
          <a:p>
            <a:r>
              <a:rPr lang="en-US" dirty="0"/>
              <a:t>})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dirty="0">
              <a:solidFill>
                <a:srgbClr val="0D0D0D"/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server = </a:t>
            </a:r>
            <a:r>
              <a:rPr lang="en-US" dirty="0" err="1">
                <a:solidFill>
                  <a:srgbClr val="0D0D0D"/>
                </a:solidFill>
              </a:rPr>
              <a:t>http.createServer</a:t>
            </a:r>
            <a:r>
              <a:rPr lang="en-US" dirty="0">
                <a:solidFill>
                  <a:srgbClr val="0D0D0D"/>
                </a:solidFill>
              </a:rPr>
              <a:t>(function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res.writeHead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(200, {'Content-Type': 'application/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json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'});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result = {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version: '1.0.0'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res.end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JSON.stringify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});</a:t>
            </a:r>
          </a:p>
          <a:p>
            <a:endParaRPr lang="en-US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&amp;&amp; password === '12345');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callback(null, result, { user: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ED7D31"/>
                </a:solidFill>
              </a:rPr>
              <a:t>server.auth</a:t>
            </a:r>
            <a:r>
              <a:rPr lang="en-US" b="1" dirty="0">
                <a:solidFill>
                  <a:srgbClr val="ED7D31"/>
                </a:solidFill>
              </a:rPr>
              <a:t>('password', </a:t>
            </a:r>
            <a:r>
              <a:rPr lang="en-US" b="1" dirty="0" smtClean="0">
                <a:solidFill>
                  <a:srgbClr val="ED7D31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scheme: 'basic',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validateFunc</a:t>
            </a:r>
            <a:r>
              <a:rPr lang="en-US" b="1" dirty="0" smtClean="0">
                <a:solidFill>
                  <a:srgbClr val="ED7D31"/>
                </a:solidFill>
              </a:rPr>
              <a:t>: validate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}</a:t>
            </a:r>
            <a:r>
              <a:rPr lang="en-US" b="1" dirty="0">
                <a:solidFill>
                  <a:srgbClr val="ED7D31"/>
                </a:solidFill>
              </a:rPr>
              <a:t>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'/version',</a:t>
            </a:r>
          </a:p>
          <a:p>
            <a:r>
              <a:rPr lang="en-US" dirty="0"/>
              <a:t>  handler: version</a:t>
            </a:r>
          </a:p>
          <a:p>
            <a:r>
              <a:rPr lang="en-US" dirty="0"/>
              <a:t>})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&amp;&amp; password === '12345');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callback(null, result, { user: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ED7D31"/>
                </a:solidFill>
              </a:rPr>
              <a:t>server.auth</a:t>
            </a:r>
            <a:r>
              <a:rPr lang="en-US" b="1" dirty="0">
                <a:solidFill>
                  <a:srgbClr val="ED7D31"/>
                </a:solidFill>
              </a:rPr>
              <a:t>('password', </a:t>
            </a:r>
            <a:r>
              <a:rPr lang="en-US" b="1" dirty="0" smtClean="0">
                <a:solidFill>
                  <a:srgbClr val="ED7D31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scheme: 'basic',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validateFunc</a:t>
            </a:r>
            <a:r>
              <a:rPr lang="en-US" b="1" dirty="0" smtClean="0">
                <a:solidFill>
                  <a:srgbClr val="ED7D31"/>
                </a:solidFill>
              </a:rPr>
              <a:t>: validate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}</a:t>
            </a:r>
            <a:r>
              <a:rPr lang="en-US" b="1" dirty="0">
                <a:solidFill>
                  <a:srgbClr val="ED7D31"/>
                </a:solidFill>
              </a:rPr>
              <a:t>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'/version',</a:t>
            </a:r>
          </a:p>
          <a:p>
            <a:r>
              <a:rPr lang="en-US" dirty="0"/>
              <a:t>  handler: version</a:t>
            </a:r>
          </a:p>
          <a:p>
            <a:r>
              <a:rPr lang="en-US" dirty="0"/>
              <a:t>})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 rot="4518791">
            <a:off x="3434322" y="2390290"/>
            <a:ext cx="1476770" cy="1824976"/>
          </a:xfrm>
          <a:custGeom>
            <a:avLst/>
            <a:gdLst>
              <a:gd name="connsiteX0" fmla="*/ 128955 w 1782423"/>
              <a:gd name="connsiteY0" fmla="*/ 1301912 h 1301912"/>
              <a:gd name="connsiteX1" fmla="*/ 168894 w 1782423"/>
              <a:gd name="connsiteY1" fmla="*/ 998398 h 1301912"/>
              <a:gd name="connsiteX2" fmla="*/ 1782423 w 1782423"/>
              <a:gd name="connsiteY2" fmla="*/ 0 h 1301912"/>
              <a:gd name="connsiteX0" fmla="*/ 83197 w 1736665"/>
              <a:gd name="connsiteY0" fmla="*/ 1301912 h 1301912"/>
              <a:gd name="connsiteX1" fmla="*/ 217961 w 1736665"/>
              <a:gd name="connsiteY1" fmla="*/ 842570 h 1301912"/>
              <a:gd name="connsiteX2" fmla="*/ 1736665 w 1736665"/>
              <a:gd name="connsiteY2" fmla="*/ 0 h 1301912"/>
              <a:gd name="connsiteX0" fmla="*/ 83197 w 1736665"/>
              <a:gd name="connsiteY0" fmla="*/ 1301912 h 1301912"/>
              <a:gd name="connsiteX1" fmla="*/ 217961 w 1736665"/>
              <a:gd name="connsiteY1" fmla="*/ 842570 h 1301912"/>
              <a:gd name="connsiteX2" fmla="*/ 1736665 w 1736665"/>
              <a:gd name="connsiteY2" fmla="*/ 0 h 1301912"/>
              <a:gd name="connsiteX0" fmla="*/ 37100 w 1690568"/>
              <a:gd name="connsiteY0" fmla="*/ 1301912 h 1301912"/>
              <a:gd name="connsiteX1" fmla="*/ 171864 w 1690568"/>
              <a:gd name="connsiteY1" fmla="*/ 842570 h 1301912"/>
              <a:gd name="connsiteX2" fmla="*/ 1690568 w 1690568"/>
              <a:gd name="connsiteY2" fmla="*/ 0 h 1301912"/>
              <a:gd name="connsiteX0" fmla="*/ 502 w 1653970"/>
              <a:gd name="connsiteY0" fmla="*/ 1301912 h 1301912"/>
              <a:gd name="connsiteX1" fmla="*/ 275007 w 1653970"/>
              <a:gd name="connsiteY1" fmla="*/ 772197 h 1301912"/>
              <a:gd name="connsiteX2" fmla="*/ 1653970 w 1653970"/>
              <a:gd name="connsiteY2" fmla="*/ 0 h 130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970" h="1301912">
                <a:moveTo>
                  <a:pt x="502" y="1301912"/>
                </a:moveTo>
                <a:cubicBezTo>
                  <a:pt x="-2530" y="1163140"/>
                  <a:pt x="-571" y="989182"/>
                  <a:pt x="275007" y="772197"/>
                </a:cubicBezTo>
                <a:cubicBezTo>
                  <a:pt x="550585" y="555212"/>
                  <a:pt x="1653970" y="0"/>
                  <a:pt x="1653970" y="0"/>
                </a:cubicBez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02368" y="3260853"/>
            <a:ext cx="761747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High Fiber" panose="02000506000000020002" pitchFamily="2" charset="0"/>
                <a:cs typeface="Max's Handwritin"/>
              </a:rPr>
              <a:t>basic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High Fiber" panose="02000506000000020002" pitchFamily="2" charset="0"/>
                <a:cs typeface="Max's Handwritin"/>
              </a:rPr>
              <a:t>cookie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High Fiber" panose="02000506000000020002" pitchFamily="2" charset="0"/>
                <a:cs typeface="Max's Handwritin"/>
              </a:rPr>
              <a:t>hawk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High Fiber" panose="02000506000000020002" pitchFamily="2" charset="0"/>
                <a:cs typeface="Max's Handwritin"/>
              </a:rPr>
              <a:t>bewit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High Fiber" panose="02000506000000020002" pitchFamily="2" charset="0"/>
              <a:cs typeface="Max's Handwritin"/>
            </a:endParaRPr>
          </a:p>
        </p:txBody>
      </p:sp>
    </p:spTree>
    <p:extLst>
      <p:ext uri="{BB962C8B-B14F-4D97-AF65-F5344CB8AC3E}">
        <p14:creationId xmlns:p14="http://schemas.microsoft.com/office/powerpoint/2010/main" val="32136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&amp;&amp; password === '12345');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callback(null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result, { user: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  <a:p>
            <a:r>
              <a:rPr lang="en-US" dirty="0" err="1"/>
              <a:t>server.auth</a:t>
            </a:r>
            <a:r>
              <a:rPr lang="en-US" dirty="0"/>
              <a:t>('password',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scheme: 'basic',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validateFunc</a:t>
            </a:r>
            <a:r>
              <a:rPr lang="en-US" dirty="0" smtClean="0"/>
              <a:t>: validate,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err="1" smtClean="0">
                <a:solidFill>
                  <a:srgbClr val="ED7D31"/>
                </a:solidFill>
              </a:rPr>
              <a:t>defaultMode</a:t>
            </a:r>
            <a:r>
              <a:rPr lang="en-US" b="1" dirty="0" smtClean="0">
                <a:solidFill>
                  <a:srgbClr val="ED7D31"/>
                </a:solidFill>
              </a:rPr>
              <a:t>: true</a:t>
            </a:r>
          </a:p>
          <a:p>
            <a:r>
              <a:rPr lang="en-US" dirty="0" smtClean="0"/>
              <a:t>}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63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&amp;&amp; password === '12345');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callback(null,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result, { user: 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'});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/>
          </a:p>
          <a:p>
            <a:r>
              <a:rPr lang="en-US" dirty="0" err="1"/>
              <a:t>server.auth</a:t>
            </a:r>
            <a:r>
              <a:rPr lang="en-US" dirty="0"/>
              <a:t>('password',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scheme: 'basic',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validateFunc</a:t>
            </a:r>
            <a:r>
              <a:rPr lang="en-US" dirty="0" smtClean="0"/>
              <a:t>: validate</a:t>
            </a:r>
          </a:p>
          <a:p>
            <a:r>
              <a:rPr lang="en-US" dirty="0" smtClean="0"/>
              <a:t>}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version,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ED7D31"/>
                </a:solidFill>
              </a:rPr>
              <a:t>config</a:t>
            </a:r>
            <a:r>
              <a:rPr lang="en-US" b="1" dirty="0">
                <a:solidFill>
                  <a:srgbClr val="ED7D31"/>
                </a:solidFill>
              </a:rPr>
              <a:t>: { auth: </a:t>
            </a:r>
            <a:r>
              <a:rPr lang="en-US" b="1" dirty="0" smtClean="0">
                <a:solidFill>
                  <a:srgbClr val="ED7D31"/>
                </a:solidFill>
              </a:rPr>
              <a:t>'password</a:t>
            </a:r>
            <a:r>
              <a:rPr lang="en-US" b="1" dirty="0">
                <a:solidFill>
                  <a:srgbClr val="ED7D31"/>
                </a:solidFill>
              </a:rPr>
              <a:t>' }</a:t>
            </a:r>
            <a:endParaRPr lang="en-US" b="1" dirty="0" smtClean="0">
              <a:solidFill>
                <a:srgbClr val="ED7D31"/>
              </a:solidFill>
            </a:endParaRP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63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High Fiber"/>
                <a:cs typeface="High Fiber"/>
              </a:rPr>
              <a:t>things to try...</a:t>
            </a:r>
            <a:endParaRPr lang="en-US" sz="5400" b="1" dirty="0">
              <a:latin typeface="High Fiber"/>
              <a:cs typeface="High Fib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292" y="1725282"/>
            <a:ext cx="7309508" cy="4920317"/>
          </a:xfrm>
        </p:spPr>
        <p:txBody>
          <a:bodyPr>
            <a:normAutofit lnSpcReduction="10000"/>
          </a:bodyPr>
          <a:lstStyle/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start from scratch, see what you remember</a:t>
            </a: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play with the examples</a:t>
            </a: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</a:t>
            </a:r>
            <a:r>
              <a:rPr lang="en-US" dirty="0" smtClean="0">
                <a:latin typeface="High Fiber"/>
                <a:cs typeface="High Fiber"/>
              </a:rPr>
              <a:t>create an endpoint to find users based on criteria</a:t>
            </a: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change the validation rules</a:t>
            </a: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add reverse proxy using the express server as upstream</a:t>
            </a:r>
          </a:p>
        </p:txBody>
      </p:sp>
    </p:spTree>
    <p:extLst>
      <p:ext uri="{BB962C8B-B14F-4D97-AF65-F5344CB8AC3E}">
        <p14:creationId xmlns:p14="http://schemas.microsoft.com/office/powerpoint/2010/main" val="42316154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t</a:t>
            </a:r>
            <a:r>
              <a:rPr lang="en-US" sz="8800" dirty="0" smtClean="0"/>
              <a:t>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4855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dirty="0">
              <a:solidFill>
                <a:srgbClr val="0D0D0D"/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server = </a:t>
            </a:r>
            <a:r>
              <a:rPr lang="en-US" dirty="0" err="1">
                <a:solidFill>
                  <a:srgbClr val="0D0D0D"/>
                </a:solidFill>
              </a:rPr>
              <a:t>http.createServer</a:t>
            </a:r>
            <a:r>
              <a:rPr lang="en-US" dirty="0">
                <a:solidFill>
                  <a:srgbClr val="0D0D0D"/>
                </a:solidFill>
              </a:rPr>
              <a:t>(function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  </a:t>
            </a:r>
            <a:r>
              <a:rPr lang="en-US" dirty="0" err="1">
                <a:solidFill>
                  <a:srgbClr val="0D0D0D"/>
                </a:solidFill>
              </a:rPr>
              <a:t>res.writeHead</a:t>
            </a:r>
            <a:r>
              <a:rPr lang="en-US" dirty="0">
                <a:solidFill>
                  <a:srgbClr val="0D0D0D"/>
                </a:solidFill>
              </a:rPr>
              <a:t>(200, {'Content-Type': 'application/</a:t>
            </a:r>
            <a:r>
              <a:rPr lang="en-US" dirty="0" err="1">
                <a:solidFill>
                  <a:srgbClr val="0D0D0D"/>
                </a:solidFill>
              </a:rPr>
              <a:t>json</a:t>
            </a:r>
            <a:r>
              <a:rPr lang="en-US" dirty="0">
                <a:solidFill>
                  <a:srgbClr val="0D0D0D"/>
                </a:solidFill>
              </a:rPr>
              <a:t>'});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  </a:t>
            </a:r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result = { </a:t>
            </a:r>
            <a:r>
              <a:rPr lang="en-US" dirty="0" smtClean="0">
                <a:solidFill>
                  <a:srgbClr val="0D0D0D"/>
                </a:solidFill>
              </a:rPr>
              <a:t>version: '1.0.0' </a:t>
            </a:r>
            <a:r>
              <a:rPr lang="en-US" dirty="0">
                <a:solidFill>
                  <a:srgbClr val="0D0D0D"/>
                </a:solidFill>
              </a:rPr>
              <a:t>};</a:t>
            </a:r>
          </a:p>
          <a:p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err="1">
                <a:solidFill>
                  <a:srgbClr val="0D0D0D"/>
                </a:solidFill>
              </a:rPr>
              <a:t>res.end</a:t>
            </a:r>
            <a:r>
              <a:rPr lang="en-US" dirty="0">
                <a:solidFill>
                  <a:srgbClr val="0D0D0D"/>
                </a:solidFill>
              </a:rPr>
              <a:t>(</a:t>
            </a:r>
            <a:r>
              <a:rPr lang="en-US" dirty="0" err="1">
                <a:solidFill>
                  <a:srgbClr val="0D0D0D"/>
                </a:solidFill>
              </a:rPr>
              <a:t>JSON.stringify</a:t>
            </a:r>
            <a:r>
              <a:rPr lang="en-US" dirty="0">
                <a:solidFill>
                  <a:srgbClr val="0D0D0D"/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});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server.listen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(3000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localhost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0D0D0D"/>
                </a:solidFill>
              </a:rPr>
              <a:t>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err="1">
                <a:solidFill>
                  <a:srgbClr val="0D0D0D"/>
                </a:solidFill>
              </a:rPr>
              <a:t>res.writeHead</a:t>
            </a:r>
            <a:r>
              <a:rPr lang="en-US" dirty="0">
                <a:solidFill>
                  <a:srgbClr val="0D0D0D"/>
                </a:solidFill>
              </a:rPr>
              <a:t>(200, {'Content-Type': 'application/</a:t>
            </a:r>
            <a:r>
              <a:rPr lang="en-US" dirty="0" err="1">
                <a:solidFill>
                  <a:srgbClr val="0D0D0D"/>
                </a:solidFill>
              </a:rPr>
              <a:t>json</a:t>
            </a:r>
            <a:r>
              <a:rPr lang="en-US" dirty="0">
                <a:solidFill>
                  <a:srgbClr val="0D0D0D"/>
                </a:solidFill>
              </a:rPr>
              <a:t>'});</a:t>
            </a:r>
          </a:p>
          <a:p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result = { </a:t>
            </a:r>
            <a:r>
              <a:rPr lang="en-US" dirty="0" smtClean="0">
                <a:solidFill>
                  <a:srgbClr val="0D0D0D"/>
                </a:solidFill>
              </a:rPr>
              <a:t>version: '1.0.0' </a:t>
            </a:r>
            <a:r>
              <a:rPr lang="en-US" dirty="0">
                <a:solidFill>
                  <a:srgbClr val="0D0D0D"/>
                </a:solidFill>
              </a:rPr>
              <a:t>};</a:t>
            </a:r>
          </a:p>
          <a:p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err="1">
                <a:solidFill>
                  <a:srgbClr val="0D0D0D"/>
                </a:solidFill>
              </a:rPr>
              <a:t>res.end</a:t>
            </a:r>
            <a:r>
              <a:rPr lang="en-US" dirty="0">
                <a:solidFill>
                  <a:srgbClr val="0D0D0D"/>
                </a:solidFill>
              </a:rPr>
              <a:t>(</a:t>
            </a:r>
            <a:r>
              <a:rPr lang="en-US" dirty="0" err="1">
                <a:solidFill>
                  <a:srgbClr val="0D0D0D"/>
                </a:solidFill>
              </a:rPr>
              <a:t>JSON.stringify</a:t>
            </a:r>
            <a:r>
              <a:rPr lang="en-US" dirty="0">
                <a:solidFill>
                  <a:srgbClr val="0D0D0D"/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</a:t>
            </a:r>
            <a:r>
              <a:rPr lang="en-US" dirty="0">
                <a:solidFill>
                  <a:srgbClr val="AFABAB"/>
                </a:solidFill>
              </a:rPr>
              <a:t>);</a:t>
            </a:r>
          </a:p>
          <a:p>
            <a:endParaRPr lang="en-US" b="1" dirty="0" smtClean="0">
              <a:solidFill>
                <a:srgbClr val="AFABAB"/>
              </a:solidFill>
            </a:endParaRPr>
          </a:p>
          <a:p>
            <a:endParaRPr lang="en-US" b="1" dirty="0">
              <a:solidFill>
                <a:srgbClr val="AFABAB"/>
              </a:solidFill>
            </a:endParaRPr>
          </a:p>
          <a:p>
            <a:endParaRPr lang="en-US" b="1" dirty="0" smtClean="0">
              <a:solidFill>
                <a:srgbClr val="AFABAB"/>
              </a:solidFill>
            </a:endParaRPr>
          </a:p>
          <a:p>
            <a:endParaRPr lang="en-US" b="1" dirty="0">
              <a:solidFill>
                <a:srgbClr val="AFABAB"/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server.listen</a:t>
            </a:r>
            <a:r>
              <a:rPr lang="en-US" dirty="0" smtClean="0">
                <a:solidFill>
                  <a:srgbClr val="AFABAB"/>
                </a:solidFill>
              </a:rPr>
              <a:t>(3000</a:t>
            </a:r>
            <a:r>
              <a:rPr lang="en-US" dirty="0">
                <a:solidFill>
                  <a:srgbClr val="AFABAB"/>
                </a:solidFill>
              </a:rPr>
              <a:t>, </a:t>
            </a:r>
            <a:r>
              <a:rPr lang="en-US" dirty="0" err="1">
                <a:solidFill>
                  <a:srgbClr val="AFABAB"/>
                </a:solidFill>
              </a:rPr>
              <a:t>localhost</a:t>
            </a:r>
            <a:r>
              <a:rPr lang="en-US" dirty="0">
                <a:solidFill>
                  <a:srgbClr val="AFABAB"/>
                </a:solidFill>
              </a:rPr>
              <a:t>);</a:t>
            </a:r>
            <a:endParaRPr lang="en-US" dirty="0" smtClean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</a:t>
            </a:r>
            <a:r>
              <a:rPr lang="en-US" b="1" dirty="0" err="1" smtClean="0">
                <a:solidFill>
                  <a:srgbClr val="ED7D31"/>
                </a:solidFill>
              </a:rPr>
              <a:t>ar</a:t>
            </a:r>
            <a:r>
              <a:rPr lang="en-US" b="1" dirty="0" smtClean="0">
                <a:solidFill>
                  <a:srgbClr val="ED7D31"/>
                </a:solidFill>
              </a:rPr>
              <a:t> handler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server = </a:t>
            </a:r>
            <a:r>
              <a:rPr lang="en-US" b="1" dirty="0" err="1">
                <a:solidFill>
                  <a:srgbClr val="ED7D31"/>
                </a:solidFill>
              </a:rPr>
              <a:t>http.createServer</a:t>
            </a:r>
            <a:r>
              <a:rPr lang="en-US" b="1" dirty="0">
                <a:solidFill>
                  <a:srgbClr val="ED7D31"/>
                </a:solidFill>
              </a:rPr>
              <a:t>(handler);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server.listen</a:t>
            </a:r>
            <a:r>
              <a:rPr lang="en-US" dirty="0" smtClean="0">
                <a:solidFill>
                  <a:srgbClr val="0D0D0D"/>
                </a:solidFill>
              </a:rPr>
              <a:t>(3000</a:t>
            </a:r>
            <a:r>
              <a:rPr lang="en-US" dirty="0">
                <a:solidFill>
                  <a:srgbClr val="0D0D0D"/>
                </a:solidFill>
              </a:rPr>
              <a:t>, </a:t>
            </a:r>
            <a:r>
              <a:rPr lang="en-US" dirty="0" err="1">
                <a:solidFill>
                  <a:srgbClr val="0D0D0D"/>
                </a:solidFill>
              </a:rPr>
              <a:t>localhost</a:t>
            </a:r>
            <a:r>
              <a:rPr lang="en-US" dirty="0">
                <a:solidFill>
                  <a:srgbClr val="0D0D0D"/>
                </a:solidFill>
              </a:rPr>
              <a:t>);</a:t>
            </a:r>
            <a:endParaRPr lang="en-US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</TotalTime>
  <Words>2739</Words>
  <Application>Microsoft Office PowerPoint</Application>
  <PresentationFormat>On-screen Show (4:3)</PresentationFormat>
  <Paragraphs>754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Max's Handwritin</vt:lpstr>
      <vt:lpstr>Gunny Handwriting</vt:lpstr>
      <vt:lpstr>Calibri</vt:lpstr>
      <vt:lpstr>Cartoon Regular</vt:lpstr>
      <vt:lpstr>Consolas</vt:lpstr>
      <vt:lpstr>Ren &amp; Stimpy</vt:lpstr>
      <vt:lpstr>Arial</vt:lpstr>
      <vt:lpstr>Century Gothic</vt:lpstr>
      <vt:lpstr>High Fiber</vt:lpstr>
      <vt:lpstr>KurzetsType</vt:lpstr>
      <vt:lpstr>Office Theme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router facilities</vt:lpstr>
      <vt:lpstr>framework facilities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try...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try...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Hammer</dc:creator>
  <cp:lastModifiedBy>Eran Hammer</cp:lastModifiedBy>
  <cp:revision>290</cp:revision>
  <dcterms:created xsi:type="dcterms:W3CDTF">2013-01-16T21:39:55Z</dcterms:created>
  <dcterms:modified xsi:type="dcterms:W3CDTF">2013-06-27T15:21:03Z</dcterms:modified>
</cp:coreProperties>
</file>