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17"/>
  </p:normalViewPr>
  <p:slideViewPr>
    <p:cSldViewPr snapToGrid="0" snapToObjects="1">
      <p:cViewPr varScale="1">
        <p:scale>
          <a:sx n="100" d="100"/>
          <a:sy n="100" d="100"/>
        </p:scale>
        <p:origin x="95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8229600" cy="648072"/>
          </a:xfrm>
        </p:spPr>
        <p:txBody>
          <a:bodyPr>
            <a:normAutofit/>
          </a:bodyPr>
          <a:lstStyle>
            <a:lvl1pPr algn="l">
              <a:defRPr sz="2800" b="1"/>
            </a:lvl1pPr>
          </a:lstStyle>
          <a:p>
            <a:r>
              <a:rPr lang="cs-CZ" smtClean="0"/>
              <a:t>Click to edit Master title style</a:t>
            </a:r>
            <a:endParaRPr lang="cs-CZ" dirty="0"/>
          </a:p>
        </p:txBody>
      </p:sp>
      <p:sp>
        <p:nvSpPr>
          <p:cNvPr id="3" name="Zástupný symbol pro obsah 2"/>
          <p:cNvSpPr>
            <a:spLocks noGrp="1"/>
          </p:cNvSpPr>
          <p:nvPr>
            <p:ph idx="1"/>
          </p:nvPr>
        </p:nvSpPr>
        <p:spPr>
          <a:xfrm>
            <a:off x="457200" y="2060848"/>
            <a:ext cx="8229600" cy="4104456"/>
          </a:xfrm>
        </p:spPr>
        <p:txBody>
          <a:bodyPr>
            <a:normAutofit/>
          </a:bodyPr>
          <a:lstStyle>
            <a:lvl1pPr>
              <a:defRPr sz="3200"/>
            </a:lvl1pPr>
            <a:lvl2pPr>
              <a:defRPr sz="3200"/>
            </a:lvl2pPr>
            <a:lvl3pPr>
              <a:defRPr sz="3200"/>
            </a:lvl3pPr>
            <a:lvl4pPr>
              <a:defRPr sz="3200"/>
            </a:lvl4pPr>
            <a:lvl5pPr>
              <a:defRPr sz="3200"/>
            </a:lvl5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1"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3"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a:xfrm>
            <a:off x="457200" y="1340768"/>
            <a:ext cx="8229600" cy="720080"/>
          </a:xfrm>
        </p:spPr>
        <p:txBody>
          <a:bodyPr/>
          <a:lstStyle/>
          <a:p>
            <a:r>
              <a:rPr lang="cs-CZ" smtClean="0"/>
              <a:t>Click to edit Master title style</a:t>
            </a:r>
            <a:endParaRPr lang="cs-CZ" dirty="0"/>
          </a:p>
        </p:txBody>
      </p:sp>
      <p:sp>
        <p:nvSpPr>
          <p:cNvPr id="3" name="Zástupný symbol pro svislý text 2"/>
          <p:cNvSpPr>
            <a:spLocks noGrp="1"/>
          </p:cNvSpPr>
          <p:nvPr>
            <p:ph type="body" orient="vert" idx="1"/>
          </p:nvPr>
        </p:nvSpPr>
        <p:spPr>
          <a:xfrm>
            <a:off x="457200" y="2060848"/>
            <a:ext cx="8229600" cy="4176464"/>
          </a:xfrm>
        </p:spPr>
        <p:txBody>
          <a:bodyPr vert="eaVert"/>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9"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1412776"/>
            <a:ext cx="2057400" cy="4713387"/>
          </a:xfrm>
        </p:spPr>
        <p:txBody>
          <a:bodyPr vert="eaVert"/>
          <a:lstStyle/>
          <a:p>
            <a:r>
              <a:rPr lang="cs-CZ" smtClean="0"/>
              <a:t>Click to edit Master title style</a:t>
            </a:r>
            <a:endParaRPr lang="cs-CZ" dirty="0"/>
          </a:p>
        </p:txBody>
      </p:sp>
      <p:sp>
        <p:nvSpPr>
          <p:cNvPr id="3" name="Zástupný symbol pro svislý text 2"/>
          <p:cNvSpPr>
            <a:spLocks noGrp="1"/>
          </p:cNvSpPr>
          <p:nvPr>
            <p:ph type="body" orient="vert" idx="1"/>
          </p:nvPr>
        </p:nvSpPr>
        <p:spPr>
          <a:xfrm>
            <a:off x="457200" y="1412776"/>
            <a:ext cx="6019800" cy="4713387"/>
          </a:xfrm>
        </p:spPr>
        <p:txBody>
          <a:bodyPr vert="eaVert"/>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Click to edit Master title style</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Click to edit Master subtitle style</a:t>
            </a:r>
            <a:endParaRPr lang="cs-CZ"/>
          </a:p>
        </p:txBody>
      </p:sp>
      <p:sp>
        <p:nvSpPr>
          <p:cNvPr id="7" name="Zástupný symbol pro číslo snímku 5"/>
          <p:cNvSpPr>
            <a:spLocks noGrp="1"/>
          </p:cNvSpPr>
          <p:nvPr>
            <p:ph type="sldNum" sz="quarter" idx="4"/>
          </p:nvPr>
        </p:nvSpPr>
        <p:spPr>
          <a:xfrm>
            <a:off x="8604448" y="6381328"/>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Click to edit Master title style</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Click to edit Master text styles</a:t>
            </a:r>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9"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8229600" cy="864096"/>
          </a:xfrm>
        </p:spPr>
        <p:txBody>
          <a:bodyPr/>
          <a:lstStyle/>
          <a:p>
            <a:r>
              <a:rPr lang="cs-CZ" smtClean="0"/>
              <a:t>Click to edit Master title style</a:t>
            </a:r>
            <a:endParaRPr lang="cs-CZ" dirty="0"/>
          </a:p>
        </p:txBody>
      </p:sp>
      <p:sp>
        <p:nvSpPr>
          <p:cNvPr id="3" name="Zástupný symbol pro obsah 2"/>
          <p:cNvSpPr>
            <a:spLocks noGrp="1"/>
          </p:cNvSpPr>
          <p:nvPr>
            <p:ph sz="half" idx="1"/>
          </p:nvPr>
        </p:nvSpPr>
        <p:spPr>
          <a:xfrm>
            <a:off x="457200" y="2276872"/>
            <a:ext cx="4038600" cy="3960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4" name="Zástupný symbol pro obsah 3"/>
          <p:cNvSpPr>
            <a:spLocks noGrp="1"/>
          </p:cNvSpPr>
          <p:nvPr>
            <p:ph sz="half" idx="2"/>
          </p:nvPr>
        </p:nvSpPr>
        <p:spPr>
          <a:xfrm>
            <a:off x="4648200" y="2276872"/>
            <a:ext cx="4038600" cy="3960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1340768"/>
            <a:ext cx="8229600" cy="648072"/>
          </a:xfrm>
        </p:spPr>
        <p:txBody>
          <a:bodyPr/>
          <a:lstStyle>
            <a:lvl1pPr>
              <a:defRPr/>
            </a:lvl1pPr>
          </a:lstStyle>
          <a:p>
            <a:r>
              <a:rPr lang="cs-CZ" smtClean="0"/>
              <a:t>Click to edit Master title style</a:t>
            </a:r>
            <a:endParaRPr lang="cs-CZ" dirty="0"/>
          </a:p>
        </p:txBody>
      </p:sp>
      <p:sp>
        <p:nvSpPr>
          <p:cNvPr id="3" name="Zástupný symbol pro text 2"/>
          <p:cNvSpPr>
            <a:spLocks noGrp="1"/>
          </p:cNvSpPr>
          <p:nvPr>
            <p:ph type="body" idx="1"/>
          </p:nvPr>
        </p:nvSpPr>
        <p:spPr>
          <a:xfrm>
            <a:off x="457200" y="1997150"/>
            <a:ext cx="4040188"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Click to edit Master text styles</a:t>
            </a:r>
          </a:p>
        </p:txBody>
      </p:sp>
      <p:sp>
        <p:nvSpPr>
          <p:cNvPr id="4" name="Zástupný symbol pro obsah 3"/>
          <p:cNvSpPr>
            <a:spLocks noGrp="1"/>
          </p:cNvSpPr>
          <p:nvPr>
            <p:ph sz="half" idx="2"/>
          </p:nvPr>
        </p:nvSpPr>
        <p:spPr>
          <a:xfrm>
            <a:off x="457200" y="2636912"/>
            <a:ext cx="4040188" cy="35912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5" name="Zástupný symbol pro text 4"/>
          <p:cNvSpPr>
            <a:spLocks noGrp="1"/>
          </p:cNvSpPr>
          <p:nvPr>
            <p:ph type="body" sz="quarter" idx="3"/>
          </p:nvPr>
        </p:nvSpPr>
        <p:spPr>
          <a:xfrm>
            <a:off x="4645025" y="1997150"/>
            <a:ext cx="4041775"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Click to edit Master text styles</a:t>
            </a:r>
          </a:p>
        </p:txBody>
      </p:sp>
      <p:sp>
        <p:nvSpPr>
          <p:cNvPr id="6" name="Zástupný symbol pro obsah 5"/>
          <p:cNvSpPr>
            <a:spLocks noGrp="1"/>
          </p:cNvSpPr>
          <p:nvPr>
            <p:ph sz="quarter" idx="4"/>
          </p:nvPr>
        </p:nvSpPr>
        <p:spPr>
          <a:xfrm>
            <a:off x="4645025" y="2636912"/>
            <a:ext cx="4041775" cy="36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10" name="Zástupný symbol pro číslo snímku 5"/>
          <p:cNvSpPr>
            <a:spLocks noGrp="1"/>
          </p:cNvSpPr>
          <p:nvPr>
            <p:ph type="sldNum" sz="quarter" idx="12"/>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2"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3"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467544" y="1484784"/>
            <a:ext cx="8229600" cy="1143000"/>
          </a:xfrm>
        </p:spPr>
        <p:txBody>
          <a:bodyPr/>
          <a:lstStyle/>
          <a:p>
            <a:r>
              <a:rPr lang="cs-CZ" smtClean="0"/>
              <a:t>Click to edit Master title style</a:t>
            </a:r>
            <a:endParaRPr lang="cs-CZ" dirty="0"/>
          </a:p>
        </p:txBody>
      </p:sp>
      <p:sp>
        <p:nvSpPr>
          <p:cNvPr id="6"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9"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5"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7"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8"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3008313" cy="1080120"/>
          </a:xfrm>
        </p:spPr>
        <p:txBody>
          <a:bodyPr anchor="b"/>
          <a:lstStyle>
            <a:lvl1pPr algn="l">
              <a:defRPr sz="2000" b="1"/>
            </a:lvl1pPr>
          </a:lstStyle>
          <a:p>
            <a:r>
              <a:rPr lang="cs-CZ" smtClean="0"/>
              <a:t>Click to edit Master title style</a:t>
            </a:r>
            <a:endParaRPr lang="cs-CZ"/>
          </a:p>
        </p:txBody>
      </p:sp>
      <p:sp>
        <p:nvSpPr>
          <p:cNvPr id="3" name="Zástupný symbol pro obsah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a:p>
        </p:txBody>
      </p:sp>
      <p:sp>
        <p:nvSpPr>
          <p:cNvPr id="4" name="Zástupný symbol pro text 3"/>
          <p:cNvSpPr>
            <a:spLocks noGrp="1"/>
          </p:cNvSpPr>
          <p:nvPr>
            <p:ph type="body" sz="half" idx="2"/>
          </p:nvPr>
        </p:nvSpPr>
        <p:spPr>
          <a:xfrm>
            <a:off x="457200" y="2492896"/>
            <a:ext cx="3008313" cy="36332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Click to edit Master text styles</a:t>
            </a:r>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950494"/>
            <a:ext cx="5486400" cy="566738"/>
          </a:xfrm>
        </p:spPr>
        <p:txBody>
          <a:bodyPr anchor="b"/>
          <a:lstStyle>
            <a:lvl1pPr algn="l">
              <a:defRPr sz="2000" b="1"/>
            </a:lvl1pPr>
          </a:lstStyle>
          <a:p>
            <a:r>
              <a:rPr lang="cs-CZ" smtClean="0"/>
              <a:t>Click to edit Master title style</a:t>
            </a:r>
            <a:endParaRPr lang="cs-CZ"/>
          </a:p>
        </p:txBody>
      </p:sp>
      <p:sp>
        <p:nvSpPr>
          <p:cNvPr id="3" name="Zástupný symbol pro obrázek 2"/>
          <p:cNvSpPr>
            <a:spLocks noGrp="1"/>
          </p:cNvSpPr>
          <p:nvPr>
            <p:ph type="pic" idx="1"/>
          </p:nvPr>
        </p:nvSpPr>
        <p:spPr>
          <a:xfrm>
            <a:off x="1792288" y="1340768"/>
            <a:ext cx="5486400" cy="3600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Drag picture to placeholder or click icon to add</a:t>
            </a:r>
            <a:endParaRPr lang="cs-CZ" dirty="0"/>
          </a:p>
        </p:txBody>
      </p:sp>
      <p:sp>
        <p:nvSpPr>
          <p:cNvPr id="4" name="Zástupný symbol pro text 3"/>
          <p:cNvSpPr>
            <a:spLocks noGrp="1"/>
          </p:cNvSpPr>
          <p:nvPr>
            <p:ph type="body" sz="half" idx="2"/>
          </p:nvPr>
        </p:nvSpPr>
        <p:spPr>
          <a:xfrm>
            <a:off x="1792288" y="5504458"/>
            <a:ext cx="5486400" cy="73285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Click to edit Master text styles</a:t>
            </a:r>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1484784"/>
            <a:ext cx="8229600" cy="864096"/>
          </a:xfrm>
          <a:prstGeom prst="rect">
            <a:avLst/>
          </a:prstGeom>
        </p:spPr>
        <p:txBody>
          <a:bodyPr vert="horz" lIns="91440" tIns="45720" rIns="91440" bIns="45720" rtlCol="0" anchor="ctr">
            <a:normAutofit/>
          </a:bodyPr>
          <a:lstStyle/>
          <a:p>
            <a:r>
              <a:rPr lang="cs-CZ" dirty="0" smtClean="0"/>
              <a:t>Klepnutím lze upravit styl předlohy nadpisů.</a:t>
            </a:r>
            <a:endParaRPr lang="cs-CZ" dirty="0"/>
          </a:p>
        </p:txBody>
      </p:sp>
      <p:sp>
        <p:nvSpPr>
          <p:cNvPr id="3" name="Zástupný symbol pro text 2"/>
          <p:cNvSpPr>
            <a:spLocks noGrp="1"/>
          </p:cNvSpPr>
          <p:nvPr>
            <p:ph type="body" idx="1"/>
          </p:nvPr>
        </p:nvSpPr>
        <p:spPr>
          <a:xfrm>
            <a:off x="457200" y="2348880"/>
            <a:ext cx="8229600" cy="3816424"/>
          </a:xfrm>
          <a:prstGeom prst="rect">
            <a:avLst/>
          </a:prstGeom>
        </p:spPr>
        <p:txBody>
          <a:bodyPr vert="horz" lIns="91440" tIns="45720" rIns="91440" bIns="45720" rtlCol="0">
            <a:normAutofit/>
          </a:bodyPr>
          <a:lstStyle/>
          <a:p>
            <a:pPr lvl="0"/>
            <a:r>
              <a:rPr lang="cs-CZ" dirty="0" smtClean="0"/>
              <a:t>Klepnutím lze upravit styly předlohy textu.</a:t>
            </a:r>
          </a:p>
          <a:p>
            <a:pPr lvl="1"/>
            <a:r>
              <a:rPr lang="cs-CZ" dirty="0" smtClean="0"/>
              <a:t>Druhá úroveň</a:t>
            </a:r>
          </a:p>
          <a:p>
            <a:pPr lvl="2"/>
            <a:r>
              <a:rPr lang="cs-CZ" dirty="0" smtClean="0"/>
              <a:t>Třetí úroveň</a:t>
            </a:r>
          </a:p>
          <a:p>
            <a:pPr lvl="3"/>
            <a:r>
              <a:rPr lang="cs-CZ" dirty="0" smtClean="0"/>
              <a:t>Čtvrtá úroveň</a:t>
            </a:r>
          </a:p>
          <a:p>
            <a:pPr lvl="4"/>
            <a:r>
              <a:rPr lang="cs-CZ" dirty="0" smtClean="0"/>
              <a:t>Pátá úroveň</a:t>
            </a:r>
            <a:endParaRPr lang="cs-CZ" dirty="0"/>
          </a:p>
        </p:txBody>
      </p:sp>
      <p:sp>
        <p:nvSpPr>
          <p:cNvPr id="6"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Feasibility_Study#Economic_Feasibility" TargetMode="External"/><Relationship Id="rId4" Type="http://schemas.openxmlformats.org/officeDocument/2006/relationships/hyperlink" Target="http://en.wikipedia.org/wiki/Feasibility_Study#Technical_Feasibility" TargetMode="External"/><Relationship Id="rId5" Type="http://schemas.openxmlformats.org/officeDocument/2006/relationships/hyperlink" Target="http://en.wikipedia.org/wiki/Feasibility_Study#Legal_feasibility" TargetMode="External"/><Relationship Id="rId1" Type="http://schemas.openxmlformats.org/officeDocument/2006/relationships/slideLayout" Target="../slideLayouts/slideLayout1.xml"/><Relationship Id="rId2" Type="http://schemas.openxmlformats.org/officeDocument/2006/relationships/hyperlink" Target="http://en.wikipedia.org/wiki/Feasibility_Study#Operational_feasibil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en.wikipedia.org/wiki/Systems_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VAT" TargetMode="External"/><Relationship Id="rId4" Type="http://schemas.openxmlformats.org/officeDocument/2006/relationships/hyperlink" Target="http://en.wikipedia.org/wiki/Legislation" TargetMode="External"/><Relationship Id="rId5" Type="http://schemas.openxmlformats.org/officeDocument/2006/relationships/hyperlink" Target="http://en.wikipedia.org/wiki/Job_security" TargetMode="External"/><Relationship Id="rId1" Type="http://schemas.openxmlformats.org/officeDocument/2006/relationships/slideLayout" Target="../slideLayouts/slideLayout6.xml"/><Relationship Id="rId2" Type="http://schemas.openxmlformats.org/officeDocument/2006/relationships/hyperlink" Target="#cite_note-2"/></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Accountability" TargetMode="External"/><Relationship Id="rId4" Type="http://schemas.openxmlformats.org/officeDocument/2006/relationships/hyperlink" Target="http://en.wikipedia.org/wiki/Milestone_(Project_management)" TargetMode="External"/><Relationship Id="rId1" Type="http://schemas.openxmlformats.org/officeDocument/2006/relationships/slideLayout" Target="../slideLayouts/slideLayout1.xml"/><Relationship Id="rId2" Type="http://schemas.openxmlformats.org/officeDocument/2006/relationships/hyperlink" Target="http://en.wikipedia.org/wiki/Deliverab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 Project Management</a:t>
            </a:r>
            <a:endParaRPr lang="en-US" dirty="0"/>
          </a:p>
        </p:txBody>
      </p:sp>
      <p:sp>
        <p:nvSpPr>
          <p:cNvPr id="3" name="Subtitle 2"/>
          <p:cNvSpPr>
            <a:spLocks noGrp="1"/>
          </p:cNvSpPr>
          <p:nvPr>
            <p:ph type="subTitle" idx="1"/>
          </p:nvPr>
        </p:nvSpPr>
        <p:spPr/>
        <p:txBody>
          <a:bodyPr>
            <a:normAutofit fontScale="92500" lnSpcReduction="20000"/>
          </a:bodyPr>
          <a:lstStyle/>
          <a:p>
            <a:r>
              <a:rPr lang="cs-CZ" dirty="0">
                <a:solidFill>
                  <a:schemeClr val="tx1"/>
                </a:solidFill>
              </a:rPr>
              <a:t>1.Lecture – </a:t>
            </a:r>
            <a:r>
              <a:rPr lang="cs-CZ" dirty="0" err="1" smtClean="0">
                <a:solidFill>
                  <a:schemeClr val="tx1"/>
                </a:solidFill>
              </a:rPr>
              <a:t>Introduction</a:t>
            </a:r>
            <a:r>
              <a:rPr lang="cs-CZ" dirty="0" smtClean="0">
                <a:solidFill>
                  <a:schemeClr val="tx1"/>
                </a:solidFill>
              </a:rPr>
              <a:t> and </a:t>
            </a:r>
            <a:r>
              <a:rPr lang="cs-CZ" dirty="0" err="1" smtClean="0">
                <a:solidFill>
                  <a:schemeClr val="tx1"/>
                </a:solidFill>
              </a:rPr>
              <a:t>Life</a:t>
            </a:r>
            <a:r>
              <a:rPr lang="cs-CZ" dirty="0" smtClean="0">
                <a:solidFill>
                  <a:schemeClr val="tx1"/>
                </a:solidFill>
              </a:rPr>
              <a:t> </a:t>
            </a:r>
            <a:r>
              <a:rPr lang="cs-CZ" dirty="0" err="1" smtClean="0">
                <a:solidFill>
                  <a:schemeClr val="tx1"/>
                </a:solidFill>
              </a:rPr>
              <a:t>cycle</a:t>
            </a:r>
            <a:r>
              <a:rPr lang="cs-CZ" dirty="0" smtClean="0">
                <a:solidFill>
                  <a:schemeClr val="tx1"/>
                </a:solidFill>
              </a:rPr>
              <a:t> </a:t>
            </a:r>
            <a:r>
              <a:rPr lang="cs-CZ" dirty="0" err="1" smtClean="0">
                <a:solidFill>
                  <a:schemeClr val="tx1"/>
                </a:solidFill>
              </a:rPr>
              <a:t>of</a:t>
            </a:r>
            <a:r>
              <a:rPr lang="cs-CZ" dirty="0" smtClean="0">
                <a:solidFill>
                  <a:schemeClr val="tx1"/>
                </a:solidFill>
              </a:rPr>
              <a:t> IT </a:t>
            </a:r>
            <a:r>
              <a:rPr lang="cs-CZ" dirty="0" err="1" smtClean="0">
                <a:solidFill>
                  <a:schemeClr val="tx1"/>
                </a:solidFill>
              </a:rPr>
              <a:t>projects</a:t>
            </a:r>
            <a:r>
              <a:rPr lang="cs-CZ" dirty="0" smtClean="0">
                <a:solidFill>
                  <a:schemeClr val="tx1"/>
                </a:solidFill>
              </a:rPr>
              <a:t>, </a:t>
            </a:r>
            <a:r>
              <a:rPr lang="cs-CZ" dirty="0" err="1" smtClean="0">
                <a:solidFill>
                  <a:schemeClr val="tx1"/>
                </a:solidFill>
              </a:rPr>
              <a:t>Types</a:t>
            </a:r>
            <a:r>
              <a:rPr lang="cs-CZ" dirty="0" smtClean="0">
                <a:solidFill>
                  <a:schemeClr val="tx1"/>
                </a:solidFill>
              </a:rPr>
              <a:t> </a:t>
            </a:r>
            <a:r>
              <a:rPr lang="cs-CZ" dirty="0" err="1" smtClean="0">
                <a:solidFill>
                  <a:schemeClr val="tx1"/>
                </a:solidFill>
              </a:rPr>
              <a:t>of</a:t>
            </a:r>
            <a:r>
              <a:rPr lang="cs-CZ" dirty="0" smtClean="0">
                <a:solidFill>
                  <a:schemeClr val="tx1"/>
                </a:solidFill>
              </a:rPr>
              <a:t> IT </a:t>
            </a:r>
            <a:r>
              <a:rPr lang="cs-CZ" smtClean="0">
                <a:solidFill>
                  <a:schemeClr val="tx1"/>
                </a:solidFill>
              </a:rPr>
              <a:t>Projects</a:t>
            </a:r>
            <a:endParaRPr lang="cs-CZ" dirty="0">
              <a:solidFill>
                <a:schemeClr val="tx1"/>
              </a:solidFill>
            </a:endParaRPr>
          </a:p>
          <a:p>
            <a:r>
              <a:rPr lang="cs-CZ" dirty="0">
                <a:solidFill>
                  <a:schemeClr val="tx1"/>
                </a:solidFill>
              </a:rPr>
              <a:t>Ing. Petra Pavlíčková Ph.D.</a:t>
            </a:r>
          </a:p>
          <a:p>
            <a:r>
              <a:rPr lang="cs-CZ" dirty="0">
                <a:solidFill>
                  <a:schemeClr val="tx1"/>
                </a:solidFill>
              </a:rPr>
              <a:t>E-mail: </a:t>
            </a:r>
            <a:r>
              <a:rPr lang="cs-CZ" dirty="0" err="1" smtClean="0">
                <a:solidFill>
                  <a:schemeClr val="tx1"/>
                </a:solidFill>
              </a:rPr>
              <a:t>pavlickovap@pef.czu.cz</a:t>
            </a:r>
            <a:endParaRPr lang="cs-CZ" dirty="0">
              <a:solidFill>
                <a:schemeClr val="tx1"/>
              </a:solidFill>
            </a:endParaRPr>
          </a:p>
          <a:p>
            <a:endParaRPr lang="en-US" dirty="0"/>
          </a:p>
        </p:txBody>
      </p:sp>
      <p:sp>
        <p:nvSpPr>
          <p:cNvPr id="4" name="Text Placeholder 3"/>
          <p:cNvSpPr>
            <a:spLocks noGrp="1"/>
          </p:cNvSpPr>
          <p:nvPr>
            <p:ph type="body" sz="quarter" idx="10"/>
          </p:nvPr>
        </p:nvSpPr>
        <p:spPr/>
        <p:txBody>
          <a:bodyPr/>
          <a:lstStyle/>
          <a:p>
            <a:r>
              <a:rPr lang="en-US" dirty="0" smtClean="0"/>
              <a:t>IT Project Management</a:t>
            </a:r>
            <a:endParaRPr lang="en-US" dirty="0"/>
          </a:p>
        </p:txBody>
      </p:sp>
      <p:sp>
        <p:nvSpPr>
          <p:cNvPr id="5" name="Text Placeholder 4"/>
          <p:cNvSpPr>
            <a:spLocks noGrp="1"/>
          </p:cNvSpPr>
          <p:nvPr>
            <p:ph type="body" sz="quarter" idx="11"/>
          </p:nvPr>
        </p:nvSpPr>
        <p:spPr/>
        <p:txBody>
          <a:bodyPr/>
          <a:lstStyle/>
          <a:p>
            <a:r>
              <a:rPr lang="en-US" dirty="0" err="1" smtClean="0"/>
              <a:t>Ing</a:t>
            </a:r>
            <a:r>
              <a:rPr lang="en-US" dirty="0" smtClean="0"/>
              <a:t>. Petra </a:t>
            </a:r>
            <a:r>
              <a:rPr lang="en-US" dirty="0" err="1" smtClean="0"/>
              <a:t>Pavlíčková</a:t>
            </a:r>
            <a:r>
              <a:rPr lang="en-US" dirty="0" smtClean="0"/>
              <a:t>, Ph.D.</a:t>
            </a:r>
            <a:endParaRPr lang="en-US" dirty="0"/>
          </a:p>
        </p:txBody>
      </p:sp>
    </p:spTree>
    <p:extLst>
      <p:ext uri="{BB962C8B-B14F-4D97-AF65-F5344CB8AC3E}">
        <p14:creationId xmlns:p14="http://schemas.microsoft.com/office/powerpoint/2010/main" val="166273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system development life cycle framework provides a sequence of activities for system designers and developers to follow. It consists of a set of steps or phases in which each phase of the SDLC uses the results of the previous one.</a:t>
            </a:r>
            <a:endParaRPr lang="cs-CZ" dirty="0"/>
          </a:p>
          <a:p>
            <a:pPr lvl="1"/>
            <a:r>
              <a:rPr lang="cs-CZ" dirty="0"/>
              <a:t> </a:t>
            </a:r>
            <a:r>
              <a:rPr lang="cs-CZ" dirty="0" err="1"/>
              <a:t>Preliminary</a:t>
            </a:r>
            <a:r>
              <a:rPr lang="cs-CZ" dirty="0"/>
              <a:t> </a:t>
            </a:r>
            <a:r>
              <a:rPr lang="cs-CZ" dirty="0" err="1"/>
              <a:t>analysis</a:t>
            </a:r>
            <a:endParaRPr lang="cs-CZ" dirty="0"/>
          </a:p>
          <a:p>
            <a:pPr lvl="1"/>
            <a:r>
              <a:rPr lang="cs-CZ" dirty="0"/>
              <a:t>Systems </a:t>
            </a:r>
            <a:r>
              <a:rPr lang="cs-CZ" dirty="0" err="1"/>
              <a:t>analysis</a:t>
            </a:r>
            <a:r>
              <a:rPr lang="cs-CZ" dirty="0"/>
              <a:t>, </a:t>
            </a:r>
            <a:r>
              <a:rPr lang="cs-CZ" dirty="0" err="1"/>
              <a:t>requirements</a:t>
            </a:r>
            <a:r>
              <a:rPr lang="cs-CZ" dirty="0"/>
              <a:t> </a:t>
            </a:r>
            <a:r>
              <a:rPr lang="cs-CZ" dirty="0" err="1"/>
              <a:t>definition</a:t>
            </a:r>
            <a:endParaRPr lang="cs-CZ" dirty="0"/>
          </a:p>
          <a:p>
            <a:pPr lvl="1"/>
            <a:r>
              <a:rPr lang="cs-CZ" dirty="0"/>
              <a:t>Systems design</a:t>
            </a:r>
          </a:p>
          <a:p>
            <a:pPr lvl="1"/>
            <a:r>
              <a:rPr lang="cs-CZ" dirty="0" err="1"/>
              <a:t>Development</a:t>
            </a:r>
            <a:endParaRPr lang="cs-CZ" dirty="0"/>
          </a:p>
          <a:p>
            <a:pPr lvl="1"/>
            <a:r>
              <a:rPr lang="cs-CZ" dirty="0" err="1"/>
              <a:t>Integration</a:t>
            </a:r>
            <a:r>
              <a:rPr lang="cs-CZ" dirty="0"/>
              <a:t> and </a:t>
            </a:r>
            <a:r>
              <a:rPr lang="cs-CZ" dirty="0" err="1"/>
              <a:t>testing</a:t>
            </a:r>
            <a:endParaRPr lang="cs-CZ" dirty="0"/>
          </a:p>
          <a:p>
            <a:pPr lvl="1"/>
            <a:r>
              <a:rPr lang="cs-CZ" dirty="0" err="1"/>
              <a:t>Acceptance</a:t>
            </a:r>
            <a:r>
              <a:rPr lang="cs-CZ" dirty="0"/>
              <a:t>, </a:t>
            </a:r>
            <a:r>
              <a:rPr lang="cs-CZ" dirty="0" err="1"/>
              <a:t>installation</a:t>
            </a:r>
            <a:r>
              <a:rPr lang="cs-CZ" dirty="0"/>
              <a:t>, </a:t>
            </a:r>
            <a:r>
              <a:rPr lang="cs-CZ" dirty="0" err="1"/>
              <a:t>deployment</a:t>
            </a:r>
            <a:endParaRPr lang="cs-CZ" dirty="0"/>
          </a:p>
          <a:p>
            <a:pPr lvl="1"/>
            <a:r>
              <a:rPr lang="cs-CZ" dirty="0" err="1"/>
              <a:t>Maintenance</a:t>
            </a:r>
            <a:endParaRPr lang="cs-CZ" dirty="0"/>
          </a:p>
          <a:p>
            <a:pPr lvl="1"/>
            <a:r>
              <a:rPr lang="cs-CZ" dirty="0" err="1"/>
              <a:t>Evaluation</a:t>
            </a:r>
            <a:endParaRPr lang="cs-CZ" dirty="0"/>
          </a:p>
          <a:p>
            <a:pPr lvl="1"/>
            <a:r>
              <a:rPr lang="cs-CZ" dirty="0" err="1"/>
              <a:t>Disposal</a:t>
            </a:r>
            <a:endParaRPr lang="cs-CZ" dirty="0"/>
          </a:p>
          <a:p>
            <a:pPr marL="0" indent="0">
              <a:buNone/>
            </a:pPr>
            <a:endParaRPr lang="en-US" dirty="0"/>
          </a:p>
        </p:txBody>
      </p:sp>
    </p:spTree>
    <p:extLst>
      <p:ext uri="{BB962C8B-B14F-4D97-AF65-F5344CB8AC3E}">
        <p14:creationId xmlns:p14="http://schemas.microsoft.com/office/powerpoint/2010/main" val="40000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Preliminary analysis</a:t>
            </a:r>
            <a:r>
              <a:rPr lang="en-US" dirty="0"/>
              <a:t>: The objective of phase 1 is to conduct a preliminary analysis, propose alternative solutions, describe costs and benefits and submit a preliminary plan with recommendations.</a:t>
            </a:r>
          </a:p>
          <a:p>
            <a:pPr marL="0" indent="0">
              <a:buNone/>
            </a:pPr>
            <a:r>
              <a:rPr lang="en-US" dirty="0"/>
              <a:t>Conduct the preliminary analysis: in this step, you need to find out the organization's objectives and the nature and scope of the problem under study. Even if a problem refers only to a small segment of the organization itself then you need to find out what the objectives of the organization itself are. Then you need to see how the problem being studied fits in with them</a:t>
            </a:r>
            <a:r>
              <a:rPr lang="cs-CZ" dirty="0"/>
              <a:t>. </a:t>
            </a:r>
          </a:p>
          <a:p>
            <a:pPr marL="0" indent="0">
              <a:buNone/>
            </a:pPr>
            <a:r>
              <a:rPr lang="en-US" dirty="0"/>
              <a:t>Alternate proposals may come from interviewing employees, clients, suppliers, and/or consultants. You can also study what competitors are doing. With this data, you will have three choices: leave the system as is, improve it, or develop a new </a:t>
            </a:r>
            <a:r>
              <a:rPr lang="en-US" dirty="0" err="1"/>
              <a:t>system.Describe</a:t>
            </a:r>
            <a:r>
              <a:rPr lang="en-US" dirty="0"/>
              <a:t> the costs and benefits.</a:t>
            </a:r>
            <a:endParaRPr lang="cs-CZ" dirty="0"/>
          </a:p>
          <a:p>
            <a:pPr marL="0" indent="0">
              <a:buNone/>
            </a:pPr>
            <a:endParaRPr lang="en-US" dirty="0"/>
          </a:p>
        </p:txBody>
      </p:sp>
    </p:spTree>
    <p:extLst>
      <p:ext uri="{BB962C8B-B14F-4D97-AF65-F5344CB8AC3E}">
        <p14:creationId xmlns:p14="http://schemas.microsoft.com/office/powerpoint/2010/main" val="151626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a:bodyPr>
          <a:lstStyle/>
          <a:p>
            <a:r>
              <a:rPr lang="en-US" b="1" dirty="0"/>
              <a:t>Systems analysis, requirements definition</a:t>
            </a:r>
            <a:r>
              <a:rPr lang="en-US" dirty="0"/>
              <a:t>: Defines project goals into defined functions and operation of the intended application. Analyzes end-user information needs.</a:t>
            </a:r>
          </a:p>
          <a:p>
            <a:r>
              <a:rPr lang="en-US" b="1" dirty="0"/>
              <a:t>Systems design</a:t>
            </a:r>
            <a:r>
              <a:rPr lang="en-US" dirty="0"/>
              <a:t>: Describes desired features and operations in detail, including screen layouts, </a:t>
            </a:r>
            <a:r>
              <a:rPr lang="cs-CZ" dirty="0"/>
              <a:t>business </a:t>
            </a:r>
            <a:r>
              <a:rPr lang="cs-CZ" dirty="0" err="1"/>
              <a:t>rules</a:t>
            </a:r>
            <a:r>
              <a:rPr lang="en-US" dirty="0"/>
              <a:t>, </a:t>
            </a:r>
            <a:r>
              <a:rPr lang="cs-CZ" dirty="0" err="1"/>
              <a:t>process</a:t>
            </a:r>
            <a:r>
              <a:rPr lang="cs-CZ" dirty="0"/>
              <a:t> diagram</a:t>
            </a:r>
            <a:r>
              <a:rPr lang="en-US" dirty="0"/>
              <a:t>, </a:t>
            </a:r>
            <a:r>
              <a:rPr lang="cs-CZ" dirty="0" err="1"/>
              <a:t>pseudocode</a:t>
            </a:r>
            <a:r>
              <a:rPr lang="en-US" dirty="0"/>
              <a:t> and other documentation.</a:t>
            </a:r>
          </a:p>
          <a:p>
            <a:pPr marL="0" indent="0">
              <a:buNone/>
            </a:pPr>
            <a:endParaRPr lang="en-US" dirty="0"/>
          </a:p>
        </p:txBody>
      </p:sp>
    </p:spTree>
    <p:extLst>
      <p:ext uri="{BB962C8B-B14F-4D97-AF65-F5344CB8AC3E}">
        <p14:creationId xmlns:p14="http://schemas.microsoft.com/office/powerpoint/2010/main" val="200450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Development</a:t>
            </a:r>
            <a:r>
              <a:rPr lang="en-US" dirty="0"/>
              <a:t>: The real code is written here.</a:t>
            </a:r>
          </a:p>
          <a:p>
            <a:r>
              <a:rPr lang="en-US" b="1" dirty="0"/>
              <a:t>Integration and testing</a:t>
            </a:r>
            <a:r>
              <a:rPr lang="en-US" dirty="0"/>
              <a:t>: Brings all the pieces together into a special testing environment, then checks for errors, bugs and interoperability.</a:t>
            </a:r>
          </a:p>
          <a:p>
            <a:r>
              <a:rPr lang="en-US" b="1" dirty="0"/>
              <a:t>Acceptance, installation, deployment</a:t>
            </a:r>
            <a:r>
              <a:rPr lang="en-US" dirty="0"/>
              <a:t>: The final stage of initial development, where the software is put into production and runs actual business.</a:t>
            </a:r>
          </a:p>
          <a:p>
            <a:r>
              <a:rPr lang="en-US" b="1" dirty="0"/>
              <a:t>Maintenance</a:t>
            </a:r>
            <a:r>
              <a:rPr lang="en-US" dirty="0"/>
              <a:t>: During the maintenance stage of the SDLC, the system is assessed to ensure it does not become obsolete. This is also where changes are made to initial software. It involves continuous evaluation of the system in terms of its performance.</a:t>
            </a:r>
          </a:p>
          <a:p>
            <a:pPr marL="0" indent="0">
              <a:buNone/>
            </a:pPr>
            <a:endParaRPr lang="en-US" dirty="0"/>
          </a:p>
        </p:txBody>
      </p:sp>
    </p:spTree>
    <p:extLst>
      <p:ext uri="{BB962C8B-B14F-4D97-AF65-F5344CB8AC3E}">
        <p14:creationId xmlns:p14="http://schemas.microsoft.com/office/powerpoint/2010/main" val="17483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Evaluation</a:t>
            </a:r>
            <a:r>
              <a:rPr lang="en-US" dirty="0"/>
              <a:t>: Some companies do not view this as an official stage of the SDLC, but is it an important part of the life cycle. Evaluation step is an extension of the Maintenance </a:t>
            </a:r>
            <a:r>
              <a:rPr lang="en-US" dirty="0" smtClean="0"/>
              <a:t>stage. This </a:t>
            </a:r>
            <a:r>
              <a:rPr lang="en-US" dirty="0"/>
              <a:t>is where the system that was developed, as well as the entire process, is evaluated. </a:t>
            </a:r>
            <a:endParaRPr lang="en-US" dirty="0" smtClean="0"/>
          </a:p>
          <a:p>
            <a:pPr marL="0" indent="0">
              <a:buNone/>
            </a:pPr>
            <a:r>
              <a:rPr lang="en-US" dirty="0" smtClean="0"/>
              <a:t>Some </a:t>
            </a:r>
            <a:r>
              <a:rPr lang="en-US" dirty="0"/>
              <a:t>of the questions that need to be answered include: does the newly implemented system meet the initial business requirements and objectives? Is the system reliable and fault-tolerant? Does the system function according to the approved functional requirements. If there are any aspects of the entire process, or certain stages,</a:t>
            </a:r>
            <a:r>
              <a:rPr lang="cs-CZ" dirty="0"/>
              <a:t> </a:t>
            </a:r>
            <a:r>
              <a:rPr lang="en-US" dirty="0"/>
              <a:t>that management is not satisfied with, this is the time to improve. </a:t>
            </a:r>
          </a:p>
        </p:txBody>
      </p:sp>
    </p:spTree>
    <p:extLst>
      <p:ext uri="{BB962C8B-B14F-4D97-AF65-F5344CB8AC3E}">
        <p14:creationId xmlns:p14="http://schemas.microsoft.com/office/powerpoint/2010/main" val="69694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Disposal:</a:t>
            </a:r>
            <a:r>
              <a:rPr lang="en-US" dirty="0"/>
              <a:t> In this phase, plans are developed for discarding system information, hardware and software in making the transition to a new system. The purpose here is to properly move, archive, discard or destroy information, hardware and software that is being replaced, in a matter that prevents any possibility of unauthorized disclosure of sensitive data. The disposal activities ensure proper migration to a new system. </a:t>
            </a:r>
          </a:p>
        </p:txBody>
      </p:sp>
    </p:spTree>
    <p:extLst>
      <p:ext uri="{BB962C8B-B14F-4D97-AF65-F5344CB8AC3E}">
        <p14:creationId xmlns:p14="http://schemas.microsoft.com/office/powerpoint/2010/main" val="170705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r>
              <a:rPr lang="cs-CZ" dirty="0"/>
              <a:t> (SDLC)</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cs-CZ" b="1" dirty="0" err="1"/>
              <a:t>System</a:t>
            </a:r>
            <a:r>
              <a:rPr lang="cs-CZ" b="1" dirty="0"/>
              <a:t> </a:t>
            </a:r>
            <a:r>
              <a:rPr lang="cs-CZ" b="1" dirty="0" err="1"/>
              <a:t>investigation</a:t>
            </a:r>
            <a:endParaRPr lang="cs-CZ" b="1" dirty="0"/>
          </a:p>
          <a:p>
            <a:pPr marL="0" indent="0">
              <a:buNone/>
            </a:pPr>
            <a:r>
              <a:rPr lang="en-US" dirty="0"/>
              <a:t>The system investigation stage addresses the needs or opportunities that can be achieved by a sponsor or IT proposal. During this step, we must consider all current priorities that would be affected and how they should be handled. Before any system planning is done, a </a:t>
            </a:r>
            <a:r>
              <a:rPr lang="cs-CZ" dirty="0" err="1"/>
              <a:t>feasibility</a:t>
            </a:r>
            <a:r>
              <a:rPr lang="cs-CZ" dirty="0"/>
              <a:t> study</a:t>
            </a:r>
            <a:r>
              <a:rPr lang="en-US" dirty="0"/>
              <a:t> should be conducted to determine if creating a new or improved system is a viable solution. This will help to determine the costs, benefits, resource requirements, and specific user needs required for completion. </a:t>
            </a:r>
          </a:p>
        </p:txBody>
      </p:sp>
    </p:spTree>
    <p:extLst>
      <p:ext uri="{BB962C8B-B14F-4D97-AF65-F5344CB8AC3E}">
        <p14:creationId xmlns:p14="http://schemas.microsoft.com/office/powerpoint/2010/main" val="185775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cs-CZ" dirty="0"/>
              <a:t>Systems </a:t>
            </a:r>
            <a:r>
              <a:rPr lang="cs-CZ" dirty="0" err="1"/>
              <a:t>development</a:t>
            </a:r>
            <a:r>
              <a:rPr lang="cs-CZ" dirty="0"/>
              <a:t> </a:t>
            </a:r>
            <a:r>
              <a:rPr lang="cs-CZ" dirty="0" err="1"/>
              <a:t>life-cycle</a:t>
            </a:r>
            <a:r>
              <a:rPr lang="cs-CZ" dirty="0"/>
              <a:t> (SDLC) - </a:t>
            </a:r>
            <a:r>
              <a:rPr lang="cs-CZ" dirty="0" err="1"/>
              <a:t>System</a:t>
            </a:r>
            <a:r>
              <a:rPr lang="cs-CZ" dirty="0"/>
              <a:t> </a:t>
            </a:r>
            <a:r>
              <a:rPr lang="cs-CZ" dirty="0" err="1"/>
              <a:t>investigation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Following are different components of the feasibility study:</a:t>
            </a:r>
          </a:p>
          <a:p>
            <a:r>
              <a:rPr lang="en-US" dirty="0">
                <a:hlinkClick r:id="rId2" action="ppaction://hlinkfile" tooltip="Feasibility Study"/>
              </a:rPr>
              <a:t>Operational feasibility</a:t>
            </a:r>
            <a:r>
              <a:rPr lang="cs-CZ" dirty="0"/>
              <a:t> - </a:t>
            </a:r>
            <a:r>
              <a:rPr lang="en-US" dirty="0"/>
              <a:t>Operational feasibility is a measure of how well a proposed system solves the problems, and takes advantage of the opportunities identified during scope definition and how it satisfies the requirements identified in the requirements analysis phase of system development</a:t>
            </a:r>
          </a:p>
          <a:p>
            <a:r>
              <a:rPr lang="en-US" dirty="0">
                <a:hlinkClick r:id="rId3" action="ppaction://hlinkfile" tooltip="Feasibility Study"/>
              </a:rPr>
              <a:t>Economic feasibility</a:t>
            </a:r>
            <a:r>
              <a:rPr lang="cs-CZ" dirty="0"/>
              <a:t> - </a:t>
            </a:r>
            <a:r>
              <a:rPr lang="en-US" dirty="0"/>
              <a:t>The purpose of the economic feasibility assessment is to determine the positive economic benefits to the organization that the proposed system will provide. It includes quantification and identification of all the benefits expected. This assessment typically involves a cost/ benefits analysis</a:t>
            </a:r>
          </a:p>
          <a:p>
            <a:r>
              <a:rPr lang="en-US" dirty="0">
                <a:hlinkClick r:id="rId4" action="ppaction://hlinkfile" tooltip="Feasibility Study"/>
              </a:rPr>
              <a:t>Technical feasibility</a:t>
            </a:r>
            <a:r>
              <a:rPr lang="cs-CZ" dirty="0"/>
              <a:t> - </a:t>
            </a:r>
            <a:r>
              <a:rPr lang="en-US" dirty="0"/>
              <a:t>The technical feasibility assessment is focused on gaining an understanding of the present technical resources of the organization and their applicability to the expected needs of the proposed system. It is an evaluation of the hardware and software and how it meets the need of the proposed system</a:t>
            </a:r>
          </a:p>
          <a:p>
            <a:r>
              <a:rPr lang="en-US" dirty="0"/>
              <a:t>Human factors feasibility</a:t>
            </a:r>
          </a:p>
          <a:p>
            <a:r>
              <a:rPr lang="en-US" dirty="0">
                <a:hlinkClick r:id="rId5" action="ppaction://hlinkfile" tooltip="Feasibility Study"/>
              </a:rPr>
              <a:t>Legal/Political feasibility</a:t>
            </a:r>
            <a:r>
              <a:rPr lang="cs-CZ" dirty="0"/>
              <a:t> - </a:t>
            </a:r>
            <a:r>
              <a:rPr lang="en-US" dirty="0"/>
              <a:t>Determines whether the proposed system conflicts with legal requirements, e.g. a data processing system must comply with the local Data Protection Acts.</a:t>
            </a:r>
          </a:p>
          <a:p>
            <a:pPr marL="0" indent="0">
              <a:buNone/>
            </a:pPr>
            <a:endParaRPr lang="en-US" dirty="0"/>
          </a:p>
        </p:txBody>
      </p:sp>
    </p:spTree>
    <p:extLst>
      <p:ext uri="{BB962C8B-B14F-4D97-AF65-F5344CB8AC3E}">
        <p14:creationId xmlns:p14="http://schemas.microsoft.com/office/powerpoint/2010/main" val="115654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cs-CZ" dirty="0"/>
              <a:t>Systems </a:t>
            </a:r>
            <a:r>
              <a:rPr lang="cs-CZ" dirty="0" err="1"/>
              <a:t>development</a:t>
            </a:r>
            <a:r>
              <a:rPr lang="cs-CZ" dirty="0"/>
              <a:t> </a:t>
            </a:r>
            <a:r>
              <a:rPr lang="cs-CZ" dirty="0" err="1"/>
              <a:t>life-cycle</a:t>
            </a:r>
            <a:r>
              <a:rPr lang="cs-CZ" dirty="0"/>
              <a:t> (SDLC) - </a:t>
            </a:r>
            <a:r>
              <a:rPr lang="cs-CZ" dirty="0" err="1"/>
              <a:t>System</a:t>
            </a:r>
            <a:r>
              <a:rPr lang="cs-CZ" dirty="0"/>
              <a:t> </a:t>
            </a:r>
            <a:r>
              <a:rPr lang="cs-CZ" dirty="0" err="1"/>
              <a:t>analysis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goal of </a:t>
            </a:r>
            <a:r>
              <a:rPr lang="cs-CZ" dirty="0" err="1"/>
              <a:t>system</a:t>
            </a:r>
            <a:r>
              <a:rPr lang="cs-CZ" dirty="0"/>
              <a:t> </a:t>
            </a:r>
            <a:r>
              <a:rPr lang="cs-CZ" dirty="0" err="1"/>
              <a:t>analysis</a:t>
            </a:r>
            <a:r>
              <a:rPr lang="en-US" dirty="0"/>
              <a:t> is to determine where the problem is in an attempt to fix the system. This step involves </a:t>
            </a:r>
            <a:r>
              <a:rPr lang="cs-CZ" dirty="0" err="1"/>
              <a:t>breaking</a:t>
            </a:r>
            <a:r>
              <a:rPr lang="cs-CZ" dirty="0"/>
              <a:t> </a:t>
            </a:r>
            <a:r>
              <a:rPr lang="cs-CZ" dirty="0" err="1"/>
              <a:t>down</a:t>
            </a:r>
            <a:r>
              <a:rPr lang="cs-CZ" dirty="0"/>
              <a:t> </a:t>
            </a:r>
            <a:r>
              <a:rPr lang="en-US" dirty="0"/>
              <a:t>the system in different pieces to analyze the situation, analyzing project goals, breaking down what needs to be created and attempting to engage users so that definite requirements can be defined.</a:t>
            </a:r>
            <a:endParaRPr lang="cs-CZ" dirty="0"/>
          </a:p>
          <a:p>
            <a:pPr marL="0" indent="0">
              <a:buNone/>
            </a:pPr>
            <a:endParaRPr lang="en-US" dirty="0"/>
          </a:p>
        </p:txBody>
      </p:sp>
    </p:spTree>
    <p:extLst>
      <p:ext uri="{BB962C8B-B14F-4D97-AF65-F5344CB8AC3E}">
        <p14:creationId xmlns:p14="http://schemas.microsoft.com/office/powerpoint/2010/main" val="105185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cs-CZ" dirty="0"/>
              <a:t>Systems </a:t>
            </a:r>
            <a:r>
              <a:rPr lang="cs-CZ" dirty="0" err="1"/>
              <a:t>development</a:t>
            </a:r>
            <a:r>
              <a:rPr lang="cs-CZ" dirty="0"/>
              <a:t> </a:t>
            </a:r>
            <a:r>
              <a:rPr lang="cs-CZ" dirty="0" err="1"/>
              <a:t>life-cycle</a:t>
            </a:r>
            <a:r>
              <a:rPr lang="cs-CZ" dirty="0"/>
              <a:t> (SDLC) -Design</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 </a:t>
            </a:r>
            <a:r>
              <a:rPr lang="en-US" dirty="0">
                <a:hlinkClick r:id="rId2" action="ppaction://hlinkfile" tooltip="Systems design"/>
              </a:rPr>
              <a:t>systems design</a:t>
            </a:r>
            <a:r>
              <a:rPr lang="en-US" dirty="0"/>
              <a:t> the design functions and operations are described in detail, including screen layouts, business rules, process diagrams and other documentation. The output of this stage will describe the new system as a collection of modules or subsystems.</a:t>
            </a:r>
          </a:p>
          <a:p>
            <a:r>
              <a:rPr lang="en-US" dirty="0"/>
              <a:t>The design stage takes as its initial input the requirements identified in the approved requirements document. For each requirement, a set of one or more design elements will be produced as a result of interviews, workshops, and/or prototype efforts.</a:t>
            </a:r>
          </a:p>
          <a:p>
            <a:r>
              <a:rPr lang="en-US" dirty="0"/>
              <a:t>Design elements describe the desired system features in detail, and generally include functional hierarchy diagrams, screen layout diagrams, tables of business rules, business process diagrams, pseudo-code, and a complete entity-relationship diagram with a full data dictionary. These design elements are intended to describe the system in sufficient detail, such that skilled developers and engineers may develop and deliver the system with minimal additional input design.</a:t>
            </a:r>
          </a:p>
          <a:p>
            <a:endParaRPr lang="cs-CZ" dirty="0"/>
          </a:p>
          <a:p>
            <a:pPr marL="0" indent="0">
              <a:buNone/>
            </a:pPr>
            <a:endParaRPr lang="en-US" dirty="0"/>
          </a:p>
        </p:txBody>
      </p:sp>
    </p:spTree>
    <p:extLst>
      <p:ext uri="{BB962C8B-B14F-4D97-AF65-F5344CB8AC3E}">
        <p14:creationId xmlns:p14="http://schemas.microsoft.com/office/powerpoint/2010/main" val="53049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smtClean="0"/>
              <a:t>Project Management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Project management</a:t>
            </a:r>
            <a:r>
              <a:rPr lang="en-US" dirty="0"/>
              <a:t> is the process and activity of planning, organizing, motivating, and controlling resources to achieve specific goals. </a:t>
            </a:r>
            <a:endParaRPr lang="cs-CZ" dirty="0"/>
          </a:p>
          <a:p>
            <a:pPr marL="0" indent="0">
              <a:buNone/>
            </a:pPr>
            <a:r>
              <a:rPr lang="en-US" dirty="0"/>
              <a:t>A </a:t>
            </a:r>
            <a:r>
              <a:rPr lang="cs-CZ" dirty="0" err="1"/>
              <a:t>project</a:t>
            </a:r>
            <a:r>
              <a:rPr lang="en-US" dirty="0"/>
              <a:t> is a temporary endeavor designed to produce a unique product, service or result with a defined beginning and end (usually time-constrained, and often constrained by funding or</a:t>
            </a:r>
            <a:r>
              <a:rPr lang="cs-CZ" dirty="0"/>
              <a:t> </a:t>
            </a:r>
            <a:r>
              <a:rPr lang="cs-CZ" dirty="0" err="1"/>
              <a:t>deliverables</a:t>
            </a:r>
            <a:r>
              <a:rPr lang="en-US" dirty="0"/>
              <a:t>),undertaken to meet unique goals and objectives,</a:t>
            </a:r>
            <a:r>
              <a:rPr lang="cs-CZ" dirty="0"/>
              <a:t> </a:t>
            </a:r>
            <a:r>
              <a:rPr lang="en-US" dirty="0"/>
              <a:t>typically to bring about beneficial change or added value. </a:t>
            </a:r>
            <a:endParaRPr lang="cs-CZ" dirty="0"/>
          </a:p>
          <a:p>
            <a:pPr marL="0" indent="0">
              <a:buNone/>
            </a:pPr>
            <a:endParaRPr lang="en-US" dirty="0"/>
          </a:p>
        </p:txBody>
      </p:sp>
    </p:spTree>
    <p:extLst>
      <p:ext uri="{BB962C8B-B14F-4D97-AF65-F5344CB8AC3E}">
        <p14:creationId xmlns:p14="http://schemas.microsoft.com/office/powerpoint/2010/main" val="178069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cs-CZ" dirty="0" err="1"/>
              <a:t>Work</a:t>
            </a:r>
            <a:r>
              <a:rPr lang="cs-CZ" dirty="0"/>
              <a:t> </a:t>
            </a:r>
            <a:r>
              <a:rPr lang="cs-CZ" dirty="0" err="1"/>
              <a:t>breakdown</a:t>
            </a:r>
            <a:r>
              <a:rPr lang="cs-CZ" dirty="0"/>
              <a:t> </a:t>
            </a:r>
            <a:r>
              <a:rPr lang="cs-CZ" dirty="0" err="1"/>
              <a:t>structured</a:t>
            </a:r>
            <a:r>
              <a:rPr lang="cs-CZ" dirty="0"/>
              <a:t> (WBS)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upper section of the work breakdown structure (WBS) should identify the major phases and milestones of the project in a summary fashion. In addition, the upper section should provide an overview of the full scope and timeline of the project and will be part of the initial project description effort leading to project approval. </a:t>
            </a:r>
            <a:endParaRPr lang="cs-CZ" dirty="0"/>
          </a:p>
          <a:p>
            <a:pPr marL="0" indent="0">
              <a:buNone/>
            </a:pPr>
            <a:r>
              <a:rPr lang="en-US" dirty="0"/>
              <a:t>The middle section of the WBS is based on the seven systems development life cycle phases as a guide for WBS task development. The WBS elements should consist of milestones and "tasks" as opposed to "activities" and have a definitive period (usually two weeks or more). Each task must have a measurable output (</a:t>
            </a:r>
            <a:r>
              <a:rPr lang="en-US" dirty="0" err="1"/>
              <a:t>e.x</a:t>
            </a:r>
            <a:r>
              <a:rPr lang="en-US" dirty="0"/>
              <a:t>. document, decision, or analysis). </a:t>
            </a:r>
            <a:endParaRPr lang="cs-CZ" dirty="0"/>
          </a:p>
          <a:p>
            <a:pPr marL="0" indent="0">
              <a:buNone/>
            </a:pPr>
            <a:r>
              <a:rPr lang="en-US" dirty="0"/>
              <a:t>A WBS task may rely on one or more activities (e.g. software engineering, systems engineering) and may require close coordination with other tasks, either internal or external to the project. </a:t>
            </a:r>
            <a:endParaRPr lang="cs-CZ" dirty="0"/>
          </a:p>
          <a:p>
            <a:endParaRPr lang="cs-CZ" dirty="0"/>
          </a:p>
          <a:p>
            <a:pPr marL="0" indent="0">
              <a:buNone/>
            </a:pPr>
            <a:endParaRPr lang="en-US" dirty="0"/>
          </a:p>
        </p:txBody>
      </p:sp>
    </p:spTree>
    <p:extLst>
      <p:ext uri="{BB962C8B-B14F-4D97-AF65-F5344CB8AC3E}">
        <p14:creationId xmlns:p14="http://schemas.microsoft.com/office/powerpoint/2010/main" val="102512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600" cy="639650"/>
          </a:xfrm>
        </p:spPr>
        <p:txBody>
          <a:bodyPr/>
          <a:lstStyle/>
          <a:p>
            <a:r>
              <a:rPr lang="cs-CZ" dirty="0" err="1"/>
              <a:t>Work</a:t>
            </a:r>
            <a:r>
              <a:rPr lang="cs-CZ" dirty="0"/>
              <a:t> </a:t>
            </a:r>
            <a:r>
              <a:rPr lang="cs-CZ" dirty="0" err="1"/>
              <a:t>breakdown</a:t>
            </a:r>
            <a:r>
              <a:rPr lang="cs-CZ" dirty="0"/>
              <a:t> </a:t>
            </a:r>
            <a:r>
              <a:rPr lang="cs-CZ" dirty="0" err="1"/>
              <a:t>structured</a:t>
            </a:r>
            <a:r>
              <a:rPr lang="cs-CZ" dirty="0"/>
              <a:t> (WBS)</a:t>
            </a:r>
            <a:endParaRPr lang="en-US" dirty="0"/>
          </a:p>
        </p:txBody>
      </p:sp>
      <p:pic>
        <p:nvPicPr>
          <p:cNvPr id="6" name="Zástupný symbol pro obsa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68" y="2124434"/>
            <a:ext cx="6380464" cy="4001729"/>
          </a:xfrm>
          <a:prstGeom prst="rect">
            <a:avLst/>
          </a:prstGeom>
        </p:spPr>
      </p:pic>
    </p:spTree>
    <p:extLst>
      <p:ext uri="{BB962C8B-B14F-4D97-AF65-F5344CB8AC3E}">
        <p14:creationId xmlns:p14="http://schemas.microsoft.com/office/powerpoint/2010/main" val="135343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6" y="1267295"/>
            <a:ext cx="8229600" cy="574751"/>
          </a:xfrm>
        </p:spPr>
        <p:txBody>
          <a:bodyPr>
            <a:normAutofit/>
          </a:bodyPr>
          <a:lstStyle/>
          <a:p>
            <a:r>
              <a:rPr lang="cs-CZ" dirty="0"/>
              <a:t>Project - </a:t>
            </a:r>
            <a:r>
              <a:rPr lang="cs-CZ" dirty="0" err="1"/>
              <a:t>stakeholders</a:t>
            </a:r>
            <a:endParaRPr lang="en-US" dirty="0"/>
          </a:p>
        </p:txBody>
      </p:sp>
      <p:graphicFrame>
        <p:nvGraphicFramePr>
          <p:cNvPr id="6" name="Zástupný symbol pro obsah 4"/>
          <p:cNvGraphicFramePr>
            <a:graphicFrameLocks/>
          </p:cNvGraphicFramePr>
          <p:nvPr>
            <p:extLst>
              <p:ext uri="{D42A27DB-BD31-4B8C-83A1-F6EECF244321}">
                <p14:modId xmlns:p14="http://schemas.microsoft.com/office/powerpoint/2010/main" val="628974580"/>
              </p:ext>
            </p:extLst>
          </p:nvPr>
        </p:nvGraphicFramePr>
        <p:xfrm>
          <a:off x="632012" y="1842047"/>
          <a:ext cx="8044394" cy="4183973"/>
        </p:xfrm>
        <a:graphic>
          <a:graphicData uri="http://schemas.openxmlformats.org/drawingml/2006/table">
            <a:tbl>
              <a:tblPr/>
              <a:tblGrid>
                <a:gridCol w="4022197"/>
                <a:gridCol w="4022197"/>
              </a:tblGrid>
              <a:tr h="216968">
                <a:tc>
                  <a:txBody>
                    <a:bodyPr/>
                    <a:lstStyle/>
                    <a:p>
                      <a:r>
                        <a:rPr lang="cs-CZ" sz="1300" dirty="0" err="1"/>
                        <a:t>Stakeholders</a:t>
                      </a:r>
                      <a:r>
                        <a:rPr lang="cs-CZ" sz="1300" dirty="0"/>
                        <a:t>:</a:t>
                      </a:r>
                    </a:p>
                  </a:txBody>
                  <a:tcPr marL="64657" marR="64657" marT="32328" marB="32328" anchor="ctr">
                    <a:lnL>
                      <a:noFill/>
                    </a:lnL>
                    <a:lnR>
                      <a:noFill/>
                    </a:lnR>
                    <a:lnT>
                      <a:noFill/>
                    </a:lnT>
                    <a:lnB>
                      <a:noFill/>
                    </a:lnB>
                  </a:tcPr>
                </a:tc>
                <a:tc>
                  <a:txBody>
                    <a:bodyPr/>
                    <a:lstStyle/>
                    <a:p>
                      <a:r>
                        <a:rPr lang="cs-CZ" sz="1300" dirty="0" err="1"/>
                        <a:t>Stakeholder's</a:t>
                      </a:r>
                      <a:r>
                        <a:rPr lang="cs-CZ" sz="1300" dirty="0"/>
                        <a:t> </a:t>
                      </a:r>
                      <a:r>
                        <a:rPr lang="cs-CZ" sz="1300" dirty="0" err="1"/>
                        <a:t>concerns</a:t>
                      </a:r>
                      <a:r>
                        <a:rPr lang="cs-CZ" sz="1300" dirty="0"/>
                        <a:t>:</a:t>
                      </a:r>
                      <a:r>
                        <a:rPr lang="cs-CZ" sz="1300" baseline="30000" dirty="0">
                          <a:hlinkClick r:id="rId2" action="ppaction://hlinkfile"/>
                        </a:rPr>
                        <a:t>[2]</a:t>
                      </a:r>
                      <a:endParaRPr lang="cs-CZ" sz="1300" dirty="0"/>
                    </a:p>
                  </a:txBody>
                  <a:tcPr marL="64657" marR="64657" marT="32328" marB="32328" anchor="ctr">
                    <a:lnL>
                      <a:noFill/>
                    </a:lnL>
                    <a:lnR>
                      <a:noFill/>
                    </a:lnR>
                    <a:lnT>
                      <a:noFill/>
                    </a:lnT>
                    <a:lnB>
                      <a:noFill/>
                    </a:lnB>
                  </a:tcPr>
                </a:tc>
              </a:tr>
              <a:tr h="544135">
                <a:tc>
                  <a:txBody>
                    <a:bodyPr/>
                    <a:lstStyle/>
                    <a:p>
                      <a:r>
                        <a:rPr lang="cs-CZ" sz="1300" b="1" dirty="0" err="1"/>
                        <a:t>Government</a:t>
                      </a:r>
                      <a:endParaRPr lang="cs-CZ" sz="1300" dirty="0"/>
                    </a:p>
                  </a:txBody>
                  <a:tcPr marL="64657" marR="64657" marT="32328" marB="32328" anchor="ctr">
                    <a:lnL>
                      <a:noFill/>
                    </a:lnL>
                    <a:lnR>
                      <a:noFill/>
                    </a:lnR>
                    <a:lnT>
                      <a:noFill/>
                    </a:lnT>
                    <a:lnB>
                      <a:noFill/>
                    </a:lnB>
                  </a:tcPr>
                </a:tc>
                <a:tc>
                  <a:txBody>
                    <a:bodyPr/>
                    <a:lstStyle/>
                    <a:p>
                      <a:r>
                        <a:rPr lang="en-US" sz="1300"/>
                        <a:t>taxation, </a:t>
                      </a:r>
                      <a:r>
                        <a:rPr lang="en-US" sz="1300">
                          <a:hlinkClick r:id="rId3" action="ppaction://hlinkfile" tooltip="VAT"/>
                        </a:rPr>
                        <a:t>VAT</a:t>
                      </a:r>
                      <a:r>
                        <a:rPr lang="en-US" sz="1300"/>
                        <a:t>, </a:t>
                      </a:r>
                      <a:r>
                        <a:rPr lang="en-US" sz="1300">
                          <a:hlinkClick r:id="rId4" action="ppaction://hlinkfile" tooltip="Legislation"/>
                        </a:rPr>
                        <a:t>legislation</a:t>
                      </a:r>
                      <a:r>
                        <a:rPr lang="en-US" sz="1300"/>
                        <a:t>, employment, truthful reporting, diversity, legalities, externalities.</a:t>
                      </a:r>
                    </a:p>
                  </a:txBody>
                  <a:tcPr marL="64657" marR="64657" marT="32328" marB="32328" anchor="ctr">
                    <a:lnL>
                      <a:noFill/>
                    </a:lnL>
                    <a:lnR>
                      <a:noFill/>
                    </a:lnR>
                    <a:lnT>
                      <a:noFill/>
                    </a:lnT>
                    <a:lnB>
                      <a:noFill/>
                    </a:lnB>
                  </a:tcPr>
                </a:tc>
              </a:tr>
              <a:tr h="380552">
                <a:tc>
                  <a:txBody>
                    <a:bodyPr/>
                    <a:lstStyle/>
                    <a:p>
                      <a:r>
                        <a:rPr lang="cs-CZ" sz="1300" b="1" dirty="0" err="1"/>
                        <a:t>Employees</a:t>
                      </a:r>
                      <a:endParaRPr lang="cs-CZ" sz="1300" dirty="0"/>
                    </a:p>
                  </a:txBody>
                  <a:tcPr marL="64657" marR="64657" marT="32328" marB="32328" anchor="ctr">
                    <a:lnL>
                      <a:noFill/>
                    </a:lnL>
                    <a:lnR>
                      <a:noFill/>
                    </a:lnR>
                    <a:lnT>
                      <a:noFill/>
                    </a:lnT>
                    <a:lnB>
                      <a:noFill/>
                    </a:lnB>
                  </a:tcPr>
                </a:tc>
                <a:tc>
                  <a:txBody>
                    <a:bodyPr/>
                    <a:lstStyle/>
                    <a:p>
                      <a:r>
                        <a:rPr lang="en-US" sz="1300"/>
                        <a:t>rates of pay, </a:t>
                      </a:r>
                      <a:r>
                        <a:rPr lang="en-US" sz="1300">
                          <a:hlinkClick r:id="rId5" action="ppaction://hlinkfile" tooltip="Job security"/>
                        </a:rPr>
                        <a:t>job security</a:t>
                      </a:r>
                      <a:r>
                        <a:rPr lang="en-US" sz="1300"/>
                        <a:t>, compensation, respect, truthful communication.</a:t>
                      </a:r>
                    </a:p>
                  </a:txBody>
                  <a:tcPr marL="64657" marR="64657" marT="32328" marB="32328" anchor="ctr">
                    <a:lnL>
                      <a:noFill/>
                    </a:lnL>
                    <a:lnR>
                      <a:noFill/>
                    </a:lnR>
                    <a:lnT>
                      <a:noFill/>
                    </a:lnT>
                    <a:lnB>
                      <a:noFill/>
                    </a:lnB>
                  </a:tcPr>
                </a:tc>
              </a:tr>
              <a:tr h="380552">
                <a:tc>
                  <a:txBody>
                    <a:bodyPr/>
                    <a:lstStyle/>
                    <a:p>
                      <a:r>
                        <a:rPr lang="cs-CZ" sz="1300" b="1"/>
                        <a:t>Customers</a:t>
                      </a:r>
                      <a:endParaRPr lang="cs-CZ" sz="1300"/>
                    </a:p>
                  </a:txBody>
                  <a:tcPr marL="64657" marR="64657" marT="32328" marB="32328" anchor="ctr">
                    <a:lnL>
                      <a:noFill/>
                    </a:lnL>
                    <a:lnR>
                      <a:noFill/>
                    </a:lnR>
                    <a:lnT>
                      <a:noFill/>
                    </a:lnT>
                    <a:lnB>
                      <a:noFill/>
                    </a:lnB>
                  </a:tcPr>
                </a:tc>
                <a:tc>
                  <a:txBody>
                    <a:bodyPr/>
                    <a:lstStyle/>
                    <a:p>
                      <a:r>
                        <a:rPr lang="en-US" sz="1300"/>
                        <a:t>value, quality, customer care, ethical products.</a:t>
                      </a:r>
                    </a:p>
                  </a:txBody>
                  <a:tcPr marL="64657" marR="64657" marT="32328" marB="32328" anchor="ctr">
                    <a:lnL>
                      <a:noFill/>
                    </a:lnL>
                    <a:lnR>
                      <a:noFill/>
                    </a:lnR>
                    <a:lnT>
                      <a:noFill/>
                    </a:lnT>
                    <a:lnB>
                      <a:noFill/>
                    </a:lnB>
                  </a:tcPr>
                </a:tc>
              </a:tr>
              <a:tr h="544135">
                <a:tc>
                  <a:txBody>
                    <a:bodyPr/>
                    <a:lstStyle/>
                    <a:p>
                      <a:r>
                        <a:rPr lang="cs-CZ" sz="1300" b="1"/>
                        <a:t>Suppliers</a:t>
                      </a:r>
                      <a:endParaRPr lang="cs-CZ" sz="1300"/>
                    </a:p>
                  </a:txBody>
                  <a:tcPr marL="64657" marR="64657" marT="32328" marB="32328" anchor="ctr">
                    <a:lnL>
                      <a:noFill/>
                    </a:lnL>
                    <a:lnR>
                      <a:noFill/>
                    </a:lnR>
                    <a:lnT>
                      <a:noFill/>
                    </a:lnT>
                    <a:lnB>
                      <a:noFill/>
                    </a:lnB>
                  </a:tcPr>
                </a:tc>
                <a:tc>
                  <a:txBody>
                    <a:bodyPr/>
                    <a:lstStyle/>
                    <a:p>
                      <a:r>
                        <a:rPr lang="en-US" sz="1300"/>
                        <a:t>providers of products and services used in the end product for the customer, equitable business opportunities.</a:t>
                      </a:r>
                    </a:p>
                  </a:txBody>
                  <a:tcPr marL="64657" marR="64657" marT="32328" marB="32328" anchor="ctr">
                    <a:lnL>
                      <a:noFill/>
                    </a:lnL>
                    <a:lnR>
                      <a:noFill/>
                    </a:lnR>
                    <a:lnT>
                      <a:noFill/>
                    </a:lnT>
                    <a:lnB>
                      <a:noFill/>
                    </a:lnB>
                  </a:tcPr>
                </a:tc>
              </a:tr>
              <a:tr h="216968">
                <a:tc>
                  <a:txBody>
                    <a:bodyPr/>
                    <a:lstStyle/>
                    <a:p>
                      <a:r>
                        <a:rPr lang="cs-CZ" sz="1300" b="1" dirty="0" err="1"/>
                        <a:t>Creditors</a:t>
                      </a:r>
                      <a:endParaRPr lang="cs-CZ" sz="1300" dirty="0"/>
                    </a:p>
                  </a:txBody>
                  <a:tcPr marL="64657" marR="64657" marT="32328" marB="32328" anchor="ctr">
                    <a:lnL>
                      <a:noFill/>
                    </a:lnL>
                    <a:lnR>
                      <a:noFill/>
                    </a:lnR>
                    <a:lnT>
                      <a:noFill/>
                    </a:lnT>
                    <a:lnB>
                      <a:noFill/>
                    </a:lnB>
                  </a:tcPr>
                </a:tc>
                <a:tc>
                  <a:txBody>
                    <a:bodyPr/>
                    <a:lstStyle/>
                    <a:p>
                      <a:r>
                        <a:rPr lang="en-US" sz="1300"/>
                        <a:t>credit score, new contracts, liquidity.</a:t>
                      </a:r>
                    </a:p>
                  </a:txBody>
                  <a:tcPr marL="64657" marR="64657" marT="32328" marB="32328" anchor="ctr">
                    <a:lnL>
                      <a:noFill/>
                    </a:lnL>
                    <a:lnR>
                      <a:noFill/>
                    </a:lnR>
                    <a:lnT>
                      <a:noFill/>
                    </a:lnT>
                    <a:lnB>
                      <a:noFill/>
                    </a:lnB>
                  </a:tcPr>
                </a:tc>
              </a:tr>
              <a:tr h="544135">
                <a:tc>
                  <a:txBody>
                    <a:bodyPr/>
                    <a:lstStyle/>
                    <a:p>
                      <a:r>
                        <a:rPr lang="cs-CZ" sz="1300" b="1"/>
                        <a:t>Community</a:t>
                      </a:r>
                      <a:endParaRPr lang="cs-CZ" sz="1300"/>
                    </a:p>
                  </a:txBody>
                  <a:tcPr marL="64657" marR="64657" marT="32328" marB="32328" anchor="ctr">
                    <a:lnL>
                      <a:noFill/>
                    </a:lnL>
                    <a:lnR>
                      <a:noFill/>
                    </a:lnR>
                    <a:lnT>
                      <a:noFill/>
                    </a:lnT>
                    <a:lnB>
                      <a:noFill/>
                    </a:lnB>
                  </a:tcPr>
                </a:tc>
                <a:tc>
                  <a:txBody>
                    <a:bodyPr/>
                    <a:lstStyle/>
                    <a:p>
                      <a:r>
                        <a:rPr lang="cs-CZ" sz="1300"/>
                        <a:t>jobs, involvement, environmental protection, shares, truthful communication.</a:t>
                      </a:r>
                    </a:p>
                  </a:txBody>
                  <a:tcPr marL="64657" marR="64657" marT="32328" marB="32328" anchor="ctr">
                    <a:lnL>
                      <a:noFill/>
                    </a:lnL>
                    <a:lnR>
                      <a:noFill/>
                    </a:lnR>
                    <a:lnT>
                      <a:noFill/>
                    </a:lnT>
                    <a:lnB>
                      <a:noFill/>
                    </a:lnB>
                  </a:tcPr>
                </a:tc>
              </a:tr>
              <a:tr h="216968">
                <a:tc>
                  <a:txBody>
                    <a:bodyPr/>
                    <a:lstStyle/>
                    <a:p>
                      <a:r>
                        <a:rPr lang="cs-CZ" sz="1300" b="1"/>
                        <a:t>Trade Unions</a:t>
                      </a:r>
                      <a:endParaRPr lang="cs-CZ" sz="1300"/>
                    </a:p>
                  </a:txBody>
                  <a:tcPr marL="64657" marR="64657" marT="32328" marB="32328" anchor="ctr">
                    <a:lnL>
                      <a:noFill/>
                    </a:lnL>
                    <a:lnR>
                      <a:noFill/>
                    </a:lnR>
                    <a:lnT>
                      <a:noFill/>
                    </a:lnT>
                    <a:lnB>
                      <a:noFill/>
                    </a:lnB>
                  </a:tcPr>
                </a:tc>
                <a:tc>
                  <a:txBody>
                    <a:bodyPr/>
                    <a:lstStyle/>
                    <a:p>
                      <a:r>
                        <a:rPr lang="cs-CZ" sz="1300"/>
                        <a:t>quality, worker protection, jobs.</a:t>
                      </a:r>
                    </a:p>
                  </a:txBody>
                  <a:tcPr marL="64657" marR="64657" marT="32328" marB="32328" anchor="ctr">
                    <a:lnL>
                      <a:noFill/>
                    </a:lnL>
                    <a:lnR>
                      <a:noFill/>
                    </a:lnR>
                    <a:lnT>
                      <a:noFill/>
                    </a:lnT>
                    <a:lnB>
                      <a:noFill/>
                    </a:lnB>
                  </a:tcPr>
                </a:tc>
              </a:tr>
              <a:tr h="544135">
                <a:tc>
                  <a:txBody>
                    <a:bodyPr/>
                    <a:lstStyle/>
                    <a:p>
                      <a:r>
                        <a:rPr lang="cs-CZ" sz="1300" b="1"/>
                        <a:t>Owner(s)</a:t>
                      </a:r>
                      <a:endParaRPr lang="cs-CZ" sz="1300"/>
                    </a:p>
                  </a:txBody>
                  <a:tcPr marL="64657" marR="64657" marT="32328" marB="32328" anchor="ctr">
                    <a:lnL>
                      <a:noFill/>
                    </a:lnL>
                    <a:lnR>
                      <a:noFill/>
                    </a:lnR>
                    <a:lnT>
                      <a:noFill/>
                    </a:lnT>
                    <a:lnB>
                      <a:noFill/>
                    </a:lnB>
                  </a:tcPr>
                </a:tc>
                <a:tc>
                  <a:txBody>
                    <a:bodyPr/>
                    <a:lstStyle/>
                    <a:p>
                      <a:r>
                        <a:rPr lang="en-US" sz="1300"/>
                        <a:t>profitability, longevity, market share, market standing, succession planning, raising capital, growth, social goals.</a:t>
                      </a:r>
                    </a:p>
                  </a:txBody>
                  <a:tcPr marL="64657" marR="64657" marT="32328" marB="32328" anchor="ctr">
                    <a:lnL>
                      <a:noFill/>
                    </a:lnL>
                    <a:lnR>
                      <a:noFill/>
                    </a:lnR>
                    <a:lnT>
                      <a:noFill/>
                    </a:lnT>
                    <a:lnB>
                      <a:noFill/>
                    </a:lnB>
                  </a:tcPr>
                </a:tc>
              </a:tr>
              <a:tr h="216968">
                <a:tc>
                  <a:txBody>
                    <a:bodyPr/>
                    <a:lstStyle/>
                    <a:p>
                      <a:r>
                        <a:rPr lang="cs-CZ" sz="1300" b="1"/>
                        <a:t>Investors</a:t>
                      </a:r>
                      <a:endParaRPr lang="cs-CZ" sz="1300"/>
                    </a:p>
                  </a:txBody>
                  <a:tcPr marL="64657" marR="64657" marT="32328" marB="32328" anchor="ctr">
                    <a:lnL>
                      <a:noFill/>
                    </a:lnL>
                    <a:lnR>
                      <a:noFill/>
                    </a:lnR>
                    <a:lnT>
                      <a:noFill/>
                    </a:lnT>
                    <a:lnB>
                      <a:noFill/>
                    </a:lnB>
                  </a:tcPr>
                </a:tc>
                <a:tc>
                  <a:txBody>
                    <a:bodyPr/>
                    <a:lstStyle/>
                    <a:p>
                      <a:r>
                        <a:rPr lang="cs-CZ" sz="1300" dirty="0"/>
                        <a:t>return on </a:t>
                      </a:r>
                      <a:r>
                        <a:rPr lang="cs-CZ" sz="1300" dirty="0" err="1"/>
                        <a:t>investment</a:t>
                      </a:r>
                      <a:r>
                        <a:rPr lang="cs-CZ" sz="1300" dirty="0"/>
                        <a:t>, </a:t>
                      </a:r>
                      <a:r>
                        <a:rPr lang="cs-CZ" sz="1300" dirty="0" err="1"/>
                        <a:t>income</a:t>
                      </a:r>
                      <a:r>
                        <a:rPr lang="cs-CZ" sz="1300" dirty="0"/>
                        <a:t>.</a:t>
                      </a:r>
                    </a:p>
                  </a:txBody>
                  <a:tcPr marL="64657" marR="64657" marT="32328" marB="32328" anchor="ctr">
                    <a:lnL>
                      <a:noFill/>
                    </a:lnL>
                    <a:lnR>
                      <a:noFill/>
                    </a:lnR>
                    <a:lnT>
                      <a:noFill/>
                    </a:lnT>
                    <a:lnB>
                      <a:noFill/>
                    </a:lnB>
                  </a:tcPr>
                </a:tc>
              </a:tr>
            </a:tbl>
          </a:graphicData>
        </a:graphic>
      </p:graphicFrame>
    </p:spTree>
    <p:extLst>
      <p:ext uri="{BB962C8B-B14F-4D97-AF65-F5344CB8AC3E}">
        <p14:creationId xmlns:p14="http://schemas.microsoft.com/office/powerpoint/2010/main" val="47059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Objective</a:t>
            </a:r>
            <a:r>
              <a:rPr lang="cs-CZ" dirty="0"/>
              <a:t> </a:t>
            </a:r>
            <a:r>
              <a:rPr lang="cs-CZ" dirty="0" err="1"/>
              <a:t>of</a:t>
            </a:r>
            <a:r>
              <a:rPr lang="cs-CZ" dirty="0"/>
              <a:t> </a:t>
            </a:r>
            <a:r>
              <a:rPr lang="cs-CZ" dirty="0" err="1"/>
              <a:t>the</a:t>
            </a:r>
            <a:r>
              <a:rPr lang="cs-CZ" dirty="0"/>
              <a:t> </a:t>
            </a:r>
            <a:r>
              <a:rPr lang="cs-CZ" dirty="0" err="1"/>
              <a:t>project</a:t>
            </a:r>
            <a:r>
              <a:rPr lang="cs-CZ" dirty="0"/>
              <a:t> </a:t>
            </a:r>
            <a:r>
              <a:rPr lang="cs-CZ" dirty="0" err="1"/>
              <a:t>plan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objective of a project plan is to define the approach to be used by the </a:t>
            </a:r>
            <a:r>
              <a:rPr lang="cs-CZ" dirty="0"/>
              <a:t>Project team</a:t>
            </a:r>
            <a:r>
              <a:rPr lang="en-US" dirty="0"/>
              <a:t> to deliver the intended project management </a:t>
            </a:r>
            <a:r>
              <a:rPr lang="cs-CZ" dirty="0" err="1"/>
              <a:t>scope</a:t>
            </a:r>
            <a:r>
              <a:rPr lang="en-US" dirty="0"/>
              <a:t> of the project.</a:t>
            </a:r>
          </a:p>
          <a:p>
            <a:r>
              <a:rPr lang="en-US" dirty="0"/>
              <a:t>At a minimum, a project plan answers basic questions about the project:</a:t>
            </a:r>
          </a:p>
          <a:p>
            <a:r>
              <a:rPr lang="en-US" b="1" dirty="0"/>
              <a:t>Why?</a:t>
            </a:r>
            <a:r>
              <a:rPr lang="en-US" dirty="0"/>
              <a:t> - What is the problem or value proposition addressed by the project? Why is it being sponsored?</a:t>
            </a:r>
          </a:p>
          <a:p>
            <a:r>
              <a:rPr lang="en-US" b="1" dirty="0"/>
              <a:t>What?</a:t>
            </a:r>
            <a:r>
              <a:rPr lang="en-US" dirty="0"/>
              <a:t> - What is the work that will be performed on the project? What are the major products/</a:t>
            </a:r>
            <a:r>
              <a:rPr lang="en-US" dirty="0">
                <a:hlinkClick r:id="rId2" action="ppaction://hlinkfile" tooltip="Deliverable"/>
              </a:rPr>
              <a:t>deliverables</a:t>
            </a:r>
            <a:r>
              <a:rPr lang="en-US" dirty="0"/>
              <a:t>?</a:t>
            </a:r>
          </a:p>
          <a:p>
            <a:r>
              <a:rPr lang="en-US" b="1" dirty="0"/>
              <a:t>Who?</a:t>
            </a:r>
            <a:r>
              <a:rPr lang="en-US" dirty="0"/>
              <a:t> - Who will be involved and what will be their </a:t>
            </a:r>
            <a:r>
              <a:rPr lang="en-US" dirty="0">
                <a:hlinkClick r:id="rId3" action="ppaction://hlinkfile" tooltip="Accountability"/>
              </a:rPr>
              <a:t>responsibilities</a:t>
            </a:r>
            <a:r>
              <a:rPr lang="en-US" dirty="0"/>
              <a:t> within the project? How will they be organized?</a:t>
            </a:r>
          </a:p>
          <a:p>
            <a:r>
              <a:rPr lang="en-US" b="1" dirty="0"/>
              <a:t>When?</a:t>
            </a:r>
            <a:r>
              <a:rPr lang="en-US" dirty="0"/>
              <a:t> - What is the project timeline and when will particularly meaningful points, referred to as </a:t>
            </a:r>
            <a:r>
              <a:rPr lang="en-US" dirty="0">
                <a:hlinkClick r:id="rId4" action="ppaction://hlinkfile" tooltip="Milestone (Project management)"/>
              </a:rPr>
              <a:t>milestones</a:t>
            </a:r>
            <a:r>
              <a:rPr lang="en-US" dirty="0"/>
              <a:t>, be complete?</a:t>
            </a:r>
          </a:p>
          <a:p>
            <a:endParaRPr lang="en-US" dirty="0"/>
          </a:p>
        </p:txBody>
      </p:sp>
    </p:spTree>
    <p:extLst>
      <p:ext uri="{BB962C8B-B14F-4D97-AF65-F5344CB8AC3E}">
        <p14:creationId xmlns:p14="http://schemas.microsoft.com/office/powerpoint/2010/main" val="102178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SMART </a:t>
            </a:r>
            <a:r>
              <a:rPr lang="cs-CZ" dirty="0" err="1"/>
              <a:t>goal</a:t>
            </a:r>
            <a:endParaRPr lang="en-US" dirty="0"/>
          </a:p>
        </p:txBody>
      </p:sp>
      <p:sp>
        <p:nvSpPr>
          <p:cNvPr id="3" name="Content Placeholder 2"/>
          <p:cNvSpPr>
            <a:spLocks noGrp="1"/>
          </p:cNvSpPr>
          <p:nvPr>
            <p:ph idx="1"/>
          </p:nvPr>
        </p:nvSpPr>
        <p:spPr/>
        <p:txBody>
          <a:bodyPr>
            <a:normAutofit/>
          </a:bodyPr>
          <a:lstStyle/>
          <a:p>
            <a:r>
              <a:rPr lang="cs-CZ" sz="2800" dirty="0"/>
              <a:t>SMART:</a:t>
            </a:r>
          </a:p>
          <a:p>
            <a:pPr lvl="1"/>
            <a:r>
              <a:rPr lang="cs-CZ" sz="2400" b="1" dirty="0" smtClean="0"/>
              <a:t>S</a:t>
            </a:r>
            <a:r>
              <a:rPr lang="cs-CZ" sz="2400" dirty="0" smtClean="0"/>
              <a:t> </a:t>
            </a:r>
            <a:r>
              <a:rPr lang="cs-CZ" sz="2400" dirty="0"/>
              <a:t>– </a:t>
            </a:r>
            <a:r>
              <a:rPr lang="cs-CZ" sz="2400" dirty="0" err="1"/>
              <a:t>specific</a:t>
            </a:r>
            <a:r>
              <a:rPr lang="cs-CZ" sz="2400" dirty="0"/>
              <a:t> – </a:t>
            </a:r>
            <a:r>
              <a:rPr lang="cs-CZ" sz="2400" dirty="0" err="1"/>
              <a:t>we</a:t>
            </a:r>
            <a:r>
              <a:rPr lang="cs-CZ" sz="2400" dirty="0"/>
              <a:t> </a:t>
            </a:r>
            <a:r>
              <a:rPr lang="cs-CZ" sz="2400" dirty="0" err="1"/>
              <a:t>need</a:t>
            </a:r>
            <a:r>
              <a:rPr lang="cs-CZ" sz="2400" dirty="0"/>
              <a:t> to </a:t>
            </a:r>
            <a:r>
              <a:rPr lang="cs-CZ" sz="2400" dirty="0" err="1"/>
              <a:t>know</a:t>
            </a:r>
            <a:r>
              <a:rPr lang="cs-CZ" sz="2400" dirty="0"/>
              <a:t> </a:t>
            </a:r>
            <a:r>
              <a:rPr lang="cs-CZ" sz="2400" dirty="0" err="1"/>
              <a:t>what</a:t>
            </a:r>
            <a:endParaRPr lang="cs-CZ" sz="2400" dirty="0"/>
          </a:p>
          <a:p>
            <a:pPr lvl="1"/>
            <a:r>
              <a:rPr lang="cs-CZ" sz="2400" b="1" dirty="0"/>
              <a:t>M</a:t>
            </a:r>
            <a:r>
              <a:rPr lang="cs-CZ" sz="2400" dirty="0"/>
              <a:t> – </a:t>
            </a:r>
            <a:r>
              <a:rPr lang="cs-CZ" sz="2400" dirty="0" err="1"/>
              <a:t>measurable</a:t>
            </a:r>
            <a:r>
              <a:rPr lang="cs-CZ" sz="2400" dirty="0"/>
              <a:t> </a:t>
            </a:r>
          </a:p>
          <a:p>
            <a:pPr lvl="1"/>
            <a:r>
              <a:rPr lang="cs-CZ" sz="2400" b="1" dirty="0"/>
              <a:t>A</a:t>
            </a:r>
            <a:r>
              <a:rPr lang="cs-CZ" sz="2400" dirty="0"/>
              <a:t> – </a:t>
            </a:r>
            <a:r>
              <a:rPr lang="cs-CZ" sz="2400" dirty="0" err="1"/>
              <a:t>agreed</a:t>
            </a:r>
            <a:r>
              <a:rPr lang="cs-CZ" sz="2400" dirty="0"/>
              <a:t> </a:t>
            </a:r>
          </a:p>
          <a:p>
            <a:pPr lvl="1"/>
            <a:r>
              <a:rPr lang="cs-CZ" sz="2400" b="1" dirty="0" err="1"/>
              <a:t>R</a:t>
            </a:r>
            <a:r>
              <a:rPr lang="cs-CZ" sz="2400" dirty="0"/>
              <a:t> – </a:t>
            </a:r>
            <a:r>
              <a:rPr lang="cs-CZ" sz="2400" dirty="0" err="1"/>
              <a:t>realistic</a:t>
            </a:r>
            <a:endParaRPr lang="cs-CZ" sz="2400" dirty="0"/>
          </a:p>
          <a:p>
            <a:pPr lvl="1"/>
            <a:r>
              <a:rPr lang="cs-CZ" sz="2400" b="1" dirty="0"/>
              <a:t>T</a:t>
            </a:r>
            <a:r>
              <a:rPr lang="cs-CZ" sz="2400" dirty="0"/>
              <a:t> – </a:t>
            </a:r>
            <a:r>
              <a:rPr lang="cs-CZ" sz="2400" dirty="0" err="1"/>
              <a:t>timed</a:t>
            </a:r>
            <a:r>
              <a:rPr lang="cs-CZ" sz="2400" dirty="0"/>
              <a:t> – </a:t>
            </a:r>
            <a:r>
              <a:rPr lang="cs-CZ" sz="2400" dirty="0" err="1"/>
              <a:t>define</a:t>
            </a:r>
            <a:r>
              <a:rPr lang="cs-CZ" sz="2400" dirty="0"/>
              <a:t> </a:t>
            </a:r>
            <a:r>
              <a:rPr lang="cs-CZ" sz="2400" dirty="0" err="1"/>
              <a:t>time</a:t>
            </a:r>
            <a:r>
              <a:rPr lang="cs-CZ" sz="2400" dirty="0"/>
              <a:t> </a:t>
            </a:r>
            <a:r>
              <a:rPr lang="cs-CZ" sz="2400" dirty="0" err="1"/>
              <a:t>checkpoints</a:t>
            </a:r>
            <a:endParaRPr lang="cs-CZ" sz="2400" dirty="0"/>
          </a:p>
          <a:p>
            <a:pPr marL="457200" lvl="1" indent="0">
              <a:buNone/>
            </a:pPr>
            <a:r>
              <a:rPr lang="cs-CZ" sz="2400" dirty="0" err="1"/>
              <a:t>Sometime</a:t>
            </a:r>
            <a:r>
              <a:rPr lang="cs-CZ" sz="2400" dirty="0"/>
              <a:t> </a:t>
            </a:r>
            <a:r>
              <a:rPr lang="cs-CZ" sz="2400" dirty="0" err="1"/>
              <a:t>also</a:t>
            </a:r>
            <a:r>
              <a:rPr lang="cs-CZ" sz="2400" dirty="0"/>
              <a:t> </a:t>
            </a:r>
            <a:r>
              <a:rPr lang="cs-CZ" sz="2400" b="1" dirty="0"/>
              <a:t>i</a:t>
            </a:r>
            <a:r>
              <a:rPr lang="cs-CZ" sz="2400" dirty="0"/>
              <a:t> (</a:t>
            </a:r>
            <a:r>
              <a:rPr lang="cs-CZ" sz="2400" dirty="0" err="1"/>
              <a:t>integrated</a:t>
            </a:r>
            <a:r>
              <a:rPr lang="cs-CZ" sz="2400" dirty="0"/>
              <a:t>) – </a:t>
            </a:r>
            <a:r>
              <a:rPr lang="cs-CZ" sz="2400" dirty="0" err="1"/>
              <a:t>integrated</a:t>
            </a:r>
            <a:r>
              <a:rPr lang="cs-CZ" sz="2400" dirty="0"/>
              <a:t> to </a:t>
            </a:r>
            <a:r>
              <a:rPr lang="cs-CZ" sz="2400" dirty="0" err="1"/>
              <a:t>the</a:t>
            </a:r>
            <a:r>
              <a:rPr lang="cs-CZ" sz="2400" dirty="0"/>
              <a:t> </a:t>
            </a:r>
            <a:r>
              <a:rPr lang="cs-CZ" sz="2400" dirty="0" err="1"/>
              <a:t>organization</a:t>
            </a:r>
            <a:endParaRPr lang="cs-CZ" sz="2400" dirty="0"/>
          </a:p>
          <a:p>
            <a:endParaRPr lang="en-US" dirty="0"/>
          </a:p>
        </p:txBody>
      </p:sp>
    </p:spTree>
    <p:extLst>
      <p:ext uri="{BB962C8B-B14F-4D97-AF65-F5344CB8AC3E}">
        <p14:creationId xmlns:p14="http://schemas.microsoft.com/office/powerpoint/2010/main" val="154332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cs-CZ" dirty="0"/>
              <a:t>List </a:t>
            </a:r>
            <a:r>
              <a:rPr lang="cs-CZ" dirty="0" err="1"/>
              <a:t>of</a:t>
            </a:r>
            <a:r>
              <a:rPr lang="cs-CZ" dirty="0"/>
              <a:t> </a:t>
            </a:r>
            <a:r>
              <a:rPr lang="cs-CZ" dirty="0" err="1"/>
              <a:t>references</a:t>
            </a:r>
            <a:r>
              <a:rPr lang="cs-CZ" dirty="0"/>
              <a:t>:</a:t>
            </a:r>
          </a:p>
          <a:p>
            <a:pPr marL="0" indent="0">
              <a:buNone/>
            </a:pPr>
            <a:r>
              <a:rPr lang="cs-CZ" dirty="0"/>
              <a:t>  - </a:t>
            </a:r>
            <a:r>
              <a:rPr lang="cs-CZ" dirty="0" err="1"/>
              <a:t>Wikipedia</a:t>
            </a:r>
            <a:r>
              <a:rPr lang="cs-CZ" dirty="0"/>
              <a:t> (Project management)</a:t>
            </a:r>
          </a:p>
          <a:p>
            <a:endParaRPr lang="en-US" dirty="0"/>
          </a:p>
        </p:txBody>
      </p:sp>
    </p:spTree>
    <p:extLst>
      <p:ext uri="{BB962C8B-B14F-4D97-AF65-F5344CB8AC3E}">
        <p14:creationId xmlns:p14="http://schemas.microsoft.com/office/powerpoint/2010/main" val="121582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Triple </a:t>
            </a:r>
            <a:r>
              <a:rPr lang="cs-CZ" dirty="0" err="1"/>
              <a:t>constraint</a:t>
            </a:r>
            <a:r>
              <a:rPr lang="cs-CZ" dirty="0"/>
              <a:t> </a:t>
            </a:r>
            <a:endParaRPr lang="en-US" dirty="0"/>
          </a:p>
        </p:txBody>
      </p:sp>
      <p:sp>
        <p:nvSpPr>
          <p:cNvPr id="3" name="Content Placeholder 2"/>
          <p:cNvSpPr>
            <a:spLocks noGrp="1"/>
          </p:cNvSpPr>
          <p:nvPr>
            <p:ph idx="1"/>
          </p:nvPr>
        </p:nvSpPr>
        <p:spPr/>
        <p:txBody>
          <a:bodyPr/>
          <a:lstStyle/>
          <a:p>
            <a:r>
              <a:rPr lang="en-US" dirty="0"/>
              <a:t>The primary challenge of project management is to achieve all of the project goals</a:t>
            </a:r>
            <a:r>
              <a:rPr lang="cs-CZ" dirty="0"/>
              <a:t>:</a:t>
            </a:r>
          </a:p>
          <a:p>
            <a:pPr marL="0" indent="0">
              <a:buNone/>
            </a:pPr>
            <a:endParaRPr lang="cs-CZ" dirty="0"/>
          </a:p>
          <a:p>
            <a:pPr lvl="1"/>
            <a:r>
              <a:rPr lang="cs-CZ" dirty="0"/>
              <a:t> </a:t>
            </a:r>
            <a:r>
              <a:rPr lang="cs-CZ" dirty="0" err="1"/>
              <a:t>What</a:t>
            </a:r>
            <a:r>
              <a:rPr lang="cs-CZ" dirty="0"/>
              <a:t> – </a:t>
            </a:r>
            <a:r>
              <a:rPr lang="cs-CZ" dirty="0" err="1"/>
              <a:t>the</a:t>
            </a:r>
            <a:r>
              <a:rPr lang="cs-CZ" dirty="0"/>
              <a:t> </a:t>
            </a:r>
            <a:r>
              <a:rPr lang="cs-CZ" dirty="0" err="1"/>
              <a:t>scope</a:t>
            </a:r>
            <a:r>
              <a:rPr lang="cs-CZ" dirty="0"/>
              <a:t> </a:t>
            </a:r>
            <a:r>
              <a:rPr lang="cs-CZ" dirty="0" err="1"/>
              <a:t>of</a:t>
            </a:r>
            <a:r>
              <a:rPr lang="cs-CZ" dirty="0"/>
              <a:t> </a:t>
            </a:r>
            <a:r>
              <a:rPr lang="cs-CZ" dirty="0" err="1"/>
              <a:t>the</a:t>
            </a:r>
            <a:r>
              <a:rPr lang="cs-CZ" dirty="0"/>
              <a:t> </a:t>
            </a:r>
            <a:r>
              <a:rPr lang="cs-CZ" dirty="0" err="1"/>
              <a:t>project</a:t>
            </a:r>
            <a:r>
              <a:rPr lang="cs-CZ" dirty="0"/>
              <a:t> </a:t>
            </a:r>
          </a:p>
          <a:p>
            <a:pPr lvl="1"/>
            <a:r>
              <a:rPr lang="cs-CZ" dirty="0" smtClean="0"/>
              <a:t> </a:t>
            </a:r>
            <a:r>
              <a:rPr lang="cs-CZ" dirty="0" err="1" smtClean="0"/>
              <a:t>When</a:t>
            </a:r>
            <a:r>
              <a:rPr lang="cs-CZ" dirty="0" smtClean="0"/>
              <a:t> </a:t>
            </a:r>
            <a:r>
              <a:rPr lang="cs-CZ" dirty="0"/>
              <a:t>– </a:t>
            </a:r>
            <a:r>
              <a:rPr lang="cs-CZ" dirty="0" err="1"/>
              <a:t>time</a:t>
            </a:r>
            <a:endParaRPr lang="cs-CZ" dirty="0"/>
          </a:p>
          <a:p>
            <a:pPr lvl="1"/>
            <a:r>
              <a:rPr lang="cs-CZ" dirty="0" smtClean="0"/>
              <a:t> </a:t>
            </a:r>
            <a:r>
              <a:rPr lang="cs-CZ" dirty="0" err="1" smtClean="0"/>
              <a:t>How</a:t>
            </a:r>
            <a:r>
              <a:rPr lang="cs-CZ" dirty="0" smtClean="0"/>
              <a:t> </a:t>
            </a:r>
            <a:r>
              <a:rPr lang="cs-CZ" dirty="0"/>
              <a:t>many - budget</a:t>
            </a:r>
          </a:p>
          <a:p>
            <a:endParaRPr lang="en-US" dirty="0"/>
          </a:p>
        </p:txBody>
      </p:sp>
    </p:spTree>
    <p:extLst>
      <p:ext uri="{BB962C8B-B14F-4D97-AF65-F5344CB8AC3E}">
        <p14:creationId xmlns:p14="http://schemas.microsoft.com/office/powerpoint/2010/main" val="47461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management triangle</a:t>
            </a:r>
            <a:endParaRPr lang="en-US" dirty="0"/>
          </a:p>
        </p:txBody>
      </p:sp>
      <p:sp>
        <p:nvSpPr>
          <p:cNvPr id="3" name="Content Placeholder 2"/>
          <p:cNvSpPr>
            <a:spLocks noGrp="1"/>
          </p:cNvSpPr>
          <p:nvPr>
            <p:ph idx="1"/>
          </p:nvPr>
        </p:nvSpPr>
        <p:spPr/>
        <p:txBody>
          <a:bodyPr/>
          <a:lstStyle/>
          <a:p>
            <a:pPr marL="0" indent="0">
              <a:buNone/>
            </a:pPr>
            <a:r>
              <a:rPr lang="cs-CZ" sz="2800" dirty="0"/>
              <a:t>C</a:t>
            </a:r>
            <a:r>
              <a:rPr lang="en-US" sz="2800" dirty="0" err="1"/>
              <a:t>onstraints</a:t>
            </a:r>
            <a:r>
              <a:rPr lang="en-US" sz="2800" dirty="0"/>
              <a:t> </a:t>
            </a:r>
            <a:r>
              <a:rPr lang="cs-CZ" sz="2800" dirty="0" err="1"/>
              <a:t>like</a:t>
            </a:r>
            <a:r>
              <a:rPr lang="en-US" sz="2800" dirty="0"/>
              <a:t> "scope," "time," and "cost„</a:t>
            </a:r>
            <a:r>
              <a:rPr lang="cs-CZ" sz="2800" dirty="0"/>
              <a:t> are</a:t>
            </a:r>
            <a:r>
              <a:rPr lang="en-US" sz="2800" dirty="0"/>
              <a:t>  referred to as the </a:t>
            </a:r>
            <a:r>
              <a:rPr lang="cs-CZ" sz="2800" dirty="0" err="1"/>
              <a:t>project</a:t>
            </a:r>
            <a:r>
              <a:rPr lang="cs-CZ" sz="2800" dirty="0"/>
              <a:t> management triangle</a:t>
            </a:r>
            <a:r>
              <a:rPr lang="en-US" sz="2800" dirty="0"/>
              <a:t>, where each side represents a constraint. One side of the triangle cannot be changed without affecting the others. </a:t>
            </a:r>
            <a:endParaRPr lang="cs-CZ" sz="2800" dirty="0"/>
          </a:p>
          <a:p>
            <a:pPr marL="0" indent="0">
              <a:buNone/>
            </a:pPr>
            <a:endParaRPr lang="cs-CZ" dirty="0"/>
          </a:p>
          <a:p>
            <a:pPr marL="0" indent="0">
              <a:buNone/>
            </a:pPr>
            <a:endParaRPr lang="cs-CZ" dirty="0" smtClean="0"/>
          </a:p>
        </p:txBody>
      </p:sp>
      <p:pic>
        <p:nvPicPr>
          <p:cNvPr id="4"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705" y="4001162"/>
            <a:ext cx="2732520" cy="1992555"/>
          </a:xfrm>
          <a:prstGeom prst="rect">
            <a:avLst/>
          </a:prstGeom>
        </p:spPr>
      </p:pic>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152" y="4149080"/>
            <a:ext cx="2732520" cy="1992555"/>
          </a:xfrm>
          <a:prstGeom prst="rect">
            <a:avLst/>
          </a:prstGeom>
        </p:spPr>
      </p:pic>
    </p:spTree>
    <p:extLst>
      <p:ext uri="{BB962C8B-B14F-4D97-AF65-F5344CB8AC3E}">
        <p14:creationId xmlns:p14="http://schemas.microsoft.com/office/powerpoint/2010/main" val="9320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management triangle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time constraint refers to the amount of time available to complete a project.</a:t>
            </a:r>
            <a:endParaRPr lang="cs-CZ" dirty="0"/>
          </a:p>
          <a:p>
            <a:r>
              <a:rPr lang="en-US" dirty="0"/>
              <a:t>The cost constraint refers to the budgeted amount available for the project. </a:t>
            </a:r>
            <a:endParaRPr lang="cs-CZ" dirty="0"/>
          </a:p>
          <a:p>
            <a:r>
              <a:rPr lang="en-US" dirty="0"/>
              <a:t>The scope constraint refers to what must be done to produce the project's end result.</a:t>
            </a:r>
            <a:endParaRPr lang="cs-CZ" dirty="0"/>
          </a:p>
          <a:p>
            <a:pPr marL="0" indent="0">
              <a:buNone/>
            </a:pPr>
            <a:r>
              <a:rPr lang="en-US" dirty="0"/>
              <a:t> These three constraints are often competing constraints: increased scope typically means increased time and increased cost, a tight time constraint could mean increased costs and reduced scope, and a tight budget could mean increased time and reduced scope.</a:t>
            </a:r>
            <a:endParaRPr lang="cs-CZ" dirty="0"/>
          </a:p>
          <a:p>
            <a:pPr marL="0" indent="0">
              <a:buNone/>
            </a:pPr>
            <a:endParaRPr lang="cs-CZ" dirty="0" smtClean="0"/>
          </a:p>
        </p:txBody>
      </p:sp>
    </p:spTree>
    <p:extLst>
      <p:ext uri="{BB962C8B-B14F-4D97-AF65-F5344CB8AC3E}">
        <p14:creationId xmlns:p14="http://schemas.microsoft.com/office/powerpoint/2010/main" val="173900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Successful</a:t>
            </a:r>
            <a:r>
              <a:rPr lang="cs-CZ" dirty="0"/>
              <a:t> </a:t>
            </a:r>
            <a:r>
              <a:rPr lang="cs-CZ" dirty="0" err="1"/>
              <a:t>project</a:t>
            </a:r>
            <a:r>
              <a:rPr lang="cs-CZ" dirty="0"/>
              <a:t> </a:t>
            </a:r>
            <a:endParaRPr lang="en-US" dirty="0"/>
          </a:p>
        </p:txBody>
      </p:sp>
      <p:sp>
        <p:nvSpPr>
          <p:cNvPr id="3" name="Content Placeholder 2"/>
          <p:cNvSpPr>
            <a:spLocks noGrp="1"/>
          </p:cNvSpPr>
          <p:nvPr>
            <p:ph idx="1"/>
          </p:nvPr>
        </p:nvSpPr>
        <p:spPr/>
        <p:txBody>
          <a:bodyPr/>
          <a:lstStyle/>
          <a:p>
            <a:r>
              <a:rPr lang="cs-CZ" sz="3600" dirty="0" err="1"/>
              <a:t>The</a:t>
            </a:r>
            <a:r>
              <a:rPr lang="cs-CZ" sz="3600" dirty="0"/>
              <a:t> </a:t>
            </a:r>
            <a:r>
              <a:rPr lang="cs-CZ" sz="3600" dirty="0" err="1"/>
              <a:t>successful</a:t>
            </a:r>
            <a:r>
              <a:rPr lang="cs-CZ" sz="3600" dirty="0"/>
              <a:t> </a:t>
            </a:r>
            <a:r>
              <a:rPr lang="cs-CZ" sz="3600" dirty="0" err="1"/>
              <a:t>project</a:t>
            </a:r>
            <a:r>
              <a:rPr lang="cs-CZ" sz="3600" dirty="0"/>
              <a:t> </a:t>
            </a:r>
            <a:r>
              <a:rPr lang="cs-CZ" sz="3600" dirty="0" err="1"/>
              <a:t>is</a:t>
            </a:r>
            <a:r>
              <a:rPr lang="cs-CZ" sz="3600" dirty="0"/>
              <a:t> </a:t>
            </a:r>
            <a:r>
              <a:rPr lang="cs-CZ" sz="3600" dirty="0" err="1"/>
              <a:t>the</a:t>
            </a:r>
            <a:r>
              <a:rPr lang="cs-CZ" sz="3600" dirty="0"/>
              <a:t> </a:t>
            </a:r>
            <a:r>
              <a:rPr lang="cs-CZ" sz="3600" dirty="0" err="1"/>
              <a:t>project</a:t>
            </a:r>
            <a:r>
              <a:rPr lang="cs-CZ" sz="3600" dirty="0"/>
              <a:t> </a:t>
            </a:r>
            <a:r>
              <a:rPr lang="cs-CZ" sz="3600" dirty="0" err="1"/>
              <a:t>that</a:t>
            </a:r>
            <a:r>
              <a:rPr lang="cs-CZ" sz="3600" dirty="0"/>
              <a:t> </a:t>
            </a:r>
            <a:r>
              <a:rPr lang="cs-CZ" sz="3600" dirty="0" err="1"/>
              <a:t>achieved</a:t>
            </a:r>
            <a:r>
              <a:rPr lang="cs-CZ" sz="3600" dirty="0"/>
              <a:t> </a:t>
            </a:r>
            <a:r>
              <a:rPr lang="cs-CZ" sz="3600" dirty="0" err="1"/>
              <a:t>the</a:t>
            </a:r>
            <a:r>
              <a:rPr lang="cs-CZ" sz="3600" dirty="0"/>
              <a:t> </a:t>
            </a:r>
            <a:r>
              <a:rPr lang="cs-CZ" sz="3600" dirty="0" err="1"/>
              <a:t>established</a:t>
            </a:r>
            <a:r>
              <a:rPr lang="cs-CZ" sz="3600" dirty="0"/>
              <a:t> </a:t>
            </a:r>
            <a:r>
              <a:rPr lang="cs-CZ" sz="3600" dirty="0" err="1"/>
              <a:t>goal</a:t>
            </a:r>
            <a:r>
              <a:rPr lang="cs-CZ" sz="3600" dirty="0"/>
              <a:t>: </a:t>
            </a:r>
          </a:p>
          <a:p>
            <a:pPr lvl="1"/>
            <a:r>
              <a:rPr lang="cs-CZ" sz="3600" dirty="0" err="1"/>
              <a:t>at</a:t>
            </a:r>
            <a:r>
              <a:rPr lang="cs-CZ" sz="3600" dirty="0"/>
              <a:t> </a:t>
            </a:r>
            <a:r>
              <a:rPr lang="cs-CZ" sz="3600" dirty="0" err="1"/>
              <a:t>the</a:t>
            </a:r>
            <a:r>
              <a:rPr lang="cs-CZ" sz="3600" dirty="0"/>
              <a:t> </a:t>
            </a:r>
            <a:r>
              <a:rPr lang="cs-CZ" sz="3600" dirty="0" err="1"/>
              <a:t>scheduled</a:t>
            </a:r>
            <a:r>
              <a:rPr lang="cs-CZ" sz="3600" dirty="0"/>
              <a:t> </a:t>
            </a:r>
            <a:r>
              <a:rPr lang="cs-CZ" sz="3600" dirty="0" err="1"/>
              <a:t>time</a:t>
            </a:r>
            <a:endParaRPr lang="cs-CZ" sz="3600" dirty="0"/>
          </a:p>
          <a:p>
            <a:pPr lvl="1"/>
            <a:r>
              <a:rPr lang="cs-CZ" sz="3600" dirty="0" err="1"/>
              <a:t>assigned</a:t>
            </a:r>
            <a:r>
              <a:rPr lang="cs-CZ" sz="3600" dirty="0"/>
              <a:t> </a:t>
            </a:r>
            <a:r>
              <a:rPr lang="cs-CZ" sz="3600" dirty="0" err="1"/>
              <a:t>resources</a:t>
            </a:r>
            <a:endParaRPr lang="cs-CZ" sz="3600" dirty="0"/>
          </a:p>
          <a:p>
            <a:pPr lvl="1"/>
            <a:r>
              <a:rPr lang="cs-CZ" sz="3600" dirty="0" err="1"/>
              <a:t>without</a:t>
            </a:r>
            <a:r>
              <a:rPr lang="cs-CZ" sz="3600" dirty="0"/>
              <a:t> negative </a:t>
            </a:r>
            <a:r>
              <a:rPr lang="cs-CZ" sz="3600" dirty="0" err="1"/>
              <a:t>impacts</a:t>
            </a:r>
            <a:endParaRPr lang="cs-CZ" dirty="0"/>
          </a:p>
          <a:p>
            <a:endParaRPr lang="en-US" dirty="0"/>
          </a:p>
        </p:txBody>
      </p:sp>
    </p:spTree>
    <p:extLst>
      <p:ext uri="{BB962C8B-B14F-4D97-AF65-F5344CB8AC3E}">
        <p14:creationId xmlns:p14="http://schemas.microsoft.com/office/powerpoint/2010/main" val="111350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management</a:t>
            </a:r>
            <a:endParaRPr lang="en-US" dirty="0"/>
          </a:p>
        </p:txBody>
      </p:sp>
      <p:sp>
        <p:nvSpPr>
          <p:cNvPr id="3" name="Content Placeholder 2"/>
          <p:cNvSpPr>
            <a:spLocks noGrp="1"/>
          </p:cNvSpPr>
          <p:nvPr>
            <p:ph idx="1"/>
          </p:nvPr>
        </p:nvSpPr>
        <p:spPr/>
        <p:txBody>
          <a:bodyPr/>
          <a:lstStyle/>
          <a:p>
            <a:r>
              <a:rPr lang="cs-CZ" sz="4000" dirty="0"/>
              <a:t>Project management </a:t>
            </a:r>
            <a:r>
              <a:rPr lang="cs-CZ" sz="4000" dirty="0" err="1"/>
              <a:t>includes</a:t>
            </a:r>
            <a:r>
              <a:rPr lang="cs-CZ" sz="4000" dirty="0"/>
              <a:t>: </a:t>
            </a:r>
          </a:p>
          <a:p>
            <a:pPr lvl="1"/>
            <a:r>
              <a:rPr lang="cs-CZ" sz="3600" dirty="0" err="1"/>
              <a:t>Phases</a:t>
            </a:r>
            <a:endParaRPr lang="cs-CZ" sz="3600" dirty="0"/>
          </a:p>
          <a:p>
            <a:pPr lvl="1"/>
            <a:r>
              <a:rPr lang="cs-CZ" sz="3600" dirty="0" err="1"/>
              <a:t>Check</a:t>
            </a:r>
            <a:r>
              <a:rPr lang="cs-CZ" sz="3600" dirty="0"/>
              <a:t> </a:t>
            </a:r>
            <a:r>
              <a:rPr lang="cs-CZ" sz="3600" dirty="0" err="1"/>
              <a:t>points</a:t>
            </a:r>
            <a:r>
              <a:rPr lang="cs-CZ" sz="3600" dirty="0"/>
              <a:t> </a:t>
            </a:r>
          </a:p>
          <a:p>
            <a:pPr lvl="1"/>
            <a:r>
              <a:rPr lang="cs-CZ" sz="3600" dirty="0" err="1"/>
              <a:t>Documentation</a:t>
            </a:r>
            <a:r>
              <a:rPr lang="cs-CZ" sz="3600" dirty="0"/>
              <a:t> </a:t>
            </a:r>
          </a:p>
          <a:p>
            <a:pPr marL="0" indent="0">
              <a:buNone/>
            </a:pPr>
            <a:endParaRPr lang="en-US" dirty="0"/>
          </a:p>
        </p:txBody>
      </p:sp>
    </p:spTree>
    <p:extLst>
      <p:ext uri="{BB962C8B-B14F-4D97-AF65-F5344CB8AC3E}">
        <p14:creationId xmlns:p14="http://schemas.microsoft.com/office/powerpoint/2010/main" val="145559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a:t>
            </a:r>
            <a:r>
              <a:rPr lang="cs-CZ" dirty="0" err="1"/>
              <a:t>phases</a:t>
            </a:r>
            <a:r>
              <a:rPr lang="cs-CZ" dirty="0"/>
              <a:t>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traditional phased approach identifies a sequence of steps to be completed. In the "traditional approach", five developmental components of a project can be distinguished (four stages plus control):</a:t>
            </a:r>
          </a:p>
          <a:p>
            <a:pPr marL="0" indent="0">
              <a:buNone/>
            </a:pPr>
            <a:r>
              <a:rPr lang="en-US" dirty="0"/>
              <a:t>Typical development phases of an engineering project</a:t>
            </a:r>
            <a:r>
              <a:rPr lang="cs-CZ" dirty="0"/>
              <a:t>:</a:t>
            </a:r>
            <a:endParaRPr lang="en-US" dirty="0"/>
          </a:p>
          <a:p>
            <a:pPr lvl="1"/>
            <a:r>
              <a:rPr lang="en-US" dirty="0"/>
              <a:t>initiation</a:t>
            </a:r>
          </a:p>
          <a:p>
            <a:pPr lvl="1"/>
            <a:r>
              <a:rPr lang="cs-CZ" dirty="0" err="1"/>
              <a:t>planning</a:t>
            </a:r>
            <a:r>
              <a:rPr lang="en-US" dirty="0"/>
              <a:t> and design</a:t>
            </a:r>
          </a:p>
          <a:p>
            <a:pPr lvl="1"/>
            <a:r>
              <a:rPr lang="en-US" dirty="0"/>
              <a:t>execution and construction</a:t>
            </a:r>
          </a:p>
          <a:p>
            <a:pPr lvl="1"/>
            <a:r>
              <a:rPr lang="en-US" dirty="0"/>
              <a:t>monitoring and controlling systems</a:t>
            </a:r>
          </a:p>
          <a:p>
            <a:pPr lvl="1"/>
            <a:r>
              <a:rPr lang="en-US" dirty="0"/>
              <a:t>completion</a:t>
            </a:r>
          </a:p>
          <a:p>
            <a:pPr marL="0" indent="0">
              <a:buNone/>
            </a:pPr>
            <a:endParaRPr lang="en-US" dirty="0"/>
          </a:p>
        </p:txBody>
      </p:sp>
    </p:spTree>
    <p:extLst>
      <p:ext uri="{BB962C8B-B14F-4D97-AF65-F5344CB8AC3E}">
        <p14:creationId xmlns:p14="http://schemas.microsoft.com/office/powerpoint/2010/main" val="150388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Systems </a:t>
            </a:r>
            <a:r>
              <a:rPr lang="cs-CZ" dirty="0" err="1"/>
              <a:t>development</a:t>
            </a:r>
            <a:r>
              <a:rPr lang="cs-CZ" dirty="0"/>
              <a:t> </a:t>
            </a:r>
            <a:r>
              <a:rPr lang="cs-CZ" dirty="0" err="1"/>
              <a:t>life-cycle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cs-CZ" dirty="0"/>
              <a:t>I</a:t>
            </a:r>
            <a:r>
              <a:rPr lang="en-US" dirty="0"/>
              <a:t>s a term used in </a:t>
            </a:r>
            <a:r>
              <a:rPr lang="cs-CZ" dirty="0" err="1"/>
              <a:t>systems</a:t>
            </a:r>
            <a:r>
              <a:rPr lang="cs-CZ" dirty="0"/>
              <a:t> </a:t>
            </a:r>
            <a:r>
              <a:rPr lang="cs-CZ" dirty="0" err="1"/>
              <a:t>engineering</a:t>
            </a:r>
            <a:r>
              <a:rPr lang="en-US" dirty="0"/>
              <a:t>, </a:t>
            </a:r>
            <a:r>
              <a:rPr lang="cs-CZ" dirty="0" err="1"/>
              <a:t>information</a:t>
            </a:r>
            <a:r>
              <a:rPr lang="cs-CZ" dirty="0"/>
              <a:t> </a:t>
            </a:r>
            <a:r>
              <a:rPr lang="cs-CZ" dirty="0" err="1"/>
              <a:t>systems</a:t>
            </a:r>
            <a:r>
              <a:rPr lang="cs-CZ" dirty="0"/>
              <a:t> </a:t>
            </a:r>
            <a:r>
              <a:rPr lang="en-US" dirty="0"/>
              <a:t>and </a:t>
            </a:r>
            <a:r>
              <a:rPr lang="cs-CZ" dirty="0"/>
              <a:t>software </a:t>
            </a:r>
            <a:r>
              <a:rPr lang="cs-CZ" dirty="0" err="1"/>
              <a:t>engineering</a:t>
            </a:r>
            <a:r>
              <a:rPr lang="en-US" dirty="0"/>
              <a:t> to describe a process for planning, creating, testing, and deploying an information system. The systems development life-cycle concept applies to a range of hardware and software configurations, as a system can be composed of hardware only, software only, or a combination of both.</a:t>
            </a:r>
            <a:endParaRPr lang="cs-CZ" dirty="0"/>
          </a:p>
          <a:p>
            <a:pPr marL="0" indent="0">
              <a:buNone/>
            </a:pPr>
            <a:endParaRPr lang="en-US" dirty="0"/>
          </a:p>
        </p:txBody>
      </p:sp>
    </p:spTree>
    <p:extLst>
      <p:ext uri="{BB962C8B-B14F-4D97-AF65-F5344CB8AC3E}">
        <p14:creationId xmlns:p14="http://schemas.microsoft.com/office/powerpoint/2010/main" val="1841585795"/>
      </p:ext>
    </p:extLst>
  </p:cSld>
  <p:clrMapOvr>
    <a:masterClrMapping/>
  </p:clrMapOvr>
</p:sld>
</file>

<file path=ppt/theme/theme1.xml><?xml version="1.0" encoding="utf-8"?>
<a:theme xmlns:a="http://schemas.openxmlformats.org/drawingml/2006/main" name="PEF_1_EN_obsahova">
  <a:themeElements>
    <a:clrScheme name="Vlastní 8">
      <a:dk1>
        <a:srgbClr val="000000"/>
      </a:dk1>
      <a:lt1>
        <a:sysClr val="window" lastClr="FFFFFF"/>
      </a:lt1>
      <a:dk2>
        <a:srgbClr val="FF7C80"/>
      </a:dk2>
      <a:lt2>
        <a:srgbClr val="EEECE1"/>
      </a:lt2>
      <a:accent1>
        <a:srgbClr val="5F0060"/>
      </a:accent1>
      <a:accent2>
        <a:srgbClr val="CF3F6C"/>
      </a:accent2>
      <a:accent3>
        <a:srgbClr val="FFB0B2"/>
      </a:accent3>
      <a:accent4>
        <a:srgbClr val="BD0005"/>
      </a:accent4>
      <a:accent5>
        <a:srgbClr val="5E0002"/>
      </a:accent5>
      <a:accent6>
        <a:srgbClr val="CC7299"/>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C275D5AE-C61F-3449-A934-02D30D015876}" vid="{1A4929DD-24A6-3D45-BF53-4F3A5E6079B9}"/>
    </a:ext>
  </a:extLst>
</a:theme>
</file>

<file path=docProps/app.xml><?xml version="1.0" encoding="utf-8"?>
<Properties xmlns="http://schemas.openxmlformats.org/officeDocument/2006/extended-properties" xmlns:vt="http://schemas.openxmlformats.org/officeDocument/2006/docPropsVTypes">
  <Template>Presentation_CZU_En_Content</Template>
  <TotalTime>51</TotalTime>
  <Words>2074</Words>
  <Application>Microsoft Macintosh PowerPoint</Application>
  <PresentationFormat>On-screen Show (4:3)</PresentationFormat>
  <Paragraphs>129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Arial</vt:lpstr>
      <vt:lpstr>PEF_1_EN_obsahova</vt:lpstr>
      <vt:lpstr>IT Project Management</vt:lpstr>
      <vt:lpstr>Project Management</vt:lpstr>
      <vt:lpstr>Triple constraint </vt:lpstr>
      <vt:lpstr>Project management triangle</vt:lpstr>
      <vt:lpstr>Project management triangle</vt:lpstr>
      <vt:lpstr>Successful project </vt:lpstr>
      <vt:lpstr>Project management</vt:lpstr>
      <vt:lpstr>Project phases </vt:lpstr>
      <vt:lpstr>Systems development life-cycle</vt:lpstr>
      <vt:lpstr>Systems development life-cycle (SDLC)</vt:lpstr>
      <vt:lpstr>Systems development life-cycle (SDLC)</vt:lpstr>
      <vt:lpstr>Systems development life-cycle (SDLC)</vt:lpstr>
      <vt:lpstr>Systems development life-cycle (SDLC)</vt:lpstr>
      <vt:lpstr>Systems development life-cycle (SDLC)</vt:lpstr>
      <vt:lpstr>Systems development life-cycle (SDLC)</vt:lpstr>
      <vt:lpstr>Systems development life-cycle (SDLC)</vt:lpstr>
      <vt:lpstr>Systems development life-cycle (SDLC) - System investigation</vt:lpstr>
      <vt:lpstr>Systems development life-cycle (SDLC) - System analysis</vt:lpstr>
      <vt:lpstr>Systems development life-cycle (SDLC) -Design</vt:lpstr>
      <vt:lpstr>Work breakdown structured (WBS)</vt:lpstr>
      <vt:lpstr>Work breakdown structured (WBS)</vt:lpstr>
      <vt:lpstr>Project - stakeholders</vt:lpstr>
      <vt:lpstr>Objective of the project plan</vt:lpstr>
      <vt:lpstr>SMART goal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Microsoft Office User</dc:creator>
  <cp:lastModifiedBy>Microsoft Office User</cp:lastModifiedBy>
  <cp:revision>14</cp:revision>
  <dcterms:created xsi:type="dcterms:W3CDTF">2016-10-03T20:23:42Z</dcterms:created>
  <dcterms:modified xsi:type="dcterms:W3CDTF">2018-10-02T07:02:31Z</dcterms:modified>
</cp:coreProperties>
</file>