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56" r:id="rId3"/>
    <p:sldId id="281" r:id="rId4"/>
    <p:sldId id="282" r:id="rId5"/>
    <p:sldId id="283" r:id="rId6"/>
    <p:sldId id="284" r:id="rId7"/>
    <p:sldId id="285" r:id="rId8"/>
    <p:sldId id="286" r:id="rId9"/>
    <p:sldId id="287" r:id="rId10"/>
    <p:sldId id="288" r:id="rId11"/>
    <p:sldId id="289" r:id="rId12"/>
    <p:sldId id="306" r:id="rId13"/>
    <p:sldId id="290" r:id="rId14"/>
    <p:sldId id="291" r:id="rId15"/>
    <p:sldId id="292" r:id="rId16"/>
    <p:sldId id="293" r:id="rId17"/>
    <p:sldId id="294" r:id="rId18"/>
    <p:sldId id="295" r:id="rId19"/>
    <p:sldId id="296" r:id="rId20"/>
    <p:sldId id="305" r:id="rId21"/>
    <p:sldId id="297" r:id="rId22"/>
    <p:sldId id="298" r:id="rId23"/>
    <p:sldId id="299" r:id="rId24"/>
    <p:sldId id="300" r:id="rId25"/>
    <p:sldId id="301" r:id="rId26"/>
    <p:sldId id="302" r:id="rId27"/>
    <p:sldId id="303" r:id="rId28"/>
    <p:sldId id="304" r:id="rId29"/>
    <p:sldId id="280" r:id="rId30"/>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94530"/>
  </p:normalViewPr>
  <p:slideViewPr>
    <p:cSldViewPr snapToGrid="0" snapToObjects="1">
      <p:cViewPr>
        <p:scale>
          <a:sx n="107" d="100"/>
          <a:sy n="107" d="100"/>
        </p:scale>
        <p:origin x="768"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8229600" cy="648072"/>
          </a:xfrm>
        </p:spPr>
        <p:txBody>
          <a:bodyPr>
            <a:normAutofit/>
          </a:bodyPr>
          <a:lstStyle>
            <a:lvl1pPr algn="l">
              <a:defRPr sz="2800" b="1"/>
            </a:lvl1pPr>
          </a:lstStyle>
          <a:p>
            <a:r>
              <a:rPr lang="cs-CZ" smtClean="0"/>
              <a:t>Click to edit Master title style</a:t>
            </a:r>
            <a:endParaRPr lang="cs-CZ" dirty="0"/>
          </a:p>
        </p:txBody>
      </p:sp>
      <p:sp>
        <p:nvSpPr>
          <p:cNvPr id="3" name="Zástupný symbol pro obsah 2"/>
          <p:cNvSpPr>
            <a:spLocks noGrp="1"/>
          </p:cNvSpPr>
          <p:nvPr>
            <p:ph idx="1"/>
          </p:nvPr>
        </p:nvSpPr>
        <p:spPr>
          <a:xfrm>
            <a:off x="457200" y="2060848"/>
            <a:ext cx="8229600" cy="4104456"/>
          </a:xfrm>
        </p:spPr>
        <p:txBody>
          <a:bodyPr>
            <a:normAutofit/>
          </a:bodyPr>
          <a:lstStyle>
            <a:lvl1pPr>
              <a:defRPr sz="3200"/>
            </a:lvl1pPr>
            <a:lvl2pPr>
              <a:defRPr sz="3200"/>
            </a:lvl2pPr>
            <a:lvl3pPr>
              <a:defRPr sz="3200"/>
            </a:lvl3pPr>
            <a:lvl4pPr>
              <a:defRPr sz="3200"/>
            </a:lvl4pPr>
            <a:lvl5pPr>
              <a:defRPr sz="3200"/>
            </a:lvl5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1"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3"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a:xfrm>
            <a:off x="457200" y="1340768"/>
            <a:ext cx="8229600" cy="720080"/>
          </a:xfrm>
        </p:spPr>
        <p:txBody>
          <a:bodyPr/>
          <a:lstStyle/>
          <a:p>
            <a:r>
              <a:rPr lang="cs-CZ" smtClean="0"/>
              <a:t>Click to edit Master title style</a:t>
            </a:r>
            <a:endParaRPr lang="cs-CZ" dirty="0"/>
          </a:p>
        </p:txBody>
      </p:sp>
      <p:sp>
        <p:nvSpPr>
          <p:cNvPr id="3" name="Zástupný symbol pro svislý text 2"/>
          <p:cNvSpPr>
            <a:spLocks noGrp="1"/>
          </p:cNvSpPr>
          <p:nvPr>
            <p:ph type="body" orient="vert" idx="1"/>
          </p:nvPr>
        </p:nvSpPr>
        <p:spPr>
          <a:xfrm>
            <a:off x="457200" y="2060848"/>
            <a:ext cx="8229600" cy="4176464"/>
          </a:xfrm>
        </p:spPr>
        <p:txBody>
          <a:bodyPr vert="eaVert"/>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9"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1412776"/>
            <a:ext cx="2057400" cy="4713387"/>
          </a:xfrm>
        </p:spPr>
        <p:txBody>
          <a:bodyPr vert="eaVert"/>
          <a:lstStyle/>
          <a:p>
            <a:r>
              <a:rPr lang="cs-CZ" smtClean="0"/>
              <a:t>Click to edit Master title style</a:t>
            </a:r>
            <a:endParaRPr lang="cs-CZ" dirty="0"/>
          </a:p>
        </p:txBody>
      </p:sp>
      <p:sp>
        <p:nvSpPr>
          <p:cNvPr id="3" name="Zástupný symbol pro svislý text 2"/>
          <p:cNvSpPr>
            <a:spLocks noGrp="1"/>
          </p:cNvSpPr>
          <p:nvPr>
            <p:ph type="body" orient="vert" idx="1"/>
          </p:nvPr>
        </p:nvSpPr>
        <p:spPr>
          <a:xfrm>
            <a:off x="457200" y="1412776"/>
            <a:ext cx="6019800" cy="4713387"/>
          </a:xfrm>
        </p:spPr>
        <p:txBody>
          <a:bodyPr vert="eaVert"/>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Click to edit Master title style</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Click to edit Master subtitle style</a:t>
            </a:r>
            <a:endParaRPr lang="cs-CZ"/>
          </a:p>
        </p:txBody>
      </p:sp>
      <p:sp>
        <p:nvSpPr>
          <p:cNvPr id="7" name="Zástupný symbol pro číslo snímku 5"/>
          <p:cNvSpPr>
            <a:spLocks noGrp="1"/>
          </p:cNvSpPr>
          <p:nvPr>
            <p:ph type="sldNum" sz="quarter" idx="4"/>
          </p:nvPr>
        </p:nvSpPr>
        <p:spPr>
          <a:xfrm>
            <a:off x="8604448" y="6381328"/>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Click to edit Master title style</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Click to edit Master text styles</a:t>
            </a:r>
          </a:p>
        </p:txBody>
      </p:sp>
      <p:sp>
        <p:nvSpPr>
          <p:cNvPr id="7"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9"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0"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8229600" cy="864096"/>
          </a:xfrm>
        </p:spPr>
        <p:txBody>
          <a:bodyPr/>
          <a:lstStyle/>
          <a:p>
            <a:r>
              <a:rPr lang="cs-CZ" smtClean="0"/>
              <a:t>Click to edit Master title style</a:t>
            </a:r>
            <a:endParaRPr lang="cs-CZ" dirty="0"/>
          </a:p>
        </p:txBody>
      </p:sp>
      <p:sp>
        <p:nvSpPr>
          <p:cNvPr id="3" name="Zástupný symbol pro obsah 2"/>
          <p:cNvSpPr>
            <a:spLocks noGrp="1"/>
          </p:cNvSpPr>
          <p:nvPr>
            <p:ph sz="half" idx="1"/>
          </p:nvPr>
        </p:nvSpPr>
        <p:spPr>
          <a:xfrm>
            <a:off x="457200" y="2276872"/>
            <a:ext cx="4038600" cy="3960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4" name="Zástupný symbol pro obsah 3"/>
          <p:cNvSpPr>
            <a:spLocks noGrp="1"/>
          </p:cNvSpPr>
          <p:nvPr>
            <p:ph sz="half" idx="2"/>
          </p:nvPr>
        </p:nvSpPr>
        <p:spPr>
          <a:xfrm>
            <a:off x="4648200" y="2276872"/>
            <a:ext cx="4038600" cy="3960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1340768"/>
            <a:ext cx="8229600" cy="648072"/>
          </a:xfrm>
        </p:spPr>
        <p:txBody>
          <a:bodyPr/>
          <a:lstStyle>
            <a:lvl1pPr>
              <a:defRPr/>
            </a:lvl1pPr>
          </a:lstStyle>
          <a:p>
            <a:r>
              <a:rPr lang="cs-CZ" smtClean="0"/>
              <a:t>Click to edit Master title style</a:t>
            </a:r>
            <a:endParaRPr lang="cs-CZ" dirty="0"/>
          </a:p>
        </p:txBody>
      </p:sp>
      <p:sp>
        <p:nvSpPr>
          <p:cNvPr id="3" name="Zástupný symbol pro text 2"/>
          <p:cNvSpPr>
            <a:spLocks noGrp="1"/>
          </p:cNvSpPr>
          <p:nvPr>
            <p:ph type="body" idx="1"/>
          </p:nvPr>
        </p:nvSpPr>
        <p:spPr>
          <a:xfrm>
            <a:off x="457200" y="1997150"/>
            <a:ext cx="4040188"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Click to edit Master text styles</a:t>
            </a:r>
          </a:p>
        </p:txBody>
      </p:sp>
      <p:sp>
        <p:nvSpPr>
          <p:cNvPr id="4" name="Zástupný symbol pro obsah 3"/>
          <p:cNvSpPr>
            <a:spLocks noGrp="1"/>
          </p:cNvSpPr>
          <p:nvPr>
            <p:ph sz="half" idx="2"/>
          </p:nvPr>
        </p:nvSpPr>
        <p:spPr>
          <a:xfrm>
            <a:off x="457200" y="2636912"/>
            <a:ext cx="4040188" cy="35912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5" name="Zástupný symbol pro text 4"/>
          <p:cNvSpPr>
            <a:spLocks noGrp="1"/>
          </p:cNvSpPr>
          <p:nvPr>
            <p:ph type="body" sz="quarter" idx="3"/>
          </p:nvPr>
        </p:nvSpPr>
        <p:spPr>
          <a:xfrm>
            <a:off x="4645025" y="1997150"/>
            <a:ext cx="4041775"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Click to edit Master text styles</a:t>
            </a:r>
          </a:p>
        </p:txBody>
      </p:sp>
      <p:sp>
        <p:nvSpPr>
          <p:cNvPr id="6" name="Zástupný symbol pro obsah 5"/>
          <p:cNvSpPr>
            <a:spLocks noGrp="1"/>
          </p:cNvSpPr>
          <p:nvPr>
            <p:ph sz="quarter" idx="4"/>
          </p:nvPr>
        </p:nvSpPr>
        <p:spPr>
          <a:xfrm>
            <a:off x="4645025" y="2636912"/>
            <a:ext cx="4041775" cy="36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dirty="0"/>
          </a:p>
        </p:txBody>
      </p:sp>
      <p:sp>
        <p:nvSpPr>
          <p:cNvPr id="10" name="Zástupný symbol pro číslo snímku 5"/>
          <p:cNvSpPr>
            <a:spLocks noGrp="1"/>
          </p:cNvSpPr>
          <p:nvPr>
            <p:ph type="sldNum" sz="quarter" idx="12"/>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2"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3"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a:xfrm>
            <a:off x="467544" y="1484784"/>
            <a:ext cx="8229600" cy="1143000"/>
          </a:xfrm>
        </p:spPr>
        <p:txBody>
          <a:bodyPr/>
          <a:lstStyle/>
          <a:p>
            <a:r>
              <a:rPr lang="cs-CZ" smtClean="0"/>
              <a:t>Click to edit Master title style</a:t>
            </a:r>
            <a:endParaRPr lang="cs-CZ" dirty="0"/>
          </a:p>
        </p:txBody>
      </p:sp>
      <p:sp>
        <p:nvSpPr>
          <p:cNvPr id="6"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8"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9"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5"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7"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8"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1412776"/>
            <a:ext cx="3008313" cy="1080120"/>
          </a:xfrm>
        </p:spPr>
        <p:txBody>
          <a:bodyPr anchor="b"/>
          <a:lstStyle>
            <a:lvl1pPr algn="l">
              <a:defRPr sz="2000" b="1"/>
            </a:lvl1pPr>
          </a:lstStyle>
          <a:p>
            <a:r>
              <a:rPr lang="cs-CZ" smtClean="0"/>
              <a:t>Click to edit Master title style</a:t>
            </a:r>
            <a:endParaRPr lang="cs-CZ"/>
          </a:p>
        </p:txBody>
      </p:sp>
      <p:sp>
        <p:nvSpPr>
          <p:cNvPr id="3" name="Zástupný symbol pro obsah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cs-CZ"/>
          </a:p>
        </p:txBody>
      </p:sp>
      <p:sp>
        <p:nvSpPr>
          <p:cNvPr id="4" name="Zástupný symbol pro text 3"/>
          <p:cNvSpPr>
            <a:spLocks noGrp="1"/>
          </p:cNvSpPr>
          <p:nvPr>
            <p:ph type="body" sz="half" idx="2"/>
          </p:nvPr>
        </p:nvSpPr>
        <p:spPr>
          <a:xfrm>
            <a:off x="457200" y="2492896"/>
            <a:ext cx="3008313" cy="36332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Click to edit Master text styles</a:t>
            </a:r>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950494"/>
            <a:ext cx="5486400" cy="566738"/>
          </a:xfrm>
        </p:spPr>
        <p:txBody>
          <a:bodyPr anchor="b"/>
          <a:lstStyle>
            <a:lvl1pPr algn="l">
              <a:defRPr sz="2000" b="1"/>
            </a:lvl1pPr>
          </a:lstStyle>
          <a:p>
            <a:r>
              <a:rPr lang="cs-CZ" smtClean="0"/>
              <a:t>Click to edit Master title style</a:t>
            </a:r>
            <a:endParaRPr lang="cs-CZ"/>
          </a:p>
        </p:txBody>
      </p:sp>
      <p:sp>
        <p:nvSpPr>
          <p:cNvPr id="3" name="Zástupný symbol pro obrázek 2"/>
          <p:cNvSpPr>
            <a:spLocks noGrp="1"/>
          </p:cNvSpPr>
          <p:nvPr>
            <p:ph type="pic" idx="1"/>
          </p:nvPr>
        </p:nvSpPr>
        <p:spPr>
          <a:xfrm>
            <a:off x="1792288" y="1340768"/>
            <a:ext cx="5486400" cy="3600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Drag picture to placeholder or click icon to add</a:t>
            </a:r>
            <a:endParaRPr lang="cs-CZ" dirty="0"/>
          </a:p>
        </p:txBody>
      </p:sp>
      <p:sp>
        <p:nvSpPr>
          <p:cNvPr id="4" name="Zástupný symbol pro text 3"/>
          <p:cNvSpPr>
            <a:spLocks noGrp="1"/>
          </p:cNvSpPr>
          <p:nvPr>
            <p:ph type="body" sz="half" idx="2"/>
          </p:nvPr>
        </p:nvSpPr>
        <p:spPr>
          <a:xfrm>
            <a:off x="1792288" y="5504458"/>
            <a:ext cx="5486400" cy="73285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Click to edit Master text styles</a:t>
            </a:r>
          </a:p>
        </p:txBody>
      </p:sp>
      <p:sp>
        <p:nvSpPr>
          <p:cNvPr id="8"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
        <p:nvSpPr>
          <p:cNvPr id="10" name="Zástupný symbol pro text 10"/>
          <p:cNvSpPr>
            <a:spLocks noGrp="1"/>
          </p:cNvSpPr>
          <p:nvPr>
            <p:ph type="body" sz="quarter" idx="10"/>
          </p:nvPr>
        </p:nvSpPr>
        <p:spPr>
          <a:xfrm>
            <a:off x="4355926" y="332904"/>
            <a:ext cx="4320480" cy="359792"/>
          </a:xfrm>
        </p:spPr>
        <p:txBody>
          <a:bodyPr anchor="ctr" anchorCtr="0">
            <a:noAutofit/>
          </a:bodyPr>
          <a:lstStyle>
            <a:lvl1pPr>
              <a:buNone/>
              <a:defRPr sz="1600" b="1">
                <a:solidFill>
                  <a:schemeClr val="bg1"/>
                </a:solidFill>
              </a:defRPr>
            </a:lvl1pPr>
            <a:lvl2pPr>
              <a:defRPr sz="1600" b="1">
                <a:solidFill>
                  <a:schemeClr val="bg1"/>
                </a:solidFill>
              </a:defRPr>
            </a:lvl2pPr>
            <a:lvl3pPr>
              <a:defRPr sz="1600" b="1">
                <a:solidFill>
                  <a:schemeClr val="bg1"/>
                </a:solidFill>
              </a:defRPr>
            </a:lvl3pPr>
            <a:lvl4pPr>
              <a:defRPr sz="1600" b="1">
                <a:solidFill>
                  <a:schemeClr val="bg1"/>
                </a:solidFill>
              </a:defRPr>
            </a:lvl4pPr>
            <a:lvl5pPr>
              <a:defRPr sz="1600" b="1">
                <a:solidFill>
                  <a:schemeClr val="bg1"/>
                </a:solidFill>
              </a:defRPr>
            </a:lvl5pPr>
          </a:lstStyle>
          <a:p>
            <a:pPr lvl="0"/>
            <a:r>
              <a:rPr lang="cs-CZ" smtClean="0"/>
              <a:t>Click to edit Master text styles</a:t>
            </a:r>
          </a:p>
        </p:txBody>
      </p:sp>
      <p:sp>
        <p:nvSpPr>
          <p:cNvPr id="11" name="Zástupný symbol pro text 12"/>
          <p:cNvSpPr>
            <a:spLocks noGrp="1"/>
          </p:cNvSpPr>
          <p:nvPr>
            <p:ph type="body" sz="quarter" idx="11" hasCustomPrompt="1"/>
          </p:nvPr>
        </p:nvSpPr>
        <p:spPr>
          <a:xfrm>
            <a:off x="4355281" y="692150"/>
            <a:ext cx="4321175" cy="215900"/>
          </a:xfrm>
        </p:spPr>
        <p:txBody>
          <a:bodyPr anchor="ctr" anchorCtr="0">
            <a:noAutofit/>
          </a:bodyPr>
          <a:lstStyle>
            <a:lvl1pPr>
              <a:buNone/>
              <a:defRPr sz="1200" b="1">
                <a:solidFill>
                  <a:schemeClr val="bg1"/>
                </a:solidFill>
              </a:defRPr>
            </a:lvl1pPr>
            <a:lvl2pPr>
              <a:defRPr sz="1200" b="1">
                <a:solidFill>
                  <a:schemeClr val="bg1"/>
                </a:solidFill>
              </a:defRPr>
            </a:lvl2pPr>
            <a:lvl3pPr>
              <a:defRPr sz="1200" b="1">
                <a:solidFill>
                  <a:schemeClr val="bg1"/>
                </a:solidFill>
              </a:defRPr>
            </a:lvl3pPr>
            <a:lvl4pPr>
              <a:defRPr sz="1200" b="1">
                <a:solidFill>
                  <a:schemeClr val="bg1"/>
                </a:solidFill>
              </a:defRPr>
            </a:lvl4pPr>
            <a:lvl5pPr>
              <a:defRPr sz="1200" b="1">
                <a:solidFill>
                  <a:schemeClr val="bg1"/>
                </a:solidFill>
              </a:defRPr>
            </a:lvl5pPr>
          </a:lstStyle>
          <a:p>
            <a:pPr lvl="0"/>
            <a:r>
              <a:rPr lang="cs-CZ" dirty="0" smtClean="0"/>
              <a:t>Jméno Příjmení</a:t>
            </a:r>
            <a:endParaRPr lang="cs-CZ"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1484784"/>
            <a:ext cx="8229600" cy="864096"/>
          </a:xfrm>
          <a:prstGeom prst="rect">
            <a:avLst/>
          </a:prstGeom>
        </p:spPr>
        <p:txBody>
          <a:bodyPr vert="horz" lIns="91440" tIns="45720" rIns="91440" bIns="45720" rtlCol="0" anchor="ctr">
            <a:normAutofit/>
          </a:bodyPr>
          <a:lstStyle/>
          <a:p>
            <a:r>
              <a:rPr lang="cs-CZ" dirty="0" smtClean="0"/>
              <a:t>Klepnutím lze upravit styl předlohy nadpisů.</a:t>
            </a:r>
            <a:endParaRPr lang="cs-CZ" dirty="0"/>
          </a:p>
        </p:txBody>
      </p:sp>
      <p:sp>
        <p:nvSpPr>
          <p:cNvPr id="3" name="Zástupný symbol pro text 2"/>
          <p:cNvSpPr>
            <a:spLocks noGrp="1"/>
          </p:cNvSpPr>
          <p:nvPr>
            <p:ph type="body" idx="1"/>
          </p:nvPr>
        </p:nvSpPr>
        <p:spPr>
          <a:xfrm>
            <a:off x="457200" y="2348880"/>
            <a:ext cx="8229600" cy="3816424"/>
          </a:xfrm>
          <a:prstGeom prst="rect">
            <a:avLst/>
          </a:prstGeom>
        </p:spPr>
        <p:txBody>
          <a:bodyPr vert="horz" lIns="91440" tIns="45720" rIns="91440" bIns="45720" rtlCol="0">
            <a:normAutofit/>
          </a:bodyPr>
          <a:lstStyle/>
          <a:p>
            <a:pPr lvl="0"/>
            <a:r>
              <a:rPr lang="cs-CZ" dirty="0" smtClean="0"/>
              <a:t>Klepnutím lze upravit styly předlohy textu.</a:t>
            </a:r>
          </a:p>
          <a:p>
            <a:pPr lvl="1"/>
            <a:r>
              <a:rPr lang="cs-CZ" dirty="0" smtClean="0"/>
              <a:t>Druhá úroveň</a:t>
            </a:r>
          </a:p>
          <a:p>
            <a:pPr lvl="2"/>
            <a:r>
              <a:rPr lang="cs-CZ" dirty="0" smtClean="0"/>
              <a:t>Třetí úroveň</a:t>
            </a:r>
          </a:p>
          <a:p>
            <a:pPr lvl="3"/>
            <a:r>
              <a:rPr lang="cs-CZ" dirty="0" smtClean="0"/>
              <a:t>Čtvrtá úroveň</a:t>
            </a:r>
          </a:p>
          <a:p>
            <a:pPr lvl="4"/>
            <a:r>
              <a:rPr lang="cs-CZ" dirty="0" smtClean="0"/>
              <a:t>Pátá úroveň</a:t>
            </a:r>
            <a:endParaRPr lang="cs-CZ" dirty="0"/>
          </a:p>
        </p:txBody>
      </p:sp>
      <p:sp>
        <p:nvSpPr>
          <p:cNvPr id="6" name="Zástupný symbol pro číslo snímku 5"/>
          <p:cNvSpPr>
            <a:spLocks noGrp="1"/>
          </p:cNvSpPr>
          <p:nvPr>
            <p:ph type="sldNum" sz="quarter" idx="4"/>
          </p:nvPr>
        </p:nvSpPr>
        <p:spPr>
          <a:xfrm>
            <a:off x="8604448" y="6381329"/>
            <a:ext cx="539552" cy="476672"/>
          </a:xfrm>
          <a:prstGeom prst="rect">
            <a:avLst/>
          </a:prstGeom>
        </p:spPr>
        <p:txBody>
          <a:bodyPr vert="horz" lIns="91440" tIns="45720" rIns="91440" bIns="45720" rtlCol="0" anchor="ctr"/>
          <a:lstStyle>
            <a:lvl1pPr algn="r">
              <a:defRPr sz="1600">
                <a:solidFill>
                  <a:schemeClr val="tx1"/>
                </a:solidFill>
              </a:defRPr>
            </a:lvl1pPr>
          </a:lstStyle>
          <a:p>
            <a:pPr algn="ctr"/>
            <a:fld id="{49C6B632-2A7A-42E0-B19D-A1E0C8FDDF5D}" type="slidenum">
              <a:rPr lang="cs-CZ" smtClean="0"/>
              <a:pPr algn="ctr"/>
              <a:t>‹#›</a:t>
            </a:fld>
            <a:endParaRPr lang="cs-CZ" dirty="0"/>
          </a:p>
        </p:txBody>
      </p:sp>
    </p:spTree>
  </p:cSld>
  <p:clrMap bg1="lt1" tx1="dk1" bg2="lt2" tx2="dk2" accent1="accent1" accent2="accent2" accent3="accent3" accent4="accent4" accent5="accent5" accent6="accent6" hlink="hlink" folHlink="folHlink"/>
  <p:sldLayoutIdLst>
    <p:sldLayoutId id="2147483675" r:id="rId1"/>
    <p:sldLayoutId id="2147483674"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 Project Management</a:t>
            </a:r>
            <a:endParaRPr lang="en-US" dirty="0"/>
          </a:p>
        </p:txBody>
      </p:sp>
      <p:sp>
        <p:nvSpPr>
          <p:cNvPr id="3" name="Subtitle 2"/>
          <p:cNvSpPr>
            <a:spLocks noGrp="1"/>
          </p:cNvSpPr>
          <p:nvPr>
            <p:ph type="subTitle" idx="1"/>
          </p:nvPr>
        </p:nvSpPr>
        <p:spPr>
          <a:xfrm>
            <a:off x="1371600" y="3492873"/>
            <a:ext cx="6400800" cy="1752600"/>
          </a:xfrm>
        </p:spPr>
        <p:txBody>
          <a:bodyPr>
            <a:normAutofit lnSpcReduction="10000"/>
          </a:bodyPr>
          <a:lstStyle/>
          <a:p>
            <a:r>
              <a:rPr lang="cs-CZ" sz="2800" dirty="0">
                <a:solidFill>
                  <a:schemeClr val="tx1"/>
                </a:solidFill>
              </a:rPr>
              <a:t>2</a:t>
            </a:r>
            <a:r>
              <a:rPr lang="cs-CZ" sz="2800" dirty="0" smtClean="0">
                <a:solidFill>
                  <a:schemeClr val="tx1"/>
                </a:solidFill>
              </a:rPr>
              <a:t>.Lecture – </a:t>
            </a:r>
            <a:r>
              <a:rPr lang="en-GB" sz="2800" dirty="0" smtClean="0">
                <a:solidFill>
                  <a:schemeClr val="tx1"/>
                </a:solidFill>
              </a:rPr>
              <a:t>Organization </a:t>
            </a:r>
            <a:r>
              <a:rPr lang="en-GB" sz="2800" dirty="0">
                <a:solidFill>
                  <a:schemeClr val="tx1"/>
                </a:solidFill>
              </a:rPr>
              <a:t>structure of the project. </a:t>
            </a:r>
            <a:r>
              <a:rPr lang="en-GB" sz="2800" dirty="0">
                <a:solidFill>
                  <a:schemeClr val="tx1"/>
                </a:solidFill>
              </a:rPr>
              <a:t>Assembling project Team. Communication and project roles.</a:t>
            </a:r>
            <a:r>
              <a:rPr lang="cs-CZ" sz="2800" dirty="0">
                <a:solidFill>
                  <a:schemeClr val="tx1"/>
                </a:solidFill>
              </a:rPr>
              <a:t> </a:t>
            </a:r>
            <a:endParaRPr lang="cs-CZ" sz="2800" dirty="0">
              <a:solidFill>
                <a:schemeClr val="tx1"/>
              </a:solidFill>
            </a:endParaRPr>
          </a:p>
          <a:p>
            <a:r>
              <a:rPr lang="cs-CZ" sz="2800" dirty="0" smtClean="0">
                <a:solidFill>
                  <a:schemeClr val="tx1"/>
                </a:solidFill>
              </a:rPr>
              <a:t>Ing</a:t>
            </a:r>
            <a:r>
              <a:rPr lang="cs-CZ" sz="2800" dirty="0">
                <a:solidFill>
                  <a:schemeClr val="tx1"/>
                </a:solidFill>
              </a:rPr>
              <a:t>. Petra Pavlíčková Ph.D.</a:t>
            </a:r>
          </a:p>
          <a:p>
            <a:endParaRPr lang="en-US" dirty="0"/>
          </a:p>
        </p:txBody>
      </p:sp>
      <p:sp>
        <p:nvSpPr>
          <p:cNvPr id="4" name="Text Placeholder 3"/>
          <p:cNvSpPr>
            <a:spLocks noGrp="1"/>
          </p:cNvSpPr>
          <p:nvPr>
            <p:ph type="body" sz="quarter" idx="10"/>
          </p:nvPr>
        </p:nvSpPr>
        <p:spPr/>
        <p:txBody>
          <a:bodyPr/>
          <a:lstStyle/>
          <a:p>
            <a:r>
              <a:rPr lang="en-US" dirty="0" smtClean="0"/>
              <a:t>IT Project Management</a:t>
            </a:r>
            <a:endParaRPr lang="en-US" dirty="0"/>
          </a:p>
        </p:txBody>
      </p:sp>
      <p:sp>
        <p:nvSpPr>
          <p:cNvPr id="5" name="Text Placeholder 4"/>
          <p:cNvSpPr>
            <a:spLocks noGrp="1"/>
          </p:cNvSpPr>
          <p:nvPr>
            <p:ph type="body" sz="quarter" idx="11"/>
          </p:nvPr>
        </p:nvSpPr>
        <p:spPr/>
        <p:txBody>
          <a:bodyPr/>
          <a:lstStyle/>
          <a:p>
            <a:r>
              <a:rPr lang="en-US" dirty="0" err="1" smtClean="0"/>
              <a:t>Ing</a:t>
            </a:r>
            <a:r>
              <a:rPr lang="en-US" dirty="0" smtClean="0"/>
              <a:t>. Petra </a:t>
            </a:r>
            <a:r>
              <a:rPr lang="en-US" dirty="0" err="1" smtClean="0"/>
              <a:t>Pavlíčková</a:t>
            </a:r>
            <a:r>
              <a:rPr lang="en-US" dirty="0" smtClean="0"/>
              <a:t>, Ph.D.</a:t>
            </a:r>
            <a:endParaRPr lang="en-US" dirty="0"/>
          </a:p>
        </p:txBody>
      </p:sp>
    </p:spTree>
    <p:extLst>
      <p:ext uri="{BB962C8B-B14F-4D97-AF65-F5344CB8AC3E}">
        <p14:creationId xmlns:p14="http://schemas.microsoft.com/office/powerpoint/2010/main" val="166273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Matrix </a:t>
            </a:r>
            <a:r>
              <a:rPr lang="cs-CZ" dirty="0" err="1"/>
              <a:t>structure</a:t>
            </a:r>
            <a:endParaRPr lang="en-US" dirty="0"/>
          </a:p>
        </p:txBody>
      </p:sp>
      <p:sp>
        <p:nvSpPr>
          <p:cNvPr id="3" name="Content Placeholder 2"/>
          <p:cNvSpPr>
            <a:spLocks noGrp="1"/>
          </p:cNvSpPr>
          <p:nvPr>
            <p:ph idx="1"/>
          </p:nvPr>
        </p:nvSpPr>
        <p:spPr/>
        <p:txBody>
          <a:bodyPr>
            <a:normAutofit/>
          </a:bodyPr>
          <a:lstStyle/>
          <a:p>
            <a:r>
              <a:rPr lang="en-US" b="1" dirty="0"/>
              <a:t>Balanced/Functional Matrix:</a:t>
            </a:r>
            <a:r>
              <a:rPr lang="en-US" dirty="0"/>
              <a:t> A project manager is assigned to oversee the project. Power is shared equally between the project manager and the </a:t>
            </a:r>
            <a:r>
              <a:rPr lang="cs-CZ" dirty="0" err="1"/>
              <a:t>functional</a:t>
            </a:r>
            <a:r>
              <a:rPr lang="cs-CZ" dirty="0"/>
              <a:t> </a:t>
            </a:r>
            <a:r>
              <a:rPr lang="cs-CZ" dirty="0" err="1"/>
              <a:t>managers</a:t>
            </a:r>
            <a:r>
              <a:rPr lang="en-US" dirty="0"/>
              <a:t>. It brings the best aspects of functional and </a:t>
            </a:r>
            <a:r>
              <a:rPr lang="en-US" dirty="0" smtClean="0"/>
              <a:t>projected </a:t>
            </a:r>
            <a:r>
              <a:rPr lang="en-US" dirty="0"/>
              <a:t>organizations. However, this is the most difficult system to maintain as the sharing of power is a delicate proposition.</a:t>
            </a:r>
            <a:endParaRPr lang="cs-CZ" dirty="0"/>
          </a:p>
          <a:p>
            <a:pPr marL="0" indent="0">
              <a:buNone/>
            </a:pPr>
            <a:endParaRPr lang="cs-CZ" dirty="0"/>
          </a:p>
        </p:txBody>
      </p:sp>
    </p:spTree>
    <p:extLst>
      <p:ext uri="{BB962C8B-B14F-4D97-AF65-F5344CB8AC3E}">
        <p14:creationId xmlns:p14="http://schemas.microsoft.com/office/powerpoint/2010/main" val="46784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Matrix </a:t>
            </a:r>
            <a:r>
              <a:rPr lang="cs-CZ" dirty="0" err="1"/>
              <a:t>structure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Strong/Project Matrix:</a:t>
            </a:r>
            <a:r>
              <a:rPr lang="en-US" dirty="0"/>
              <a:t> A </a:t>
            </a:r>
            <a:r>
              <a:rPr lang="cs-CZ" dirty="0" err="1"/>
              <a:t>project</a:t>
            </a:r>
            <a:r>
              <a:rPr lang="cs-CZ" dirty="0"/>
              <a:t> </a:t>
            </a:r>
            <a:r>
              <a:rPr lang="cs-CZ" dirty="0" err="1"/>
              <a:t>manager</a:t>
            </a:r>
            <a:r>
              <a:rPr lang="en-US" dirty="0"/>
              <a:t> is primarily responsible for the project. Functional managers provide technical expertise and assign resources as needed.</a:t>
            </a:r>
            <a:endParaRPr lang="cs-CZ" dirty="0"/>
          </a:p>
          <a:p>
            <a:endParaRPr lang="cs-CZ" dirty="0"/>
          </a:p>
          <a:p>
            <a:r>
              <a:rPr lang="en-US" dirty="0"/>
              <a:t>Matrix management is more dynamic then functional management in that it is a combination of all the other structures and allows team members to share information more readily across task boundaries. It also allows for specialization that can increase depth of knowledge in a specific sector or segment.</a:t>
            </a:r>
            <a:endParaRPr lang="cs-CZ" dirty="0"/>
          </a:p>
          <a:p>
            <a:pPr marL="0" indent="0">
              <a:buNone/>
            </a:pPr>
            <a:endParaRPr lang="cs-CZ" dirty="0"/>
          </a:p>
        </p:txBody>
      </p:sp>
    </p:spTree>
    <p:extLst>
      <p:ext uri="{BB962C8B-B14F-4D97-AF65-F5344CB8AC3E}">
        <p14:creationId xmlns:p14="http://schemas.microsoft.com/office/powerpoint/2010/main" val="183324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Project-based organizational structure</a:t>
            </a:r>
          </a:p>
        </p:txBody>
      </p:sp>
      <p:sp>
        <p:nvSpPr>
          <p:cNvPr id="3" name="Content Placeholder 2"/>
          <p:cNvSpPr>
            <a:spLocks noGrp="1"/>
          </p:cNvSpPr>
          <p:nvPr>
            <p:ph idx="1"/>
          </p:nvPr>
        </p:nvSpPr>
        <p:spPr/>
        <p:txBody>
          <a:bodyPr>
            <a:normAutofit/>
          </a:bodyPr>
          <a:lstStyle/>
          <a:p>
            <a:r>
              <a:rPr lang="en-US" dirty="0" smtClean="0"/>
              <a:t>Project </a:t>
            </a:r>
            <a:r>
              <a:rPr lang="en-US" dirty="0"/>
              <a:t>organizational structure refers to the creation of an independent project team, the team’s management is separated from the parent organization’s other units, have their own technical staff and management, enterprise assigns certain resources to project team, and grant project manager of the largest free implementation of the project .</a:t>
            </a:r>
            <a:endParaRPr lang="cs-CZ" dirty="0"/>
          </a:p>
        </p:txBody>
      </p:sp>
    </p:spTree>
    <p:extLst>
      <p:ext uri="{BB962C8B-B14F-4D97-AF65-F5344CB8AC3E}">
        <p14:creationId xmlns:p14="http://schemas.microsoft.com/office/powerpoint/2010/main" val="207691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Team</a:t>
            </a:r>
            <a:endParaRPr lang="en-US" dirty="0"/>
          </a:p>
        </p:txBody>
      </p:sp>
      <p:sp>
        <p:nvSpPr>
          <p:cNvPr id="3" name="Content Placeholder 2"/>
          <p:cNvSpPr>
            <a:spLocks noGrp="1"/>
          </p:cNvSpPr>
          <p:nvPr>
            <p:ph idx="1"/>
          </p:nvPr>
        </p:nvSpPr>
        <p:spPr/>
        <p:txBody>
          <a:bodyPr>
            <a:normAutofit/>
          </a:bodyPr>
          <a:lstStyle/>
          <a:p>
            <a:r>
              <a:rPr lang="en-US" dirty="0"/>
              <a:t>One of the newest organizational structures developed in the 20th century is </a:t>
            </a:r>
            <a:r>
              <a:rPr lang="cs-CZ" dirty="0"/>
              <a:t>team</a:t>
            </a:r>
            <a:r>
              <a:rPr lang="en-US" dirty="0"/>
              <a:t>. In small businesses, the team structure can define the entire organization. Teams can be both horizontal and vertical. While an organization is constituted as a set of people who synergize individual competencies to achieve newer </a:t>
            </a:r>
            <a:r>
              <a:rPr lang="en-US" dirty="0" smtClean="0"/>
              <a:t>dimensions.</a:t>
            </a:r>
            <a:endParaRPr lang="cs-CZ" dirty="0"/>
          </a:p>
        </p:txBody>
      </p:sp>
    </p:spTree>
    <p:extLst>
      <p:ext uri="{BB962C8B-B14F-4D97-AF65-F5344CB8AC3E}">
        <p14:creationId xmlns:p14="http://schemas.microsoft.com/office/powerpoint/2010/main" val="181962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Network</a:t>
            </a:r>
            <a:endParaRPr lang="en-US" dirty="0"/>
          </a:p>
        </p:txBody>
      </p:sp>
      <p:sp>
        <p:nvSpPr>
          <p:cNvPr id="3" name="Content Placeholder 2"/>
          <p:cNvSpPr>
            <a:spLocks noGrp="1"/>
          </p:cNvSpPr>
          <p:nvPr>
            <p:ph idx="1"/>
          </p:nvPr>
        </p:nvSpPr>
        <p:spPr/>
        <p:txBody>
          <a:bodyPr>
            <a:normAutofit/>
          </a:bodyPr>
          <a:lstStyle/>
          <a:p>
            <a:r>
              <a:rPr lang="cs-CZ" dirty="0"/>
              <a:t>N</a:t>
            </a:r>
            <a:r>
              <a:rPr lang="en-US" dirty="0" err="1"/>
              <a:t>ew</a:t>
            </a:r>
            <a:r>
              <a:rPr lang="en-US" dirty="0"/>
              <a:t> network organizations contract out any business function, that can be done better or more cheaply. </a:t>
            </a:r>
            <a:endParaRPr lang="cs-CZ" dirty="0"/>
          </a:p>
          <a:p>
            <a:r>
              <a:rPr lang="en-US" dirty="0"/>
              <a:t>In essence, managers in network structures spend most of their time coordinating and controlling external relations, usually by electronic means.</a:t>
            </a:r>
            <a:endParaRPr lang="cs-CZ" dirty="0"/>
          </a:p>
          <a:p>
            <a:endParaRPr lang="cs-CZ" dirty="0"/>
          </a:p>
        </p:txBody>
      </p:sp>
    </p:spTree>
    <p:extLst>
      <p:ext uri="{BB962C8B-B14F-4D97-AF65-F5344CB8AC3E}">
        <p14:creationId xmlns:p14="http://schemas.microsoft.com/office/powerpoint/2010/main" val="124729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Virtual</a:t>
            </a:r>
            <a:endParaRPr lang="en-US" dirty="0"/>
          </a:p>
        </p:txBody>
      </p:sp>
      <p:sp>
        <p:nvSpPr>
          <p:cNvPr id="3" name="Content Placeholder 2"/>
          <p:cNvSpPr>
            <a:spLocks noGrp="1"/>
          </p:cNvSpPr>
          <p:nvPr>
            <p:ph idx="1"/>
          </p:nvPr>
        </p:nvSpPr>
        <p:spPr/>
        <p:txBody>
          <a:bodyPr>
            <a:normAutofit/>
          </a:bodyPr>
          <a:lstStyle/>
          <a:p>
            <a:r>
              <a:rPr lang="en-US" dirty="0"/>
              <a:t>The virtual organization exists within a network of alliances, using the Internet. This means while the core of the organization can be small but still the company can operate globally be a market leader</a:t>
            </a:r>
            <a:r>
              <a:rPr lang="en-US" dirty="0" smtClean="0"/>
              <a:t>.</a:t>
            </a:r>
            <a:endParaRPr lang="cs-CZ" dirty="0"/>
          </a:p>
        </p:txBody>
      </p:sp>
    </p:spTree>
    <p:extLst>
      <p:ext uri="{BB962C8B-B14F-4D97-AF65-F5344CB8AC3E}">
        <p14:creationId xmlns:p14="http://schemas.microsoft.com/office/powerpoint/2010/main" val="130751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team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solidFill>
                  <a:srgbClr val="FF0000"/>
                </a:solidFill>
              </a:rPr>
              <a:t>team</a:t>
            </a:r>
            <a:r>
              <a:rPr lang="en-US" dirty="0"/>
              <a:t> is defined as “an interdependent collection of individuals who work together towards a common goal and who share responsibility for specific outcomes of their organizations”.</a:t>
            </a:r>
            <a:endParaRPr lang="cs-CZ" baseline="30000" dirty="0"/>
          </a:p>
          <a:p>
            <a:r>
              <a:rPr lang="en-US" dirty="0"/>
              <a:t>A </a:t>
            </a:r>
            <a:r>
              <a:rPr lang="en-US" b="1" dirty="0">
                <a:solidFill>
                  <a:srgbClr val="FF0000"/>
                </a:solidFill>
              </a:rPr>
              <a:t>project team</a:t>
            </a:r>
            <a:r>
              <a:rPr lang="en-US" dirty="0">
                <a:solidFill>
                  <a:srgbClr val="FF0000"/>
                </a:solidFill>
              </a:rPr>
              <a:t> </a:t>
            </a:r>
            <a:r>
              <a:rPr lang="en-US" dirty="0"/>
              <a:t>is a team whose members usually belong to different groups, functions and are assigned to activities for the same project. A team can be divided into sub-teams according to need. Usually project teams are only used for a defined period of time. </a:t>
            </a:r>
            <a:endParaRPr lang="cs-CZ" dirty="0"/>
          </a:p>
        </p:txBody>
      </p:sp>
    </p:spTree>
    <p:extLst>
      <p:ext uri="{BB962C8B-B14F-4D97-AF65-F5344CB8AC3E}">
        <p14:creationId xmlns:p14="http://schemas.microsoft.com/office/powerpoint/2010/main" val="91445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Project team</a:t>
            </a:r>
            <a:endParaRPr lang="en-US" dirty="0"/>
          </a:p>
        </p:txBody>
      </p:sp>
      <p:sp>
        <p:nvSpPr>
          <p:cNvPr id="3" name="Content Placeholder 2"/>
          <p:cNvSpPr>
            <a:spLocks noGrp="1"/>
          </p:cNvSpPr>
          <p:nvPr>
            <p:ph idx="1"/>
          </p:nvPr>
        </p:nvSpPr>
        <p:spPr/>
        <p:txBody>
          <a:bodyPr>
            <a:normAutofit fontScale="92500" lnSpcReduction="20000"/>
          </a:bodyPr>
          <a:lstStyle/>
          <a:p>
            <a:r>
              <a:rPr lang="en-US" dirty="0"/>
              <a:t>Most project teams require involvement from more than one department, therefore most project teams can be classified as </a:t>
            </a:r>
            <a:r>
              <a:rPr lang="cs-CZ" dirty="0" err="1"/>
              <a:t>cross</a:t>
            </a:r>
            <a:r>
              <a:rPr lang="cs-CZ" dirty="0"/>
              <a:t> </a:t>
            </a:r>
            <a:r>
              <a:rPr lang="cs-CZ" dirty="0" err="1"/>
              <a:t>functional</a:t>
            </a:r>
            <a:r>
              <a:rPr lang="cs-CZ" dirty="0"/>
              <a:t> team.</a:t>
            </a:r>
            <a:r>
              <a:rPr lang="en-US" dirty="0"/>
              <a:t> The project team usually consists of a variety of members often working under the direction of a </a:t>
            </a:r>
            <a:r>
              <a:rPr lang="cs-CZ" dirty="0" err="1"/>
              <a:t>project</a:t>
            </a:r>
            <a:r>
              <a:rPr lang="cs-CZ" dirty="0"/>
              <a:t> </a:t>
            </a:r>
            <a:r>
              <a:rPr lang="cs-CZ" dirty="0" err="1"/>
              <a:t>manager</a:t>
            </a:r>
            <a:r>
              <a:rPr lang="en-US" dirty="0"/>
              <a:t> or a senior member of the organization.</a:t>
            </a:r>
            <a:endParaRPr lang="cs-CZ" dirty="0"/>
          </a:p>
          <a:p>
            <a:r>
              <a:rPr lang="en-US" dirty="0"/>
              <a:t>Project teams need to have the right combination of skills, abilities and personality types to achieve </a:t>
            </a:r>
            <a:r>
              <a:rPr lang="cs-CZ" dirty="0" err="1"/>
              <a:t>collaborative</a:t>
            </a:r>
            <a:r>
              <a:rPr lang="cs-CZ" dirty="0"/>
              <a:t> </a:t>
            </a:r>
            <a:r>
              <a:rPr lang="cs-CZ" dirty="0" err="1"/>
              <a:t>tension</a:t>
            </a:r>
            <a:r>
              <a:rPr lang="en-US" dirty="0"/>
              <a:t>.</a:t>
            </a:r>
            <a:endParaRPr lang="cs-CZ" dirty="0"/>
          </a:p>
          <a:p>
            <a:pPr marL="0" indent="0">
              <a:buNone/>
            </a:pPr>
            <a:endParaRPr lang="cs-CZ" dirty="0"/>
          </a:p>
        </p:txBody>
      </p:sp>
    </p:spTree>
    <p:extLst>
      <p:ext uri="{BB962C8B-B14F-4D97-AF65-F5344CB8AC3E}">
        <p14:creationId xmlns:p14="http://schemas.microsoft.com/office/powerpoint/2010/main" val="180885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Roles and Responsibilities</a:t>
            </a:r>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solidFill>
                  <a:schemeClr val="tx2"/>
                </a:solidFill>
              </a:rPr>
              <a:t>Project Manager</a:t>
            </a:r>
            <a:r>
              <a:rPr lang="en-US" dirty="0">
                <a:solidFill>
                  <a:schemeClr val="tx2"/>
                </a:solidFill>
              </a:rPr>
              <a:t> </a:t>
            </a:r>
            <a:r>
              <a:rPr lang="en-US" dirty="0"/>
              <a:t>is the person responsible for ensuring that the Project Team completes the project. </a:t>
            </a:r>
            <a:endParaRPr lang="cs-CZ" dirty="0"/>
          </a:p>
          <a:p>
            <a:pPr lvl="1"/>
            <a:r>
              <a:rPr lang="en-US" dirty="0"/>
              <a:t>The Project Manager develops the Project Plan with the team and manages the team’s performance of project tasks. </a:t>
            </a:r>
            <a:endParaRPr lang="cs-CZ" dirty="0"/>
          </a:p>
          <a:p>
            <a:pPr lvl="1"/>
            <a:r>
              <a:rPr lang="en-US" dirty="0"/>
              <a:t>It is also the responsibility of the Project Manager to secure acceptance and approval of deliverables from the Project Sponsor and Stakeholders. </a:t>
            </a:r>
            <a:endParaRPr lang="cs-CZ" dirty="0"/>
          </a:p>
          <a:p>
            <a:pPr lvl="1"/>
            <a:r>
              <a:rPr lang="en-US" dirty="0"/>
              <a:t>The Project Manager is responsible for communication, including status reporting, risk management, escalation of issues that cannot be resolved in the team, and, in general, making sure the project is delivered in budget, on schedule, and within </a:t>
            </a:r>
            <a:r>
              <a:rPr lang="en-US" dirty="0" smtClean="0"/>
              <a:t>scope</a:t>
            </a:r>
            <a:r>
              <a:rPr lang="en-US" dirty="0"/>
              <a:t>.</a:t>
            </a:r>
          </a:p>
        </p:txBody>
      </p:sp>
    </p:spTree>
    <p:extLst>
      <p:ext uri="{BB962C8B-B14F-4D97-AF65-F5344CB8AC3E}">
        <p14:creationId xmlns:p14="http://schemas.microsoft.com/office/powerpoint/2010/main" val="1198948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Roles and Responsibilities</a:t>
            </a:r>
          </a:p>
        </p:txBody>
      </p:sp>
      <p:sp>
        <p:nvSpPr>
          <p:cNvPr id="3" name="Content Placeholder 2"/>
          <p:cNvSpPr>
            <a:spLocks noGrp="1"/>
          </p:cNvSpPr>
          <p:nvPr>
            <p:ph idx="1"/>
          </p:nvPr>
        </p:nvSpPr>
        <p:spPr/>
        <p:txBody>
          <a:bodyPr>
            <a:normAutofit fontScale="92500" lnSpcReduction="10000"/>
          </a:bodyPr>
          <a:lstStyle/>
          <a:p>
            <a:r>
              <a:rPr lang="en-US" dirty="0"/>
              <a:t>The </a:t>
            </a:r>
            <a:r>
              <a:rPr lang="en-US" b="1" dirty="0">
                <a:solidFill>
                  <a:schemeClr val="tx2"/>
                </a:solidFill>
              </a:rPr>
              <a:t>Project Team Members</a:t>
            </a:r>
            <a:r>
              <a:rPr lang="en-US" dirty="0">
                <a:solidFill>
                  <a:schemeClr val="tx2"/>
                </a:solidFill>
              </a:rPr>
              <a:t> </a:t>
            </a:r>
            <a:r>
              <a:rPr lang="en-US" dirty="0"/>
              <a:t>are responsible for executing tasks and producing deliverables as outlined in the Project Plan and directed by the Project Manager, at whatever level of effort or participation has been defined for them.</a:t>
            </a:r>
          </a:p>
          <a:p>
            <a:r>
              <a:rPr lang="en-US" dirty="0"/>
              <a:t>On larger projects, some Project Team members may serve as </a:t>
            </a:r>
            <a:r>
              <a:rPr lang="en-US" b="1" dirty="0">
                <a:solidFill>
                  <a:schemeClr val="tx2"/>
                </a:solidFill>
              </a:rPr>
              <a:t>Team Leads</a:t>
            </a:r>
            <a:r>
              <a:rPr lang="en-US" dirty="0"/>
              <a:t>, providing task and technical leadership, and sometimes maintaining a portion of the project plan.</a:t>
            </a:r>
          </a:p>
          <a:p>
            <a:endParaRPr lang="en-US" dirty="0"/>
          </a:p>
        </p:txBody>
      </p:sp>
    </p:spTree>
    <p:extLst>
      <p:ext uri="{BB962C8B-B14F-4D97-AF65-F5344CB8AC3E}">
        <p14:creationId xmlns:p14="http://schemas.microsoft.com/office/powerpoint/2010/main" val="11500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Organizational</a:t>
            </a:r>
            <a:r>
              <a:rPr lang="cs-CZ" dirty="0"/>
              <a:t> </a:t>
            </a:r>
            <a:r>
              <a:rPr lang="cs-CZ" dirty="0" err="1"/>
              <a:t>structure</a:t>
            </a:r>
            <a:endParaRPr lang="en-US" dirty="0"/>
          </a:p>
        </p:txBody>
      </p:sp>
      <p:sp>
        <p:nvSpPr>
          <p:cNvPr id="3" name="Content Placeholder 2"/>
          <p:cNvSpPr>
            <a:spLocks noGrp="1"/>
          </p:cNvSpPr>
          <p:nvPr>
            <p:ph idx="1"/>
          </p:nvPr>
        </p:nvSpPr>
        <p:spPr/>
        <p:txBody>
          <a:bodyPr>
            <a:normAutofit fontScale="92500"/>
          </a:bodyPr>
          <a:lstStyle/>
          <a:p>
            <a:r>
              <a:rPr lang="en-US" dirty="0"/>
              <a:t>An </a:t>
            </a:r>
            <a:r>
              <a:rPr lang="en-US" b="1" dirty="0"/>
              <a:t>organizational structure</a:t>
            </a:r>
            <a:r>
              <a:rPr lang="en-US" dirty="0"/>
              <a:t> defines how activities such as task allocation, coordination and supervision are directed towards the achievement of organizational aims</a:t>
            </a:r>
            <a:r>
              <a:rPr lang="cs-CZ" dirty="0"/>
              <a:t>.</a:t>
            </a:r>
          </a:p>
          <a:p>
            <a:r>
              <a:rPr lang="en-US" dirty="0"/>
              <a:t>An organization can be structured in many different ways, depending on their objectives. The structure of an organization will determine the modes in which it operates and performs.</a:t>
            </a:r>
            <a:endParaRPr lang="cs-CZ" dirty="0"/>
          </a:p>
          <a:p>
            <a:pPr marL="0" indent="0">
              <a:buNone/>
            </a:pPr>
            <a:endParaRPr lang="en-US" dirty="0"/>
          </a:p>
        </p:txBody>
      </p:sp>
    </p:spTree>
    <p:extLst>
      <p:ext uri="{BB962C8B-B14F-4D97-AF65-F5344CB8AC3E}">
        <p14:creationId xmlns:p14="http://schemas.microsoft.com/office/powerpoint/2010/main" val="178069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pic>
        <p:nvPicPr>
          <p:cNvPr id="1026" name="Picture 2" descr="ýsledek obrázku pro project management - organization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342" y="1267296"/>
            <a:ext cx="6870813" cy="505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67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Executive Sponsor </a:t>
            </a:r>
          </a:p>
        </p:txBody>
      </p:sp>
      <p:sp>
        <p:nvSpPr>
          <p:cNvPr id="3" name="Content Placeholder 2"/>
          <p:cNvSpPr>
            <a:spLocks noGrp="1"/>
          </p:cNvSpPr>
          <p:nvPr>
            <p:ph idx="1"/>
          </p:nvPr>
        </p:nvSpPr>
        <p:spPr/>
        <p:txBody>
          <a:bodyPr>
            <a:normAutofit/>
          </a:bodyPr>
          <a:lstStyle/>
          <a:p>
            <a:r>
              <a:rPr lang="en-US" dirty="0"/>
              <a:t>is a manager with demonstrable interest in the outcome of the project who is ultimately responsible for securing spending authority and resources for the project. Ideally, the Executive Sponsor should be the highest-ranking manager possible, in proportion to the project size and scope. </a:t>
            </a:r>
            <a:endParaRPr lang="cs-CZ" dirty="0"/>
          </a:p>
        </p:txBody>
      </p:sp>
    </p:spTree>
    <p:extLst>
      <p:ext uri="{BB962C8B-B14F-4D97-AF65-F5344CB8AC3E}">
        <p14:creationId xmlns:p14="http://schemas.microsoft.com/office/powerpoint/2010/main" val="173603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Project Sponsor and/or Project Director </a:t>
            </a:r>
          </a:p>
        </p:txBody>
      </p:sp>
      <p:sp>
        <p:nvSpPr>
          <p:cNvPr id="3" name="Content Placeholder 2"/>
          <p:cNvSpPr>
            <a:spLocks noGrp="1"/>
          </p:cNvSpPr>
          <p:nvPr>
            <p:ph idx="1"/>
          </p:nvPr>
        </p:nvSpPr>
        <p:spPr/>
        <p:txBody>
          <a:bodyPr>
            <a:normAutofit/>
          </a:bodyPr>
          <a:lstStyle/>
          <a:p>
            <a:r>
              <a:rPr lang="en-US" dirty="0"/>
              <a:t>is a manager with demonstrable interest in the outcome of the project who is responsible for securing spending authority and resources for the project. The Project Sponsor acts as a vocal and visible champion, legitimizes the project’s goals and objectives, keeps abreast of major project activities, and is a decision-maker for the project. </a:t>
            </a:r>
            <a:endParaRPr lang="cs-CZ" dirty="0"/>
          </a:p>
          <a:p>
            <a:pPr marL="0" indent="0">
              <a:buNone/>
            </a:pPr>
            <a:endParaRPr lang="cs-CZ" dirty="0"/>
          </a:p>
        </p:txBody>
      </p:sp>
    </p:spTree>
    <p:extLst>
      <p:ext uri="{BB962C8B-B14F-4D97-AF65-F5344CB8AC3E}">
        <p14:creationId xmlns:p14="http://schemas.microsoft.com/office/powerpoint/2010/main" val="681678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Steering Committee </a:t>
            </a:r>
          </a:p>
        </p:txBody>
      </p:sp>
      <p:sp>
        <p:nvSpPr>
          <p:cNvPr id="3" name="Content Placeholder 2"/>
          <p:cNvSpPr>
            <a:spLocks noGrp="1"/>
          </p:cNvSpPr>
          <p:nvPr>
            <p:ph idx="1"/>
          </p:nvPr>
        </p:nvSpPr>
        <p:spPr/>
        <p:txBody>
          <a:bodyPr>
            <a:normAutofit lnSpcReduction="10000"/>
          </a:bodyPr>
          <a:lstStyle/>
          <a:p>
            <a:r>
              <a:rPr lang="en-US" dirty="0"/>
              <a:t>generally includes management representatives from the key organizations involved in the project oversight and control, and any other key stakeholder groups that have special interest in the outcome of the </a:t>
            </a:r>
            <a:r>
              <a:rPr lang="en-US" dirty="0" smtClean="0"/>
              <a:t>project. Generally </a:t>
            </a:r>
            <a:r>
              <a:rPr lang="en-US" dirty="0"/>
              <a:t>they approve project deliverables, help resolve issues and policy decisions, approve scope changes, and provide direction and guidance to the project. </a:t>
            </a:r>
            <a:endParaRPr lang="cs-CZ" dirty="0"/>
          </a:p>
        </p:txBody>
      </p:sp>
    </p:spTree>
    <p:extLst>
      <p:ext uri="{BB962C8B-B14F-4D97-AF65-F5344CB8AC3E}">
        <p14:creationId xmlns:p14="http://schemas.microsoft.com/office/powerpoint/2010/main" val="91707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Customers</a:t>
            </a:r>
          </a:p>
        </p:txBody>
      </p:sp>
      <p:sp>
        <p:nvSpPr>
          <p:cNvPr id="3" name="Content Placeholder 2"/>
          <p:cNvSpPr>
            <a:spLocks noGrp="1"/>
          </p:cNvSpPr>
          <p:nvPr>
            <p:ph idx="1"/>
          </p:nvPr>
        </p:nvSpPr>
        <p:spPr/>
        <p:txBody>
          <a:bodyPr>
            <a:normAutofit fontScale="77500" lnSpcReduction="20000"/>
          </a:bodyPr>
          <a:lstStyle/>
          <a:p>
            <a:r>
              <a:rPr lang="en-US" b="1" dirty="0"/>
              <a:t>Customers</a:t>
            </a:r>
            <a:r>
              <a:rPr lang="en-US" dirty="0"/>
              <a:t> comprise the business units that identified the need for the product or service the project will develop. Customers can be at all levels of an organization. </a:t>
            </a:r>
            <a:endParaRPr lang="cs-CZ" dirty="0"/>
          </a:p>
          <a:p>
            <a:r>
              <a:rPr lang="en-US" dirty="0"/>
              <a:t>Customers to be directly involved in the project, the following roles are identified:</a:t>
            </a:r>
            <a:endParaRPr lang="cs-CZ" dirty="0"/>
          </a:p>
          <a:p>
            <a:pPr lvl="1"/>
            <a:r>
              <a:rPr lang="en-US" b="1" dirty="0"/>
              <a:t>Customer Representatives</a:t>
            </a:r>
            <a:r>
              <a:rPr lang="en-US" dirty="0"/>
              <a:t> are members of the Customer community who are identified and made available to the project for their subject matter expertise. Their responsibility is to accurately represent their business units’ needs to the Project Team, and to validate the deliverables that describe the product or service that the project will produce. </a:t>
            </a:r>
            <a:endParaRPr lang="cs-CZ" dirty="0"/>
          </a:p>
          <a:p>
            <a:endParaRPr lang="cs-CZ" dirty="0"/>
          </a:p>
        </p:txBody>
      </p:sp>
    </p:spTree>
    <p:extLst>
      <p:ext uri="{BB962C8B-B14F-4D97-AF65-F5344CB8AC3E}">
        <p14:creationId xmlns:p14="http://schemas.microsoft.com/office/powerpoint/2010/main" val="100127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Customers</a:t>
            </a:r>
          </a:p>
        </p:txBody>
      </p:sp>
      <p:sp>
        <p:nvSpPr>
          <p:cNvPr id="3" name="Content Placeholder 2"/>
          <p:cNvSpPr>
            <a:spLocks noGrp="1"/>
          </p:cNvSpPr>
          <p:nvPr>
            <p:ph idx="1"/>
          </p:nvPr>
        </p:nvSpPr>
        <p:spPr/>
        <p:txBody>
          <a:bodyPr>
            <a:normAutofit fontScale="92500" lnSpcReduction="10000"/>
          </a:bodyPr>
          <a:lstStyle/>
          <a:p>
            <a:r>
              <a:rPr lang="en-US" b="1" dirty="0"/>
              <a:t>Customer Decision-Makers</a:t>
            </a:r>
            <a:r>
              <a:rPr lang="en-US" dirty="0"/>
              <a:t> are those members of the Customer community who have been designated to make project decisions on behalf of major business units that will use, or will be affected by, the product or service the project will deliver. Customer Decision-Makers are responsible for achieving consensus of their business unit on project issues and outputs, and communicating it to the Project Manager.</a:t>
            </a:r>
            <a:endParaRPr lang="cs-CZ" dirty="0"/>
          </a:p>
          <a:p>
            <a:pPr marL="0" indent="0">
              <a:buNone/>
            </a:pPr>
            <a:endParaRPr lang="cs-CZ" dirty="0"/>
          </a:p>
        </p:txBody>
      </p:sp>
    </p:spTree>
    <p:extLst>
      <p:ext uri="{BB962C8B-B14F-4D97-AF65-F5344CB8AC3E}">
        <p14:creationId xmlns:p14="http://schemas.microsoft.com/office/powerpoint/2010/main" val="103827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Stakeholders</a:t>
            </a:r>
            <a:endParaRPr lang="en-US" dirty="0"/>
          </a:p>
        </p:txBody>
      </p:sp>
      <p:sp>
        <p:nvSpPr>
          <p:cNvPr id="3" name="Content Placeholder 2"/>
          <p:cNvSpPr>
            <a:spLocks noGrp="1"/>
          </p:cNvSpPr>
          <p:nvPr>
            <p:ph idx="1"/>
          </p:nvPr>
        </p:nvSpPr>
        <p:spPr/>
        <p:txBody>
          <a:bodyPr>
            <a:normAutofit lnSpcReduction="10000"/>
          </a:bodyPr>
          <a:lstStyle/>
          <a:p>
            <a:r>
              <a:rPr lang="en-US" b="1" dirty="0"/>
              <a:t>Stakeholders</a:t>
            </a:r>
            <a:r>
              <a:rPr lang="en-US" dirty="0"/>
              <a:t> are all those groups, units, individuals, or organizations, internal or external to our organization, which are impacted by, or can impact, the outcomes of the project. This includes the Project Team, Sponsors, Steering Committee, Customers, and Customer co-workers who will be affected by the change in Customer work practices due to the new product or service</a:t>
            </a:r>
            <a:r>
              <a:rPr lang="cs-CZ" dirty="0"/>
              <a:t>.</a:t>
            </a:r>
          </a:p>
          <a:p>
            <a:pPr marL="0" indent="0">
              <a:buNone/>
            </a:pPr>
            <a:endParaRPr lang="cs-CZ" dirty="0"/>
          </a:p>
        </p:txBody>
      </p:sp>
    </p:spTree>
    <p:extLst>
      <p:ext uri="{BB962C8B-B14F-4D97-AF65-F5344CB8AC3E}">
        <p14:creationId xmlns:p14="http://schemas.microsoft.com/office/powerpoint/2010/main" val="1942739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Belbin</a:t>
            </a:r>
            <a:r>
              <a:rPr lang="cs-CZ" dirty="0"/>
              <a:t> Team </a:t>
            </a:r>
            <a:r>
              <a:rPr lang="cs-CZ" dirty="0" err="1"/>
              <a:t>Roles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a:t>Belbin Team Inventory</a:t>
            </a:r>
            <a:r>
              <a:rPr lang="en-US" dirty="0"/>
              <a:t> is a </a:t>
            </a:r>
            <a:r>
              <a:rPr lang="cs-CZ" dirty="0"/>
              <a:t>personality test</a:t>
            </a:r>
            <a:r>
              <a:rPr lang="en-US" dirty="0"/>
              <a:t>, also called the Belbin Self-Perception Inventory</a:t>
            </a:r>
            <a:r>
              <a:rPr lang="cs-CZ" dirty="0"/>
              <a:t>.</a:t>
            </a:r>
          </a:p>
          <a:p>
            <a:r>
              <a:rPr lang="en-US" dirty="0"/>
              <a:t>the Belbin Inventory scores people on how strongly they express </a:t>
            </a:r>
            <a:r>
              <a:rPr lang="en-US" dirty="0" err="1"/>
              <a:t>behavioural</a:t>
            </a:r>
            <a:r>
              <a:rPr lang="en-US" dirty="0"/>
              <a:t> traits from nine different team roles. A person may and often does exhibit strong tendencies towards multiple roles.</a:t>
            </a:r>
            <a:endParaRPr lang="cs-CZ" dirty="0"/>
          </a:p>
          <a:p>
            <a:pPr marL="0" indent="0">
              <a:buNone/>
            </a:pPr>
            <a:endParaRPr lang="cs-CZ" dirty="0"/>
          </a:p>
        </p:txBody>
      </p:sp>
    </p:spTree>
    <p:extLst>
      <p:ext uri="{BB962C8B-B14F-4D97-AF65-F5344CB8AC3E}">
        <p14:creationId xmlns:p14="http://schemas.microsoft.com/office/powerpoint/2010/main" val="133460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Belbin</a:t>
            </a:r>
            <a:r>
              <a:rPr lang="cs-CZ" dirty="0"/>
              <a:t> Team </a:t>
            </a:r>
            <a:r>
              <a:rPr lang="cs-CZ" dirty="0" err="1"/>
              <a:t>Roles</a:t>
            </a:r>
            <a:endParaRPr lang="en-US" dirty="0"/>
          </a:p>
        </p:txBody>
      </p:sp>
      <p:sp>
        <p:nvSpPr>
          <p:cNvPr id="3" name="Content Placeholder 2"/>
          <p:cNvSpPr>
            <a:spLocks noGrp="1"/>
          </p:cNvSpPr>
          <p:nvPr>
            <p:ph idx="1"/>
          </p:nvPr>
        </p:nvSpPr>
        <p:spPr/>
        <p:txBody>
          <a:bodyPr>
            <a:normAutofit fontScale="85000" lnSpcReduction="10000"/>
          </a:bodyPr>
          <a:lstStyle/>
          <a:p>
            <a:r>
              <a:rPr lang="cs-CZ" dirty="0" smtClean="0"/>
              <a:t>Plant</a:t>
            </a:r>
          </a:p>
          <a:p>
            <a:r>
              <a:rPr lang="cs-CZ" dirty="0" err="1" smtClean="0"/>
              <a:t>Resource</a:t>
            </a:r>
            <a:r>
              <a:rPr lang="cs-CZ" dirty="0" smtClean="0"/>
              <a:t> </a:t>
            </a:r>
            <a:r>
              <a:rPr lang="cs-CZ" dirty="0" err="1" smtClean="0"/>
              <a:t>Investigator</a:t>
            </a:r>
            <a:endParaRPr lang="cs-CZ" dirty="0" smtClean="0"/>
          </a:p>
          <a:p>
            <a:r>
              <a:rPr lang="cs-CZ" dirty="0" smtClean="0"/>
              <a:t>Co-</a:t>
            </a:r>
            <a:r>
              <a:rPr lang="cs-CZ" dirty="0" err="1" smtClean="0"/>
              <a:t>ordinator</a:t>
            </a:r>
            <a:endParaRPr lang="cs-CZ" dirty="0" smtClean="0"/>
          </a:p>
          <a:p>
            <a:r>
              <a:rPr lang="cs-CZ" dirty="0" err="1" smtClean="0"/>
              <a:t>Shaper</a:t>
            </a:r>
            <a:endParaRPr lang="cs-CZ" dirty="0" smtClean="0"/>
          </a:p>
          <a:p>
            <a:r>
              <a:rPr lang="cs-CZ" dirty="0" smtClean="0"/>
              <a:t>Monitor </a:t>
            </a:r>
            <a:r>
              <a:rPr lang="cs-CZ" dirty="0" err="1" smtClean="0"/>
              <a:t>Evaluator</a:t>
            </a:r>
            <a:endParaRPr lang="cs-CZ" dirty="0" smtClean="0"/>
          </a:p>
          <a:p>
            <a:r>
              <a:rPr lang="cs-CZ" dirty="0" err="1" smtClean="0"/>
              <a:t>Teamworker</a:t>
            </a:r>
            <a:endParaRPr lang="cs-CZ" dirty="0" smtClean="0"/>
          </a:p>
          <a:p>
            <a:r>
              <a:rPr lang="cs-CZ" dirty="0" err="1" smtClean="0"/>
              <a:t>Implementer</a:t>
            </a:r>
            <a:endParaRPr lang="cs-CZ" dirty="0" smtClean="0"/>
          </a:p>
          <a:p>
            <a:r>
              <a:rPr lang="cs-CZ" dirty="0" err="1" smtClean="0"/>
              <a:t>Finisher</a:t>
            </a:r>
            <a:endParaRPr lang="cs-CZ" dirty="0" smtClean="0"/>
          </a:p>
          <a:p>
            <a:r>
              <a:rPr lang="cs-CZ" dirty="0" err="1" smtClean="0"/>
              <a:t>Specialist</a:t>
            </a:r>
            <a:endParaRPr lang="cs-CZ" dirty="0" smtClean="0"/>
          </a:p>
          <a:p>
            <a:endParaRPr lang="cs-CZ" dirty="0"/>
          </a:p>
        </p:txBody>
      </p:sp>
    </p:spTree>
    <p:extLst>
      <p:ext uri="{BB962C8B-B14F-4D97-AF65-F5344CB8AC3E}">
        <p14:creationId xmlns:p14="http://schemas.microsoft.com/office/powerpoint/2010/main" val="22557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cs-CZ" dirty="0"/>
              <a:t>List </a:t>
            </a:r>
            <a:r>
              <a:rPr lang="cs-CZ" dirty="0" err="1"/>
              <a:t>of</a:t>
            </a:r>
            <a:r>
              <a:rPr lang="cs-CZ" dirty="0"/>
              <a:t> </a:t>
            </a:r>
            <a:r>
              <a:rPr lang="cs-CZ" dirty="0" err="1"/>
              <a:t>references</a:t>
            </a:r>
            <a:r>
              <a:rPr lang="cs-CZ" dirty="0"/>
              <a:t>:</a:t>
            </a:r>
          </a:p>
          <a:p>
            <a:pPr marL="0" indent="0">
              <a:buNone/>
            </a:pPr>
            <a:r>
              <a:rPr lang="cs-CZ" dirty="0"/>
              <a:t>  - </a:t>
            </a:r>
            <a:r>
              <a:rPr lang="cs-CZ" dirty="0" err="1"/>
              <a:t>Wikipedia</a:t>
            </a:r>
            <a:r>
              <a:rPr lang="cs-CZ" dirty="0"/>
              <a:t> (Project management)</a:t>
            </a:r>
          </a:p>
          <a:p>
            <a:endParaRPr lang="en-US" dirty="0"/>
          </a:p>
        </p:txBody>
      </p:sp>
    </p:spTree>
    <p:extLst>
      <p:ext uri="{BB962C8B-B14F-4D97-AF65-F5344CB8AC3E}">
        <p14:creationId xmlns:p14="http://schemas.microsoft.com/office/powerpoint/2010/main" val="121582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Organizational</a:t>
            </a:r>
            <a:r>
              <a:rPr lang="cs-CZ" dirty="0"/>
              <a:t> </a:t>
            </a:r>
            <a:r>
              <a:rPr lang="cs-CZ" dirty="0" err="1"/>
              <a:t>structure</a:t>
            </a:r>
            <a:r>
              <a:rPr lang="cs-CZ" dirty="0"/>
              <a:t> </a:t>
            </a:r>
            <a:r>
              <a:rPr lang="cs-CZ" dirty="0" err="1"/>
              <a:t>types</a:t>
            </a:r>
            <a:endParaRPr lang="en-US" dirty="0"/>
          </a:p>
        </p:txBody>
      </p:sp>
      <p:sp>
        <p:nvSpPr>
          <p:cNvPr id="3" name="Content Placeholder 2"/>
          <p:cNvSpPr>
            <a:spLocks noGrp="1"/>
          </p:cNvSpPr>
          <p:nvPr>
            <p:ph idx="1"/>
          </p:nvPr>
        </p:nvSpPr>
        <p:spPr/>
        <p:txBody>
          <a:bodyPr/>
          <a:lstStyle/>
          <a:p>
            <a:r>
              <a:rPr lang="cs-CZ" b="1" dirty="0" err="1"/>
              <a:t>Pre-bureaucratic</a:t>
            </a:r>
            <a:r>
              <a:rPr lang="cs-CZ" b="1" dirty="0"/>
              <a:t> </a:t>
            </a:r>
            <a:r>
              <a:rPr lang="cs-CZ" b="1" dirty="0" err="1"/>
              <a:t>structures</a:t>
            </a:r>
            <a:endParaRPr lang="cs-CZ" b="1" dirty="0"/>
          </a:p>
          <a:p>
            <a:r>
              <a:rPr lang="cs-CZ" b="1" dirty="0" err="1"/>
              <a:t>Bureaucratic</a:t>
            </a:r>
            <a:r>
              <a:rPr lang="cs-CZ" b="1" dirty="0"/>
              <a:t> </a:t>
            </a:r>
            <a:r>
              <a:rPr lang="cs-CZ" b="1" dirty="0" err="1"/>
              <a:t>structures</a:t>
            </a:r>
            <a:endParaRPr lang="cs-CZ" b="1" dirty="0"/>
          </a:p>
          <a:p>
            <a:r>
              <a:rPr lang="cs-CZ" b="1" dirty="0"/>
              <a:t>Post-</a:t>
            </a:r>
            <a:r>
              <a:rPr lang="cs-CZ" b="1" dirty="0" err="1"/>
              <a:t>bureaucratic</a:t>
            </a:r>
            <a:endParaRPr lang="cs-CZ" b="1" dirty="0"/>
          </a:p>
          <a:p>
            <a:r>
              <a:rPr lang="cs-CZ" b="1" dirty="0" err="1"/>
              <a:t>Functional</a:t>
            </a:r>
            <a:r>
              <a:rPr lang="cs-CZ" b="1" dirty="0"/>
              <a:t> </a:t>
            </a:r>
            <a:r>
              <a:rPr lang="cs-CZ" b="1" dirty="0" err="1"/>
              <a:t>structure</a:t>
            </a:r>
            <a:endParaRPr lang="cs-CZ" b="1" dirty="0"/>
          </a:p>
          <a:p>
            <a:r>
              <a:rPr lang="cs-CZ" b="1" dirty="0" err="1"/>
              <a:t>Divisional</a:t>
            </a:r>
            <a:r>
              <a:rPr lang="cs-CZ" b="1" dirty="0"/>
              <a:t> </a:t>
            </a:r>
            <a:r>
              <a:rPr lang="cs-CZ" b="1" dirty="0" err="1"/>
              <a:t>structure</a:t>
            </a:r>
            <a:endParaRPr lang="cs-CZ" b="1" dirty="0"/>
          </a:p>
          <a:p>
            <a:r>
              <a:rPr lang="cs-CZ" b="1" dirty="0"/>
              <a:t>Matrix </a:t>
            </a:r>
            <a:r>
              <a:rPr lang="cs-CZ" b="1" dirty="0" err="1"/>
              <a:t>structure</a:t>
            </a:r>
            <a:endParaRPr lang="cs-CZ" b="1" dirty="0"/>
          </a:p>
          <a:p>
            <a:r>
              <a:rPr lang="cs-CZ" b="1" dirty="0"/>
              <a:t>Team</a:t>
            </a:r>
            <a:endParaRPr lang="cs-CZ" dirty="0"/>
          </a:p>
          <a:p>
            <a:endParaRPr lang="en-US" dirty="0"/>
          </a:p>
        </p:txBody>
      </p:sp>
    </p:spTree>
    <p:extLst>
      <p:ext uri="{BB962C8B-B14F-4D97-AF65-F5344CB8AC3E}">
        <p14:creationId xmlns:p14="http://schemas.microsoft.com/office/powerpoint/2010/main" val="2079161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Functional</a:t>
            </a:r>
            <a:r>
              <a:rPr lang="cs-CZ" dirty="0"/>
              <a:t> </a:t>
            </a:r>
            <a:r>
              <a:rPr lang="cs-CZ" dirty="0" err="1"/>
              <a:t>structure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functional organizational structure is a structure that consists of activities such as coordination, supervision and task allocation. The organizational structure determines how the organization performs or operates. The term organizational structure refers to how the people in an organization are grouped and to whom they report. One traditional way of organizing people is by function. Some common functions within an organization include production, marketing, human resources, and accounting</a:t>
            </a:r>
            <a:r>
              <a:rPr lang="en-US" dirty="0" smtClean="0"/>
              <a:t>.</a:t>
            </a:r>
            <a:endParaRPr lang="cs-CZ" dirty="0"/>
          </a:p>
        </p:txBody>
      </p:sp>
    </p:spTree>
    <p:extLst>
      <p:ext uri="{BB962C8B-B14F-4D97-AF65-F5344CB8AC3E}">
        <p14:creationId xmlns:p14="http://schemas.microsoft.com/office/powerpoint/2010/main" val="61319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Functional</a:t>
            </a:r>
            <a:r>
              <a:rPr lang="cs-CZ" dirty="0"/>
              <a:t> </a:t>
            </a:r>
            <a:r>
              <a:rPr lang="cs-CZ" dirty="0" err="1"/>
              <a:t>structure</a:t>
            </a:r>
            <a:endParaRPr lang="en-US" dirty="0"/>
          </a:p>
        </p:txBody>
      </p:sp>
      <p:sp>
        <p:nvSpPr>
          <p:cNvPr id="3" name="Content Placeholder 2"/>
          <p:cNvSpPr>
            <a:spLocks noGrp="1"/>
          </p:cNvSpPr>
          <p:nvPr>
            <p:ph idx="1"/>
          </p:nvPr>
        </p:nvSpPr>
        <p:spPr/>
        <p:txBody>
          <a:bodyPr>
            <a:normAutofit/>
          </a:bodyPr>
          <a:lstStyle/>
          <a:p>
            <a:r>
              <a:rPr lang="en-US" dirty="0"/>
              <a:t>This organizing of specialization leads to operational efficiencies where employees become specialists within their own realm of expertise. The most typical problem with a functional organizational structure is however that communication within the company can be rather rigid, making the organization slow and inflexible.</a:t>
            </a:r>
            <a:endParaRPr lang="cs-CZ" dirty="0"/>
          </a:p>
          <a:p>
            <a:pPr marL="0" indent="0">
              <a:buNone/>
            </a:pPr>
            <a:endParaRPr lang="cs-CZ" dirty="0"/>
          </a:p>
        </p:txBody>
      </p:sp>
    </p:spTree>
    <p:extLst>
      <p:ext uri="{BB962C8B-B14F-4D97-AF65-F5344CB8AC3E}">
        <p14:creationId xmlns:p14="http://schemas.microsoft.com/office/powerpoint/2010/main" val="139266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Divisional</a:t>
            </a:r>
            <a:r>
              <a:rPr lang="cs-CZ" dirty="0"/>
              <a:t> </a:t>
            </a:r>
            <a:r>
              <a:rPr lang="cs-CZ" dirty="0" err="1"/>
              <a:t>structure</a:t>
            </a:r>
            <a:endParaRPr lang="en-US" dirty="0"/>
          </a:p>
        </p:txBody>
      </p:sp>
      <p:sp>
        <p:nvSpPr>
          <p:cNvPr id="3" name="Content Placeholder 2"/>
          <p:cNvSpPr>
            <a:spLocks noGrp="1"/>
          </p:cNvSpPr>
          <p:nvPr>
            <p:ph idx="1"/>
          </p:nvPr>
        </p:nvSpPr>
        <p:spPr/>
        <p:txBody>
          <a:bodyPr>
            <a:normAutofit/>
          </a:bodyPr>
          <a:lstStyle/>
          <a:p>
            <a:r>
              <a:rPr lang="en-US" dirty="0"/>
              <a:t>The Divisional structure or product structure is a configuration of an organization, which breaks down the company into divisions that are self-contained. A division is self-contained and consists of a collections of functions which work to produce a product. It also utilizes a plan to compete and operate as a separate business or profit center.</a:t>
            </a:r>
            <a:endParaRPr lang="cs-CZ" dirty="0"/>
          </a:p>
          <a:p>
            <a:pPr marL="0" indent="0">
              <a:buNone/>
            </a:pPr>
            <a:endParaRPr lang="cs-CZ" dirty="0"/>
          </a:p>
        </p:txBody>
      </p:sp>
    </p:spTree>
    <p:extLst>
      <p:ext uri="{BB962C8B-B14F-4D97-AF65-F5344CB8AC3E}">
        <p14:creationId xmlns:p14="http://schemas.microsoft.com/office/powerpoint/2010/main" val="82168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err="1"/>
              <a:t>Divisional</a:t>
            </a:r>
            <a:r>
              <a:rPr lang="cs-CZ" dirty="0"/>
              <a:t> </a:t>
            </a:r>
            <a:r>
              <a:rPr lang="cs-CZ" dirty="0" err="1"/>
              <a:t>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advantage of divisional structure is that it uses delegated authority so the performance can be directly measured with each group. </a:t>
            </a:r>
            <a:endParaRPr lang="cs-CZ" dirty="0"/>
          </a:p>
          <a:p>
            <a:r>
              <a:rPr lang="en-US" dirty="0"/>
              <a:t>Another advantage of using divisional structure is that it is more efficient in coordinating work between different divisions, and there is more flexibility to respond when there is a change in the market. </a:t>
            </a:r>
            <a:endParaRPr lang="cs-CZ" dirty="0"/>
          </a:p>
          <a:p>
            <a:r>
              <a:rPr lang="en-US" dirty="0"/>
              <a:t>The disadvantages of the divisional structure is that it can support unhealthy rivalries among divisions. This type of structure may increase costs by requiring more qualified managers for each division. </a:t>
            </a:r>
            <a:endParaRPr lang="cs-CZ" dirty="0"/>
          </a:p>
          <a:p>
            <a:pPr marL="0" indent="0">
              <a:buNone/>
            </a:pPr>
            <a:endParaRPr lang="cs-CZ" dirty="0"/>
          </a:p>
        </p:txBody>
      </p:sp>
    </p:spTree>
    <p:extLst>
      <p:ext uri="{BB962C8B-B14F-4D97-AF65-F5344CB8AC3E}">
        <p14:creationId xmlns:p14="http://schemas.microsoft.com/office/powerpoint/2010/main" val="15023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Matrix </a:t>
            </a:r>
            <a:r>
              <a:rPr lang="cs-CZ" dirty="0" err="1"/>
              <a:t>structure</a:t>
            </a:r>
            <a:endParaRPr lang="en-US" dirty="0"/>
          </a:p>
        </p:txBody>
      </p:sp>
      <p:sp>
        <p:nvSpPr>
          <p:cNvPr id="3" name="Content Placeholder 2"/>
          <p:cNvSpPr>
            <a:spLocks noGrp="1"/>
          </p:cNvSpPr>
          <p:nvPr>
            <p:ph idx="1"/>
          </p:nvPr>
        </p:nvSpPr>
        <p:spPr/>
        <p:txBody>
          <a:bodyPr>
            <a:normAutofit/>
          </a:bodyPr>
          <a:lstStyle/>
          <a:p>
            <a:r>
              <a:rPr lang="en-US" dirty="0"/>
              <a:t>The </a:t>
            </a:r>
            <a:r>
              <a:rPr lang="cs-CZ" dirty="0"/>
              <a:t>matrix </a:t>
            </a:r>
            <a:r>
              <a:rPr lang="cs-CZ" dirty="0" err="1"/>
              <a:t>structure</a:t>
            </a:r>
            <a:r>
              <a:rPr lang="en-US" dirty="0"/>
              <a:t> groups employees by both function and product. This structure can combine the best of both separate structures. A matrix organization frequently uses teams of employees to accomplish work, in order to take advantage of the strengths, as well as make up for the weaknesses, of functional and decentralized forms.</a:t>
            </a:r>
            <a:endParaRPr lang="cs-CZ" dirty="0"/>
          </a:p>
          <a:p>
            <a:pPr marL="0" indent="0">
              <a:buNone/>
            </a:pPr>
            <a:endParaRPr lang="cs-CZ" dirty="0"/>
          </a:p>
        </p:txBody>
      </p:sp>
    </p:spTree>
    <p:extLst>
      <p:ext uri="{BB962C8B-B14F-4D97-AF65-F5344CB8AC3E}">
        <p14:creationId xmlns:p14="http://schemas.microsoft.com/office/powerpoint/2010/main" val="47094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cs-CZ" dirty="0"/>
              <a:t>Matrix </a:t>
            </a:r>
            <a:r>
              <a:rPr lang="cs-CZ" dirty="0" err="1"/>
              <a:t>structure</a:t>
            </a:r>
            <a:endParaRPr lang="en-US" dirty="0"/>
          </a:p>
        </p:txBody>
      </p:sp>
      <p:sp>
        <p:nvSpPr>
          <p:cNvPr id="3" name="Content Placeholder 2"/>
          <p:cNvSpPr>
            <a:spLocks noGrp="1"/>
          </p:cNvSpPr>
          <p:nvPr>
            <p:ph idx="1"/>
          </p:nvPr>
        </p:nvSpPr>
        <p:spPr/>
        <p:txBody>
          <a:bodyPr>
            <a:normAutofit/>
          </a:bodyPr>
          <a:lstStyle/>
          <a:p>
            <a:r>
              <a:rPr lang="en-US" b="1" dirty="0"/>
              <a:t>Weak/Functional Matrix:</a:t>
            </a:r>
            <a:r>
              <a:rPr lang="en-US" dirty="0"/>
              <a:t> A </a:t>
            </a:r>
            <a:r>
              <a:rPr lang="cs-CZ" dirty="0" err="1"/>
              <a:t>project</a:t>
            </a:r>
            <a:r>
              <a:rPr lang="cs-CZ" dirty="0"/>
              <a:t> </a:t>
            </a:r>
            <a:r>
              <a:rPr lang="cs-CZ" dirty="0" err="1"/>
              <a:t>manager</a:t>
            </a:r>
            <a:r>
              <a:rPr lang="en-US" dirty="0"/>
              <a:t> with only limited authority is assigned to oversee the cross- functional aspects of the </a:t>
            </a:r>
            <a:r>
              <a:rPr lang="cs-CZ" dirty="0" err="1"/>
              <a:t>project</a:t>
            </a:r>
            <a:r>
              <a:rPr lang="en-US" dirty="0"/>
              <a:t>. The functional managers maintain control over their resources and project areas.</a:t>
            </a:r>
            <a:endParaRPr lang="cs-CZ" dirty="0"/>
          </a:p>
          <a:p>
            <a:pPr marL="0" indent="0">
              <a:buNone/>
            </a:pPr>
            <a:endParaRPr lang="cs-CZ" dirty="0"/>
          </a:p>
        </p:txBody>
      </p:sp>
    </p:spTree>
    <p:extLst>
      <p:ext uri="{BB962C8B-B14F-4D97-AF65-F5344CB8AC3E}">
        <p14:creationId xmlns:p14="http://schemas.microsoft.com/office/powerpoint/2010/main" val="1476131424"/>
      </p:ext>
    </p:extLst>
  </p:cSld>
  <p:clrMapOvr>
    <a:masterClrMapping/>
  </p:clrMapOvr>
</p:sld>
</file>

<file path=ppt/theme/theme1.xml><?xml version="1.0" encoding="utf-8"?>
<a:theme xmlns:a="http://schemas.openxmlformats.org/drawingml/2006/main" name="PEF_1_EN_obsahova">
  <a:themeElements>
    <a:clrScheme name="Vlastní 8">
      <a:dk1>
        <a:srgbClr val="000000"/>
      </a:dk1>
      <a:lt1>
        <a:sysClr val="window" lastClr="FFFFFF"/>
      </a:lt1>
      <a:dk2>
        <a:srgbClr val="FF7C80"/>
      </a:dk2>
      <a:lt2>
        <a:srgbClr val="EEECE1"/>
      </a:lt2>
      <a:accent1>
        <a:srgbClr val="5F0060"/>
      </a:accent1>
      <a:accent2>
        <a:srgbClr val="CF3F6C"/>
      </a:accent2>
      <a:accent3>
        <a:srgbClr val="FFB0B2"/>
      </a:accent3>
      <a:accent4>
        <a:srgbClr val="BD0005"/>
      </a:accent4>
      <a:accent5>
        <a:srgbClr val="5E0002"/>
      </a:accent5>
      <a:accent6>
        <a:srgbClr val="CC7299"/>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6" id="{C275D5AE-C61F-3449-A934-02D30D015876}" vid="{1A4929DD-24A6-3D45-BF53-4F3A5E6079B9}"/>
    </a:ext>
  </a:extLst>
</a:theme>
</file>

<file path=docProps/app.xml><?xml version="1.0" encoding="utf-8"?>
<Properties xmlns="http://schemas.openxmlformats.org/officeDocument/2006/extended-properties" xmlns:vt="http://schemas.openxmlformats.org/officeDocument/2006/docPropsVTypes">
  <Template>Presentation_CZU_En_Content</Template>
  <TotalTime>94</TotalTime>
  <Words>1634</Words>
  <Application>Microsoft Macintosh PowerPoint</Application>
  <PresentationFormat>On-screen Show (4:3)</PresentationFormat>
  <Paragraphs>88</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Calibri</vt:lpstr>
      <vt:lpstr>Arial</vt:lpstr>
      <vt:lpstr>PEF_1_EN_obsahova</vt:lpstr>
      <vt:lpstr>IT Project Management</vt:lpstr>
      <vt:lpstr>Organizational structure</vt:lpstr>
      <vt:lpstr>Organizational structure types</vt:lpstr>
      <vt:lpstr>Functional structure</vt:lpstr>
      <vt:lpstr>Functional structure</vt:lpstr>
      <vt:lpstr>Divisional structure</vt:lpstr>
      <vt:lpstr>Divisional structure</vt:lpstr>
      <vt:lpstr>Matrix structure</vt:lpstr>
      <vt:lpstr>Matrix structure</vt:lpstr>
      <vt:lpstr>Matrix structure</vt:lpstr>
      <vt:lpstr>Matrix structure</vt:lpstr>
      <vt:lpstr>Project-based organizational structure</vt:lpstr>
      <vt:lpstr>Team</vt:lpstr>
      <vt:lpstr>Network</vt:lpstr>
      <vt:lpstr>Virtual</vt:lpstr>
      <vt:lpstr>Project team</vt:lpstr>
      <vt:lpstr>Project team</vt:lpstr>
      <vt:lpstr>Project Roles and Responsibilities</vt:lpstr>
      <vt:lpstr>Project Roles and Responsibilities</vt:lpstr>
      <vt:lpstr>PowerPoint Presentation</vt:lpstr>
      <vt:lpstr>Executive Sponsor </vt:lpstr>
      <vt:lpstr>Project Sponsor and/or Project Director </vt:lpstr>
      <vt:lpstr>Steering Committee </vt:lpstr>
      <vt:lpstr>Customers</vt:lpstr>
      <vt:lpstr>Customers</vt:lpstr>
      <vt:lpstr>Stakeholders</vt:lpstr>
      <vt:lpstr>Belbin Team Roles</vt:lpstr>
      <vt:lpstr>Belbin Team Roles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Microsoft Office User</dc:creator>
  <cp:lastModifiedBy>Microsoft Office User</cp:lastModifiedBy>
  <cp:revision>22</cp:revision>
  <dcterms:created xsi:type="dcterms:W3CDTF">2016-10-03T20:23:42Z</dcterms:created>
  <dcterms:modified xsi:type="dcterms:W3CDTF">2016-10-10T23:25:27Z</dcterms:modified>
</cp:coreProperties>
</file>