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65" r:id="rId14"/>
    <p:sldId id="266" r:id="rId15"/>
  </p:sldIdLst>
  <p:sldSz cx="10080625" cy="7559675"/>
  <p:notesSz cx="6858000" cy="100155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cs-C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Klikněte pro úpravu formátu komentářů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cs-C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&lt;záhlaví&gt;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cs-C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&lt;datum/čas&gt;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cs-C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&lt;zápatí&gt;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B68788F-D061-4F77-94C6-583E05084E7D}" type="slidenum">
              <a:rPr lang="cs-C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79480" y="1022400"/>
            <a:ext cx="4911480" cy="3682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1031760" y="5064120"/>
            <a:ext cx="46018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31760" y="5064120"/>
            <a:ext cx="4600080" cy="40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720" y="4369680"/>
            <a:ext cx="90594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46920" y="436968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720" y="436968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907640" y="1763280"/>
            <a:ext cx="6253200" cy="498924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907640" y="1763280"/>
            <a:ext cx="6253200" cy="498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4720" y="-31680"/>
            <a:ext cx="9059400" cy="734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720" y="436968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46920" y="436968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720" y="4369680"/>
            <a:ext cx="90594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720" y="4369680"/>
            <a:ext cx="90594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146920" y="436968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720" y="436968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1907640" y="1763280"/>
            <a:ext cx="6253200" cy="498924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1907640" y="1763280"/>
            <a:ext cx="6253200" cy="498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720" y="-31680"/>
            <a:ext cx="9059400" cy="734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720" y="436968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4989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46920" y="436968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7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6920" y="1763640"/>
            <a:ext cx="44208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720" y="4369680"/>
            <a:ext cx="9059400" cy="237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252000" cy="2518920"/>
          </a:xfrm>
          <a:prstGeom prst="rect">
            <a:avLst/>
          </a:prstGeom>
          <a:solidFill>
            <a:srgbClr val="66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504720" y="1595160"/>
            <a:ext cx="8904240" cy="1800"/>
          </a:xfrm>
          <a:prstGeom prst="line">
            <a:avLst/>
          </a:prstGeom>
          <a:ln w="19080">
            <a:solidFill>
              <a:srgbClr val="99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519280"/>
            <a:ext cx="252000" cy="2520720"/>
          </a:xfrm>
          <a:prstGeom prst="rect">
            <a:avLst/>
          </a:prstGeom>
          <a:solidFill>
            <a:srgbClr val="CCCC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040360"/>
            <a:ext cx="252000" cy="2518920"/>
          </a:xfrm>
          <a:prstGeom prst="rect">
            <a:avLst/>
          </a:prstGeom>
          <a:solidFill>
            <a:srgbClr val="99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>
              <a:lnSpc>
                <a:spcPct val="87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Kliknutím lze upravit styl.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04720" y="6888240"/>
            <a:ext cx="2338200" cy="490320"/>
          </a:xfrm>
          <a:prstGeom prst="rect">
            <a:avLst/>
          </a:prstGeom>
        </p:spPr>
        <p:txBody>
          <a:bodyPr lIns="100800" tIns="50400" rIns="100800" bIns="5040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444840" y="6888240"/>
            <a:ext cx="3177720" cy="490320"/>
          </a:xfrm>
          <a:prstGeom prst="rect">
            <a:avLst/>
          </a:prstGeom>
        </p:spPr>
        <p:txBody>
          <a:bodyPr lIns="100800" tIns="50400" rIns="100800" bIns="5040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224840" y="6888240"/>
            <a:ext cx="2339640" cy="490320"/>
          </a:xfrm>
          <a:prstGeom prst="rect">
            <a:avLst/>
          </a:prstGeom>
        </p:spPr>
        <p:txBody>
          <a:bodyPr lIns="100800" tIns="50400" rIns="100800" bIns="50400"/>
          <a:lstStyle/>
          <a:p>
            <a:pPr>
              <a:lnSpc>
                <a:spcPct val="100000"/>
              </a:lnSpc>
            </a:pPr>
            <a:fld id="{1B1EC525-0CBF-474C-A931-4F4FDED35DA8}" type="slidenum">
              <a:rPr lang="cs-CZ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 PL UKai CN"/>
              </a:rPr>
              <a:t>‹#›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Klikněte pro úpravu formátu textu osnovy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Druhá úroveň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Třetí úroveň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Čtvrtá úroveň osnovy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Pátá úroveň osnovy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Šestá úroveň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252000" cy="2518920"/>
          </a:xfrm>
          <a:prstGeom prst="rect">
            <a:avLst/>
          </a:prstGeom>
          <a:solidFill>
            <a:srgbClr val="66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504720" y="1595160"/>
            <a:ext cx="8904240" cy="1800"/>
          </a:xfrm>
          <a:prstGeom prst="line">
            <a:avLst/>
          </a:prstGeom>
          <a:ln w="19080">
            <a:solidFill>
              <a:srgbClr val="99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0" y="2519280"/>
            <a:ext cx="252000" cy="2520720"/>
          </a:xfrm>
          <a:prstGeom prst="rect">
            <a:avLst/>
          </a:prstGeom>
          <a:solidFill>
            <a:srgbClr val="CCCC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0" y="5040360"/>
            <a:ext cx="252000" cy="2518920"/>
          </a:xfrm>
          <a:prstGeom prst="rect">
            <a:avLst/>
          </a:prstGeom>
          <a:solidFill>
            <a:srgbClr val="99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04720" y="-31680"/>
            <a:ext cx="9059400" cy="1584000"/>
          </a:xfrm>
          <a:prstGeom prst="rect">
            <a:avLst/>
          </a:prstGeom>
        </p:spPr>
        <p:txBody>
          <a:bodyPr lIns="100800" tIns="50400" rIns="100800" bIns="50400" anchor="b"/>
          <a:lstStyle/>
          <a:p>
            <a:pPr>
              <a:lnSpc>
                <a:spcPct val="87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Kliknutím lze upravit styl.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04720" y="1763640"/>
            <a:ext cx="9059400" cy="4989240"/>
          </a:xfrm>
          <a:prstGeom prst="rect">
            <a:avLst/>
          </a:prstGeom>
        </p:spPr>
        <p:txBody>
          <a:bodyPr lIns="100800" tIns="50400" rIns="100800" bIns="504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Klikněte pro úpravu formátu textu osnovy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Druhá úroveň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Třetí úroveň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Čtvrtá úroveň osnovy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Pátá úroveň osnovy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Šestá úroveň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</a:pPr>
            <a:r>
              <a:rPr lang="en-GB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Sedmá úroveňKliknutím lze upravit styly předlohy textu.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lang="en-GB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Druhá úroveň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lang="en-GB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Třetí úroveň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Čtvrtá úroveň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Pátá úroveň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504720" y="6888240"/>
            <a:ext cx="2338200" cy="490320"/>
          </a:xfrm>
          <a:prstGeom prst="rect">
            <a:avLst/>
          </a:prstGeom>
        </p:spPr>
        <p:txBody>
          <a:bodyPr lIns="100800" tIns="50400" rIns="100800" bIns="5040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3444840" y="6888240"/>
            <a:ext cx="3177720" cy="490320"/>
          </a:xfrm>
          <a:prstGeom prst="rect">
            <a:avLst/>
          </a:prstGeom>
        </p:spPr>
        <p:txBody>
          <a:bodyPr lIns="100800" tIns="50400" rIns="100800" bIns="5040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224840" y="6888240"/>
            <a:ext cx="2339640" cy="490320"/>
          </a:xfrm>
          <a:prstGeom prst="rect">
            <a:avLst/>
          </a:prstGeom>
        </p:spPr>
        <p:txBody>
          <a:bodyPr lIns="100800" tIns="50400" rIns="100800" bIns="50400"/>
          <a:lstStyle/>
          <a:p>
            <a:pPr>
              <a:lnSpc>
                <a:spcPct val="100000"/>
              </a:lnSpc>
            </a:pPr>
            <a:fld id="{796B6D3D-AA09-42D5-A7A4-9CAE94E6AD36}" type="slidenum">
              <a:rPr lang="cs-CZ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 PL UKai CN"/>
              </a:rPr>
              <a:t>‹#›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17640" y="1043640"/>
            <a:ext cx="8569080" cy="3971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AR PL UKai CN"/>
              </a:rPr>
              <a:t>The introduction to the Computer Networks, networks LAN and WAN
(ETE50E)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494000" y="5651640"/>
            <a:ext cx="7416360" cy="133956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algn="ctr">
              <a:lnSpc>
                <a:spcPct val="80000"/>
              </a:lnSpc>
            </a:pPr>
            <a:r>
              <a:rPr lang="cs-CZ" sz="3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AR PL UKai CN"/>
              </a:rPr>
              <a:t> </a:t>
            </a: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AR PL UKai CN"/>
              </a:rPr>
              <a:t>Tomáš Vokoun DIT FEM CULS</a:t>
            </a:r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AR PL UKai CN"/>
              </a:rPr>
              <a:t>2016-2021</a:t>
            </a:r>
            <a:endParaRPr lang="cs-CZ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Infrastructure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00120" y="1907640"/>
            <a:ext cx="9324720" cy="5363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Media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Passive - cables, connectors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Part visible to public and users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Hardware 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Active - NICs, switches, routers…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Services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Servers (not necessarily large noisy box) 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People around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Users, admins, intruders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35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8" dur="500"/>
                                        <p:tgtEl>
                                          <p:spTgt spid="106">
                                            <p:txEl>
                                              <p:pRg st="6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500"/>
                                        <p:tgtEl>
                                          <p:spTgt spid="106">
                                            <p:txEl>
                                              <p:pRg st="78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106">
                                            <p:txEl>
                                              <p:pRg st="112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" dur="500"/>
                                        <p:tgtEl>
                                          <p:spTgt spid="106">
                                            <p:txEl>
                                              <p:pRg st="121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64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4" dur="500"/>
                                        <p:tgtEl>
                                          <p:spTgt spid="106">
                                            <p:txEl>
                                              <p:pRg st="164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78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178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Network planning and design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00120" y="1907640"/>
            <a:ext cx="9324720" cy="5363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Purpose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Who for?, What for?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Budget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Cheaper than cheapest or money is not a problem?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Technology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Life-cycles, vendors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Keep the rules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Even (or just because) they are not mandatory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2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8" dur="500"/>
                                        <p:tgtEl>
                                          <p:spTgt spid="108">
                                            <p:txEl>
                                              <p:pRg st="35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108">
                                            <p:txEl>
                                              <p:pRg st="8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9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108">
                                            <p:txEl>
                                              <p:pRg st="95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1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108">
                                            <p:txEl>
                                              <p:pRg st="116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31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4" dur="500"/>
                                        <p:tgtEl>
                                          <p:spTgt spid="108">
                                            <p:txEl>
                                              <p:pRg st="131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New technologies, buzzwords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00120" y="1907640"/>
            <a:ext cx="9324720" cy="5363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IPv6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Still „new“ </a:t>
            </a: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Optical networks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Ultimate solution technology, </a:t>
            </a:r>
            <a:r>
              <a:rPr lang="en-GB" sz="2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FTTx</a:t>
            </a: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Internet of things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Everything is connected</a:t>
            </a: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Cloud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Give your data to someone you barely know</a:t>
            </a: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5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110">
                                            <p:txEl>
                                              <p:pRg st="25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8" dur="500"/>
                                        <p:tgtEl>
                                          <p:spTgt spid="110">
                                            <p:txEl>
                                              <p:pRg st="3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110">
                                            <p:txEl>
                                              <p:pRg st="7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110">
                                            <p:txEl>
                                              <p:pRg st="8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110">
                                            <p:txEl>
                                              <p:pRg st="10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4" dur="500"/>
                                        <p:tgtEl>
                                          <p:spTgt spid="110">
                                            <p:txEl>
                                              <p:pRg st="112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00120" y="1907640"/>
            <a:ext cx="9324720" cy="5363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algn="ctr"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Thank you for your attendance!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720" y="-31680"/>
            <a:ext cx="9059400" cy="15840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3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Introduction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00120" y="1691640"/>
            <a:ext cx="9324720" cy="576036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Tomáš Vokoun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vokoun@pef.czu.cz</a:t>
            </a: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Office E336 – consultation hours Tuesday 1</a:t>
            </a:r>
            <a:r>
              <a:rPr lang="cs-CZ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0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.</a:t>
            </a:r>
            <a:r>
              <a:rPr lang="cs-CZ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3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0-12.</a:t>
            </a:r>
            <a:r>
              <a:rPr lang="cs-CZ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0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0</a:t>
            </a:r>
            <a:endParaRPr lang="cs-CZ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cs-CZ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Online </a:t>
            </a:r>
            <a:r>
              <a:rPr lang="cs-CZ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consultations</a:t>
            </a:r>
            <a:r>
              <a:rPr lang="cs-CZ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cs-CZ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upon</a:t>
            </a:r>
            <a:r>
              <a:rPr lang="cs-CZ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cs-CZ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request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9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Moodle</a:t>
            </a:r>
            <a:r>
              <a:rPr lang="cs-CZ" dirty="0"/>
              <a:t> </a:t>
            </a:r>
            <a:r>
              <a:rPr lang="cs-CZ" dirty="0" err="1"/>
              <a:t>registration</a:t>
            </a:r>
            <a:endParaRPr lang="cs-CZ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C8AD976-FE4B-4208-94EF-64CF95D1B297}"/>
              </a:ext>
            </a:extLst>
          </p:cNvPr>
          <p:cNvSpPr txBox="1"/>
          <p:nvPr/>
        </p:nvSpPr>
        <p:spPr>
          <a:xfrm>
            <a:off x="600120" y="1691640"/>
            <a:ext cx="9324720" cy="52909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cs-CZ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Enrol</a:t>
            </a: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 </a:t>
            </a:r>
            <a:r>
              <a:rPr lang="cs-CZ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before</a:t>
            </a: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 10th </a:t>
            </a:r>
            <a:r>
              <a:rPr lang="cs-CZ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of</a:t>
            </a: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 </a:t>
            </a:r>
            <a:r>
              <a:rPr lang="cs-CZ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October</a:t>
            </a: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!</a:t>
            </a: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cs-CZ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moodle.czu.cz</a:t>
            </a: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cs-CZ" sz="3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ETE50E</a:t>
            </a: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Key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: „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odd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“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„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“</a:t>
            </a:r>
          </a:p>
          <a:p>
            <a:pPr marL="82080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Lectures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are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same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both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groups</a:t>
            </a:r>
            <a:endParaRPr lang="cs-CZ" sz="3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82080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Seminars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are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every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two</a:t>
            </a:r>
            <a:r>
              <a:rPr lang="cs-CZ" sz="3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lang="cs-CZ" sz="3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weeks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929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0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Network components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00120" y="1691640"/>
            <a:ext cx="9324720" cy="52909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Not just one definition, collection of: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Hardware</a:t>
            </a: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Software</a:t>
            </a: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Services</a:t>
            </a:r>
            <a:endParaRPr lang="en-GB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Main </a:t>
            </a:r>
            <a:r>
              <a:rPr lang="cs-CZ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objective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 – to provide services for end-users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Many cool abbreviations – IP, MAN, VPN, SSL…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All theory, dear friend, is </a:t>
            </a:r>
            <a:r>
              <a:rPr lang="en-GB" sz="2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gray</a:t>
            </a:r>
            <a:r>
              <a:rPr lang="en-GB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, but the golden tree of life springs ever green. 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(Goethe)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4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7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pRg st="105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Network services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00120" y="1691640"/>
            <a:ext cx="9324720" cy="52909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Share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Information / data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Resources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Provide communication channels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Remote controls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Users don‘t recognize technical services, they want functions they pay for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Admins takes care of „what is behind“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6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98">
                                            <p:txEl>
                                              <p:pRg st="2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98">
                                            <p:txEl>
                                              <p:pRg st="3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98">
                                            <p:txEl>
                                              <p:pRg st="6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98">
                                            <p:txEl>
                                              <p:pRg st="82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5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500"/>
                                        <p:tgtEl>
                                          <p:spTgt spid="98">
                                            <p:txEl>
                                              <p:pRg st="157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Coverage types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00120" y="2195640"/>
            <a:ext cx="9324720" cy="46800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BAN – body / PAN – personal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LAN – general term; local (room, building…) 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CAM – campus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MAN – metropolitan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WAN – wide-area (all larger sizes)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VPN – virtual networks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28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7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86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105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1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141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History of networks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00120" y="2195640"/>
            <a:ext cx="9324720" cy="46800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Serial network connection in Host-Terminal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Structured and infrastructure-intelligent networks using packet switching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Main breakthrough – business and commercial usage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cs-CZ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Nowadays</a:t>
            </a:r>
            <a:r>
              <a:rPr lang="cs-C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 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– „to be alive“ = „to be connected“</a:t>
            </a: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43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9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3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123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6C627D-DB42-42CA-93A5-FC187733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0889431-75AC-4263-89EC-AD552604923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cs-CZ" dirty="0"/>
              <a:t>End </a:t>
            </a:r>
            <a:r>
              <a:rPr lang="cs-CZ" dirty="0" err="1"/>
              <a:t>of</a:t>
            </a:r>
            <a:r>
              <a:rPr lang="cs-CZ" dirty="0"/>
              <a:t> part 1</a:t>
            </a:r>
          </a:p>
          <a:p>
            <a:r>
              <a:rPr lang="cs-CZ" dirty="0" err="1"/>
              <a:t>break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720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36720" y="747720"/>
            <a:ext cx="8651520" cy="750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b"/>
          <a:lstStyle/>
          <a:p>
            <a:pPr>
              <a:lnSpc>
                <a:spcPct val="100000"/>
              </a:lnSpc>
            </a:pPr>
            <a:r>
              <a:rPr lang="en-GB" sz="4900" b="0" strike="noStrike" spc="-1">
                <a:solidFill>
                  <a:srgbClr val="999900"/>
                </a:solidFill>
                <a:uFill>
                  <a:solidFill>
                    <a:srgbClr val="FFFFFF"/>
                  </a:solidFill>
                </a:uFill>
                <a:latin typeface="Garamond"/>
                <a:ea typeface="AR PL UKai CN"/>
              </a:rPr>
              <a:t>Layer models</a:t>
            </a:r>
            <a:endParaRPr lang="en-GB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00120" y="2195640"/>
            <a:ext cx="9324720" cy="46800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/>
          <a:lstStyle/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To divide complex „network“ into smaller parts which we can easily: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Study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Plan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763560" lvl="1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Diagnose / Manage</a:t>
            </a:r>
            <a:endParaRPr lang="en-GB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ISO/OSI – older, (too) theoretical, 7 „L“s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63600" indent="-363240">
              <a:lnSpc>
                <a:spcPct val="150000"/>
              </a:lnSpc>
              <a:buClr>
                <a:srgbClr val="666600"/>
              </a:buClr>
              <a:buSzPct val="75000"/>
              <a:buFont typeface="Wingdings" charset="2"/>
              <a:buChar char="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AR PL UKai CN"/>
              </a:rPr>
              <a:t>TCP/IP – simpler, 4 practical layers</a:t>
            </a: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50000"/>
              </a:lnSpc>
            </a:pPr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lang="en-GB" sz="3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68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7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7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7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97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140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412</Words>
  <Application>Microsoft Office PowerPoint</Application>
  <PresentationFormat>Vlastní</PresentationFormat>
  <Paragraphs>95</Paragraphs>
  <Slides>13</Slides>
  <Notes>11</Notes>
  <HiddenSlides>1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22" baseType="lpstr">
      <vt:lpstr>Arial</vt:lpstr>
      <vt:lpstr>Garamond</vt:lpstr>
      <vt:lpstr>Symbol</vt:lpstr>
      <vt:lpstr>Tahoma</vt:lpstr>
      <vt:lpstr>Times New Roman</vt:lpstr>
      <vt:lpstr>Verdana</vt:lpstr>
      <vt:lpstr>Wingdings</vt:lpstr>
      <vt:lpstr>Office Theme</vt:lpstr>
      <vt:lpstr>Office Theme</vt:lpstr>
      <vt:lpstr>Prezentace aplikace PowerPoint</vt:lpstr>
      <vt:lpstr>Prezentace aplikace PowerPoint</vt:lpstr>
      <vt:lpstr>Moodle registration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Infrastruktura internetu, služby internetu</dc:title>
  <dc:subject/>
  <dc:creator>Tomáš</dc:creator>
  <dc:description/>
  <cp:lastModifiedBy>Vokoun Tomáš</cp:lastModifiedBy>
  <cp:revision>91</cp:revision>
  <cp:lastPrinted>1601-01-01T00:00:00Z</cp:lastPrinted>
  <dcterms:created xsi:type="dcterms:W3CDTF">1601-01-01T00:00:00Z</dcterms:created>
  <dcterms:modified xsi:type="dcterms:W3CDTF">2021-09-27T11:12:37Z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Vlastní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