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3" r:id="rId11"/>
    <p:sldId id="28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2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DB3FE2-6789-4682-8C2A-C60F766B7F1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3"/>
            <p14:sldId id="28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77"/>
            <p14:sldId id="280"/>
            <p14:sldId id="281"/>
            <p14:sldId id="282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0"/>
    <a:srgbClr val="9C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7" autoAdjust="0"/>
    <p:restoredTop sz="95161" autoAdjust="0"/>
  </p:normalViewPr>
  <p:slideViewPr>
    <p:cSldViewPr>
      <p:cViewPr varScale="1">
        <p:scale>
          <a:sx n="106" d="100"/>
          <a:sy n="106" d="100"/>
        </p:scale>
        <p:origin x="9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93B64-77AB-4BD2-B482-5D223D38DD4F}" type="datetimeFigureOut">
              <a:rPr lang="cs-CZ" smtClean="0"/>
              <a:t>07.10.2019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B208F-C9BA-447F-B048-D3770216B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86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EE537-2603-614D-966F-70B9DFC3F228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D8FC5-C8AA-A54B-A7B9-F2600DFE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0AAD392-20AA-D24B-A93E-E1A1502F58F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Eg. Printing – works even today</a:t>
            </a:r>
          </a:p>
        </p:txBody>
      </p:sp>
    </p:spTree>
    <p:extLst>
      <p:ext uri="{BB962C8B-B14F-4D97-AF65-F5344CB8AC3E}">
        <p14:creationId xmlns:p14="http://schemas.microsoft.com/office/powerpoint/2010/main" val="42347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229A39D-4E34-3D4C-BD9E-E837BA9B508A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Host computer = holds resources (CPU, memory, database), processes user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requests, sends data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Terminal computer = only sends user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inputs and receives host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outputs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743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tránka prezen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717032"/>
            <a:ext cx="7772400" cy="1008112"/>
          </a:xfrm>
        </p:spPr>
        <p:txBody>
          <a:bodyPr anchor="ctr" anchorCtr="0">
            <a:noAutofit/>
          </a:bodyPr>
          <a:lstStyle>
            <a:lvl1pPr>
              <a:defRPr sz="4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4772744"/>
            <a:ext cx="6400800" cy="960512"/>
          </a:xfr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292080" y="5877272"/>
            <a:ext cx="3673475" cy="792162"/>
          </a:xfrm>
        </p:spPr>
        <p:txBody>
          <a:bodyPr>
            <a:noAutofit/>
          </a:bodyPr>
          <a:lstStyle>
            <a:lvl1pPr marL="0" indent="0" algn="r">
              <a:buFont typeface="Arial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 smtClean="0"/>
              <a:t>Some additional </a:t>
            </a:r>
            <a:br>
              <a:rPr lang="en-US" dirty="0" smtClean="0"/>
            </a:br>
            <a:r>
              <a:rPr lang="en-US" dirty="0" smtClean="0"/>
              <a:t>text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Klepnutím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699792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9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9792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3492599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3492599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6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3492599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3492599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771800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6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771800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692695"/>
            <a:ext cx="5111750" cy="51125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843808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9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915816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9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915816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843808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8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8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458618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458618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988543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9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988543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8F0E3-4C6C-394C-8465-2C39AFE51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037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1A43-8BCF-0A49-8101-82F4EF55A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4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ěk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67544" y="3573016"/>
            <a:ext cx="8229600" cy="1143000"/>
          </a:xfrm>
        </p:spPr>
        <p:txBody>
          <a:bodyPr>
            <a:noAutofit/>
          </a:bodyPr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Poděkování / Kontakt…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CD834-7C80-D24D-A208-436B0853DD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1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8F0E3-4C6C-394C-8465-2C39AFE51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6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1A43-8BCF-0A49-8101-82F4EF55A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CD834-7C80-D24D-A208-436B0853DD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Klepnutím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699792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9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9792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  <p:extLst>
      <p:ext uri="{BB962C8B-B14F-4D97-AF65-F5344CB8AC3E}">
        <p14:creationId xmlns:p14="http://schemas.microsoft.com/office/powerpoint/2010/main" val="26678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988543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8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988543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Klepnutím lze upravit styl předlohy podnadpisů.</a:t>
            </a:r>
          </a:p>
        </p:txBody>
      </p:sp>
      <p:sp>
        <p:nvSpPr>
          <p:cNvPr id="8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916535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9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916535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14704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164685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7" name="Zástupný symbol pro text 4"/>
          <p:cNvSpPr>
            <a:spLocks noGrp="1"/>
          </p:cNvSpPr>
          <p:nvPr>
            <p:ph type="body" sz="quarter" idx="10"/>
          </p:nvPr>
        </p:nvSpPr>
        <p:spPr>
          <a:xfrm>
            <a:off x="2844527" y="6308551"/>
            <a:ext cx="3815705" cy="287337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>
              <a:defRPr sz="1600" b="1">
                <a:solidFill>
                  <a:schemeClr val="bg1"/>
                </a:solidFill>
              </a:defRPr>
            </a:lvl2pPr>
            <a:lvl3pPr>
              <a:defRPr sz="1600" b="1">
                <a:solidFill>
                  <a:schemeClr val="bg1"/>
                </a:solidFill>
              </a:defRPr>
            </a:lvl3pPr>
            <a:lvl4pPr>
              <a:defRPr sz="1600" b="1">
                <a:solidFill>
                  <a:schemeClr val="bg1"/>
                </a:solidFill>
              </a:defRPr>
            </a:lvl4pPr>
            <a:lvl5pPr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8" name="Zástupný symbol pro text 6"/>
          <p:cNvSpPr>
            <a:spLocks noGrp="1"/>
          </p:cNvSpPr>
          <p:nvPr>
            <p:ph type="body" sz="quarter" idx="11" hasCustomPrompt="1"/>
          </p:nvPr>
        </p:nvSpPr>
        <p:spPr>
          <a:xfrm>
            <a:off x="2844527" y="6595888"/>
            <a:ext cx="3815705" cy="262112"/>
          </a:xfrm>
        </p:spPr>
        <p:txBody>
          <a:bodyPr anchor="ctr" anchorCtr="0">
            <a:noAutofit/>
          </a:bodyPr>
          <a:lstStyle>
            <a:lvl1pPr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 Příjmení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8B4F-0999-43E7-A159-EE6A04ECB7C3}" type="datetimeFigureOut">
              <a:rPr lang="cs-CZ" smtClean="0"/>
              <a:pPr/>
              <a:t>07.10.2019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1022-6DD4-43F9-80A7-C9E0AFA2139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>
          <a:xfrm>
            <a:off x="7740352" y="6376243"/>
            <a:ext cx="792088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70A39-961D-4FCF-B815-1711BD1F564E}" type="slidenum">
              <a:rPr kumimoji="0" lang="cs-CZ" sz="1600" b="0" i="0" u="none" strike="noStrike" kern="1200" cap="none" spc="0" normalizeH="0" baseline="0" noProof="0" smtClean="0">
                <a:ln>
                  <a:noFill/>
                </a:ln>
                <a:solidFill>
                  <a:srgbClr val="7EC4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7EC47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9143996" cy="6857997"/>
          </a:xfrm>
          <a:prstGeom prst="rect">
            <a:avLst/>
          </a:prstGeom>
          <a:noFill/>
        </p:spPr>
      </p:pic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5" y="825043"/>
            <a:ext cx="3817005" cy="1351152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5" y="5685485"/>
            <a:ext cx="1412035" cy="925924"/>
          </a:xfrm>
          <a:prstGeom prst="rect">
            <a:avLst/>
          </a:prstGeom>
        </p:spPr>
      </p:pic>
      <p:cxnSp>
        <p:nvCxnSpPr>
          <p:cNvPr id="12" name="Přímá spojnice 11"/>
          <p:cNvCxnSpPr/>
          <p:nvPr userDrawn="1"/>
        </p:nvCxnSpPr>
        <p:spPr>
          <a:xfrm>
            <a:off x="1403648" y="4725144"/>
            <a:ext cx="6264696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9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9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752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Klepnutím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>
          <a:xfrm>
            <a:off x="7740352" y="6448251"/>
            <a:ext cx="792088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70A39-961D-4FCF-B815-1711BD1F564E}" type="slidenum">
              <a:rPr kumimoji="0" lang="cs-CZ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7" r:id="rId13"/>
    <p:sldLayoutId id="214748366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54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73D4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73D4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73D4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73D4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73D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rchiv.cz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ea typeface="ＭＳ Ｐゴシック" charset="-128"/>
              </a:rPr>
              <a:t>Computing Models Overview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of the computational power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Voluntary</a:t>
            </a:r>
            <a:endParaRPr lang="cs-CZ" dirty="0" smtClean="0"/>
          </a:p>
          <a:p>
            <a:pPr lvl="1"/>
            <a:r>
              <a:rPr lang="cs-CZ" dirty="0" smtClean="0"/>
              <a:t>BOINC</a:t>
            </a:r>
          </a:p>
          <a:p>
            <a:pPr lvl="1"/>
            <a:endParaRPr lang="cs-CZ" dirty="0" smtClean="0"/>
          </a:p>
          <a:p>
            <a:r>
              <a:rPr lang="cs-CZ" dirty="0" err="1" smtClean="0"/>
              <a:t>Payed</a:t>
            </a:r>
            <a:endParaRPr lang="cs-CZ" dirty="0" smtClean="0"/>
          </a:p>
          <a:p>
            <a:pPr lvl="1"/>
            <a:r>
              <a:rPr lang="cs-CZ" dirty="0" err="1" smtClean="0"/>
              <a:t>Cryptocurrency</a:t>
            </a:r>
            <a:r>
              <a:rPr lang="cs-CZ" dirty="0" smtClean="0"/>
              <a:t> 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Stolen</a:t>
            </a:r>
          </a:p>
          <a:p>
            <a:pPr lvl="1"/>
            <a:r>
              <a:rPr lang="cs-CZ" dirty="0" err="1" smtClean="0"/>
              <a:t>Botnets</a:t>
            </a:r>
            <a:endParaRPr lang="cs-C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43" y="1484784"/>
            <a:ext cx="156210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36762"/>
            <a:ext cx="2588270" cy="79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53913"/>
            <a:ext cx="1406157" cy="1406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54" y="4293096"/>
            <a:ext cx="3647306" cy="20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Interactive processing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Mainframe &lt; - &gt; terminals/workstations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Each user action causes a response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Exchange of information between a user and a computer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Work in real time</a:t>
            </a:r>
          </a:p>
          <a:p>
            <a:pPr eaLnBrk="1" hangingPunct="1"/>
            <a:endParaRPr lang="en-GB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9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host_term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196975"/>
            <a:ext cx="3938588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851275" y="1557338"/>
            <a:ext cx="1158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application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572000" y="6092825"/>
            <a:ext cx="1158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terminals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627313" y="3284538"/>
            <a:ext cx="11588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host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computer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203575" y="4149725"/>
            <a:ext cx="11588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display</a:t>
            </a: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/>
              <a:t>output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5867400" y="4149725"/>
            <a:ext cx="1158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keyboard input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096000" y="1154113"/>
            <a:ext cx="1158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data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219700" y="1412875"/>
            <a:ext cx="1158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/>
              <a:t>CPU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6638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Source: J.Peterka. www.earchiv.cz.</a:t>
            </a:r>
          </a:p>
        </p:txBody>
      </p:sp>
      <p:sp>
        <p:nvSpPr>
          <p:cNvPr id="24586" name="Rectangle 11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86687" cy="1138238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Host / Terminal</a:t>
            </a:r>
          </a:p>
        </p:txBody>
      </p:sp>
    </p:spTree>
    <p:extLst>
      <p:ext uri="{BB962C8B-B14F-4D97-AF65-F5344CB8AC3E}">
        <p14:creationId xmlns:p14="http://schemas.microsoft.com/office/powerpoint/2010/main" val="8806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Host / Terminal - example</a:t>
            </a:r>
          </a:p>
        </p:txBody>
      </p:sp>
      <p:pic>
        <p:nvPicPr>
          <p:cNvPr id="26626" name="Content Placeholder 2" descr="Screen Shot 2015-10-13 at 8.05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" r="-133" b="27480"/>
          <a:stretch>
            <a:fillRect/>
          </a:stretch>
        </p:blipFill>
        <p:spPr>
          <a:xfrm>
            <a:off x="1035050" y="1600200"/>
            <a:ext cx="7073900" cy="3282950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69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Host / Terminal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Terminal is an application running on hosting computer</a:t>
            </a:r>
          </a:p>
          <a:p>
            <a:r>
              <a:rPr lang="en-US" altLang="en-US">
                <a:ea typeface="ＭＳ Ｐゴシック" charset="-128"/>
              </a:rPr>
              <a:t>In practice: remote desktop management (LANDesk, ZENworks, etc.)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0406"/>
              </p:ext>
            </p:extLst>
          </p:nvPr>
        </p:nvGraphicFramePr>
        <p:xfrm>
          <a:off x="1331640" y="3861048"/>
          <a:ext cx="7226300" cy="1479552"/>
        </p:xfrm>
        <a:graphic>
          <a:graphicData uri="http://schemas.openxmlformats.org/drawingml/2006/table">
            <a:tbl>
              <a:tblPr/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Pros</a:t>
                      </a: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Cons</a:t>
                      </a: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Fast connection</a:t>
                      </a: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 or limited graphic interface</a:t>
                      </a: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Only text is transmitted</a:t>
                      </a: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Need for command line skills</a:t>
                      </a: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Easier maintenance</a:t>
                      </a: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46" marR="91446"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6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Desktop PC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/>
          <a:lstStyle/>
          <a:p>
            <a:r>
              <a:rPr lang="en-US" altLang="en-US" sz="2800">
                <a:ea typeface="ＭＳ Ｐゴシック" charset="-128"/>
              </a:rPr>
              <a:t>Since 1980s</a:t>
            </a:r>
          </a:p>
          <a:p>
            <a:r>
              <a:rPr lang="en-US" altLang="en-US" sz="2800">
                <a:ea typeface="ＭＳ Ｐゴシック" charset="-128"/>
              </a:rPr>
              <a:t>Connected with hardware advancements and price decrease</a:t>
            </a:r>
          </a:p>
          <a:p>
            <a:r>
              <a:rPr lang="en-US" altLang="en-US" sz="2800">
                <a:ea typeface="ＭＳ Ｐゴシック" charset="-128"/>
              </a:rPr>
              <a:t>Major platform: Windows, alternative: Mac</a:t>
            </a:r>
          </a:p>
          <a:p>
            <a:r>
              <a:rPr lang="en-US" altLang="en-US" sz="2800">
                <a:ea typeface="ＭＳ Ｐゴシック" charset="-128"/>
              </a:rPr>
              <a:t>Change: data processing at the user</a:t>
            </a:r>
          </a:p>
          <a:p>
            <a:endParaRPr lang="en-US" altLang="en-US" sz="2800">
              <a:ea typeface="ＭＳ Ｐゴシック" charset="-128"/>
            </a:endParaRPr>
          </a:p>
        </p:txBody>
      </p:sp>
      <p:pic>
        <p:nvPicPr>
          <p:cNvPr id="28675" name="Picture 4" descr="ch02_server-cabin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7338"/>
            <a:ext cx="2855913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20923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6324600" y="6572250"/>
            <a:ext cx="279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Pictures: purposeof.com.au, pcworld.com</a:t>
            </a:r>
            <a:endParaRPr lang="en-US" altLang="en-US" sz="1100"/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 flipH="1">
            <a:off x="7239000" y="358140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Desktop PC 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A computer intended for stand-alone use by an individual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Higher productivity  of work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Inexpensive price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Mass production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Exponential increase in the power of PC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Every 2-3 years new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14196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Desktop PC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3779838"/>
            <a:ext cx="8229600" cy="21637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Shift to “decentralization”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Multiplication of management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( x stations = Nx issues)</a:t>
            </a:r>
          </a:p>
        </p:txBody>
      </p:sp>
      <p:pic>
        <p:nvPicPr>
          <p:cNvPr id="30723" name="Picture 3" descr="w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w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rved Down Arrow 5"/>
          <p:cNvSpPr>
            <a:spLocks noChangeArrowheads="1"/>
          </p:cNvSpPr>
          <p:nvPr/>
        </p:nvSpPr>
        <p:spPr bwMode="auto">
          <a:xfrm>
            <a:off x="3886200" y="1905000"/>
            <a:ext cx="1752600" cy="609600"/>
          </a:xfrm>
          <a:prstGeom prst="curvedDownArrow">
            <a:avLst>
              <a:gd name="adj1" fmla="val 25010"/>
              <a:gd name="adj2" fmla="val 50006"/>
              <a:gd name="adj3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/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2438400" y="32004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Host / terminal</a:t>
            </a: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5562600" y="32004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Desktop PC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324600" y="6572250"/>
            <a:ext cx="14366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Icons: iconsets.com</a:t>
            </a:r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9741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Seek for compromise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>
                <a:ea typeface="ＭＳ Ｐゴシック" charset="-128"/>
              </a:rPr>
              <a:t>Sharing vs. owning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838200" y="2667000"/>
          <a:ext cx="7226300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Sharing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Owning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Storage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Basic input and</a:t>
                      </a:r>
                      <a:r>
                        <a:rPr lang="en-US" sz="1800" baseline="0" dirty="0" smtClean="0"/>
                        <a:t> output devices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Printer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CPU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Network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L="91446" marR="91446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2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charset="-128"/>
              </a:rPr>
              <a:t>Need for sharing – inception of LANs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34566" y="1772816"/>
            <a:ext cx="8229600" cy="4752529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LAN = Local Area Networks</a:t>
            </a:r>
          </a:p>
          <a:p>
            <a:r>
              <a:rPr lang="en-US" altLang="en-US" dirty="0">
                <a:ea typeface="ＭＳ Ｐゴシック" charset="-128"/>
              </a:rPr>
              <a:t>Fast network connection </a:t>
            </a:r>
            <a:r>
              <a:rPr lang="en-US" altLang="en-US" dirty="0" smtClean="0">
                <a:ea typeface="ＭＳ Ｐゴシック" charset="-128"/>
              </a:rPr>
              <a:t>(</a:t>
            </a:r>
            <a:r>
              <a:rPr lang="cs-CZ" altLang="en-US" dirty="0" smtClean="0">
                <a:ea typeface="ＭＳ Ｐゴシック" charset="-128"/>
              </a:rPr>
              <a:t>100 </a:t>
            </a:r>
            <a:r>
              <a:rPr lang="cs-CZ" altLang="en-US" dirty="0" err="1" smtClean="0">
                <a:ea typeface="ＭＳ Ｐゴシック" charset="-128"/>
              </a:rPr>
              <a:t>Mbit</a:t>
            </a:r>
            <a:r>
              <a:rPr lang="cs-CZ" altLang="en-US" dirty="0" smtClean="0">
                <a:ea typeface="ＭＳ Ｐゴシック" charset="-128"/>
              </a:rPr>
              <a:t>/s </a:t>
            </a:r>
            <a:r>
              <a:rPr lang="cs-CZ" altLang="en-US" dirty="0" err="1" smtClean="0">
                <a:ea typeface="ＭＳ Ｐゴシック" charset="-128"/>
              </a:rPr>
              <a:t>or</a:t>
            </a:r>
            <a:r>
              <a:rPr lang="cs-CZ" altLang="en-US" dirty="0" smtClean="0">
                <a:ea typeface="ＭＳ Ｐゴシック" charset="-128"/>
              </a:rPr>
              <a:t> more</a:t>
            </a:r>
            <a:r>
              <a:rPr lang="en-US" altLang="en-US" dirty="0" smtClean="0">
                <a:ea typeface="ＭＳ Ｐゴシック" charset="-128"/>
              </a:rPr>
              <a:t>)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Seamless sharing of application and data</a:t>
            </a:r>
          </a:p>
          <a:p>
            <a:r>
              <a:rPr lang="en-US" altLang="en-US" dirty="0">
                <a:ea typeface="ＭＳ Ｐゴシック" charset="-128"/>
              </a:rPr>
              <a:t>E.g. virtual desktops in FEM computer rooms</a:t>
            </a:r>
          </a:p>
        </p:txBody>
      </p:sp>
    </p:spTree>
    <p:extLst>
      <p:ext uri="{BB962C8B-B14F-4D97-AF65-F5344CB8AC3E}">
        <p14:creationId xmlns:p14="http://schemas.microsoft.com/office/powerpoint/2010/main" val="17047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Agenda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>
                <a:ea typeface="ＭＳ Ｐゴシック" charset="-128"/>
              </a:rPr>
              <a:t>What is the computing model?</a:t>
            </a:r>
          </a:p>
          <a:p>
            <a:r>
              <a:rPr lang="en-US" altLang="en-US" sz="2800" dirty="0">
                <a:ea typeface="ＭＳ Ｐゴシック" charset="-128"/>
              </a:rPr>
              <a:t>Batch processing</a:t>
            </a:r>
          </a:p>
          <a:p>
            <a:r>
              <a:rPr lang="en-US" altLang="en-US" sz="2800" dirty="0">
                <a:ea typeface="ＭＳ Ｐゴシック" charset="-128"/>
              </a:rPr>
              <a:t>Remote Job Entry and autonomous agents</a:t>
            </a:r>
          </a:p>
          <a:p>
            <a:r>
              <a:rPr lang="en-US" altLang="en-US" sz="2800" dirty="0">
                <a:ea typeface="ＭＳ Ｐゴシック" charset="-128"/>
              </a:rPr>
              <a:t>Host &amp; terminal</a:t>
            </a:r>
          </a:p>
          <a:p>
            <a:r>
              <a:rPr lang="en-US" altLang="en-US" sz="2800" dirty="0">
                <a:ea typeface="ＭＳ Ｐゴシック" charset="-128"/>
              </a:rPr>
              <a:t>Desktop PC</a:t>
            </a:r>
          </a:p>
          <a:p>
            <a:r>
              <a:rPr lang="en-US" altLang="en-US" sz="2800" dirty="0">
                <a:ea typeface="ＭＳ Ｐゴシック" charset="-128"/>
              </a:rPr>
              <a:t>Need for sharing</a:t>
            </a:r>
          </a:p>
          <a:p>
            <a:r>
              <a:rPr lang="en-US" altLang="en-US" sz="2800" dirty="0">
                <a:ea typeface="ＭＳ Ｐゴシック" charset="-128"/>
              </a:rPr>
              <a:t>File server &amp; workstation</a:t>
            </a:r>
          </a:p>
          <a:p>
            <a:r>
              <a:rPr lang="en-US" altLang="en-US" sz="2800" dirty="0">
                <a:ea typeface="ＭＳ Ｐゴシック" charset="-128"/>
              </a:rPr>
              <a:t>Client &amp; </a:t>
            </a:r>
            <a:r>
              <a:rPr lang="en-US" altLang="en-US" sz="2800" dirty="0" smtClean="0">
                <a:ea typeface="ＭＳ Ｐゴシック" charset="-128"/>
              </a:rPr>
              <a:t>server</a:t>
            </a:r>
            <a:endParaRPr lang="cs-CZ" altLang="en-US" sz="2800" dirty="0" smtClean="0">
              <a:ea typeface="ＭＳ Ｐゴシック" charset="-128"/>
            </a:endParaRPr>
          </a:p>
          <a:p>
            <a:r>
              <a:rPr lang="cs-CZ" altLang="en-US" sz="2800" dirty="0" err="1" smtClean="0">
                <a:ea typeface="ＭＳ Ｐゴシック" charset="-128"/>
              </a:rPr>
              <a:t>Three-layer</a:t>
            </a:r>
            <a:r>
              <a:rPr lang="cs-CZ" altLang="en-US" sz="2800" dirty="0" smtClean="0">
                <a:ea typeface="ＭＳ Ｐゴシック" charset="-128"/>
              </a:rPr>
              <a:t> C/S model</a:t>
            </a:r>
          </a:p>
          <a:p>
            <a:r>
              <a:rPr lang="cs-CZ" altLang="en-US" sz="2800" dirty="0" err="1" smtClean="0">
                <a:ea typeface="ＭＳ Ｐゴシック" charset="-128"/>
              </a:rPr>
              <a:t>Cloud</a:t>
            </a:r>
            <a:r>
              <a:rPr lang="cs-CZ" altLang="en-US" sz="2800" dirty="0" smtClean="0">
                <a:ea typeface="ＭＳ Ｐゴシック" charset="-128"/>
              </a:rPr>
              <a:t> </a:t>
            </a:r>
            <a:r>
              <a:rPr lang="cs-CZ" altLang="en-US" sz="2800" dirty="0" err="1" smtClean="0">
                <a:ea typeface="ＭＳ Ｐゴシック" charset="-128"/>
              </a:rPr>
              <a:t>solution</a:t>
            </a:r>
            <a:endParaRPr lang="en-US" altLang="en-US" sz="2800" dirty="0">
              <a:ea typeface="ＭＳ Ｐゴシック" charset="-128"/>
            </a:endParaRPr>
          </a:p>
          <a:p>
            <a:endParaRPr lang="en-US" altLang="en-US" sz="2800" dirty="0">
              <a:ea typeface="ＭＳ Ｐゴシック" charset="-128"/>
            </a:endParaRPr>
          </a:p>
          <a:p>
            <a:endParaRPr lang="en-US" altLang="en-US" sz="2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4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LAN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Computer network of PC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One or more servers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Different topologies</a:t>
            </a:r>
            <a:r>
              <a:rPr lang="en-US" altLang="en-US">
                <a:ea typeface="ＭＳ Ｐゴシック" charset="-128"/>
              </a:rPr>
              <a:t>/configurations</a:t>
            </a:r>
            <a:r>
              <a:rPr lang="en-GB" altLang="en-US">
                <a:ea typeface="ＭＳ Ｐゴシック" charset="-128"/>
              </a:rPr>
              <a:t>: </a:t>
            </a:r>
          </a:p>
          <a:p>
            <a:pPr eaLnBrk="1" hangingPunct="1">
              <a:buFontTx/>
              <a:buNone/>
            </a:pPr>
            <a:r>
              <a:rPr lang="en-GB" altLang="en-US">
                <a:ea typeface="ＭＳ Ｐゴシック" charset="-128"/>
              </a:rPr>
              <a:t>	bus, star, ring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Speed of transmission 10 Mbps -1Gbps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Transmission medium - coaxial cable, twisted pair, optical fibres</a:t>
            </a:r>
          </a:p>
        </p:txBody>
      </p:sp>
    </p:spTree>
    <p:extLst>
      <p:ext uri="{BB962C8B-B14F-4D97-AF65-F5344CB8AC3E}">
        <p14:creationId xmlns:p14="http://schemas.microsoft.com/office/powerpoint/2010/main" val="160199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File server / work station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381000" y="836712"/>
            <a:ext cx="8229600" cy="2895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Server provides files and folders as network drives</a:t>
            </a:r>
          </a:p>
          <a:p>
            <a:r>
              <a:rPr lang="en-US" altLang="en-US" dirty="0">
                <a:ea typeface="ＭＳ Ｐゴシック" charset="-128"/>
              </a:rPr>
              <a:t>Seamless mapping of network drives on work stations</a:t>
            </a:r>
          </a:p>
          <a:p>
            <a:r>
              <a:rPr lang="en-US" altLang="en-US" dirty="0">
                <a:ea typeface="ＭＳ Ｐゴシック" charset="-128"/>
              </a:rPr>
              <a:t>E.g. Novell client at CULS</a:t>
            </a:r>
          </a:p>
        </p:txBody>
      </p:sp>
      <p:pic>
        <p:nvPicPr>
          <p:cNvPr id="35843" name="Picture 8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92463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26" descr="f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35488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27" descr="f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420888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Group 30"/>
          <p:cNvGrpSpPr>
            <a:grpSpLocks/>
          </p:cNvGrpSpPr>
          <p:nvPr/>
        </p:nvGrpSpPr>
        <p:grpSpPr bwMode="auto">
          <a:xfrm>
            <a:off x="2209800" y="2497088"/>
            <a:ext cx="5410200" cy="3352800"/>
            <a:chOff x="2209800" y="3352800"/>
            <a:chExt cx="5410200" cy="3352800"/>
          </a:xfrm>
        </p:grpSpPr>
        <p:pic>
          <p:nvPicPr>
            <p:cNvPr id="35848" name="Picture 3" descr="PC_icon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5638800"/>
              <a:ext cx="10668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4" descr="PC_icon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5638800"/>
              <a:ext cx="10668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0" name="Picture 5" descr="PC_icon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5638800"/>
              <a:ext cx="10668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6" descr="PC_icon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5638800"/>
              <a:ext cx="10668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2" name="Picture 7" descr="serv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352800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H="1">
              <a:off x="5562600" y="3962400"/>
              <a:ext cx="9906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 flipH="1">
              <a:off x="2971800" y="5181600"/>
              <a:ext cx="175260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flipH="1">
              <a:off x="4114800" y="5334000"/>
              <a:ext cx="6858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flipH="1">
              <a:off x="5029200" y="5334000"/>
              <a:ext cx="2286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5715000" y="5334000"/>
              <a:ext cx="381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8" name="TextBox 28"/>
            <p:cNvSpPr txBox="1">
              <a:spLocks noChangeArrowheads="1"/>
            </p:cNvSpPr>
            <p:nvPr/>
          </p:nvSpPr>
          <p:spPr bwMode="auto">
            <a:xfrm>
              <a:off x="4953000" y="4888468"/>
              <a:ext cx="91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LAN</a:t>
              </a:r>
            </a:p>
          </p:txBody>
        </p:sp>
      </p:grpSp>
      <p:sp>
        <p:nvSpPr>
          <p:cNvPr id="35847" name="Rectangle 29"/>
          <p:cNvSpPr>
            <a:spLocks noChangeArrowheads="1"/>
          </p:cNvSpPr>
          <p:nvPr/>
        </p:nvSpPr>
        <p:spPr bwMode="auto">
          <a:xfrm>
            <a:off x="7402513" y="5716538"/>
            <a:ext cx="14366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Icons: iconsets.com</a:t>
            </a:r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4792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File server / work station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990600" y="1828800"/>
          <a:ext cx="7226300" cy="1754288"/>
        </p:xfrm>
        <a:graphic>
          <a:graphicData uri="http://schemas.openxmlformats.org/drawingml/2006/table">
            <a:tbl>
              <a:tblPr/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Pros</a:t>
                      </a: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Cons</a:t>
                      </a: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Data and application sharing</a:t>
                      </a: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Configuration for multiple users</a:t>
                      </a: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 network capability needed (e.g. Microsoft Office)</a:t>
                      </a: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Multiple access to single file</a:t>
                      </a: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Large volume transfers</a:t>
                      </a:r>
                    </a:p>
                  </a:txBody>
                  <a:tcPr marL="91446" marR="91446" marT="45712" marB="4571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3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Client / Server</a:t>
            </a:r>
          </a:p>
        </p:txBody>
      </p:sp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6156325" y="263683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client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1258888" y="2636838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/>
              <a:t>server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848100" y="3124200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request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3848100" y="4038600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respond</a:t>
            </a:r>
          </a:p>
        </p:txBody>
      </p:sp>
      <p:pic>
        <p:nvPicPr>
          <p:cNvPr id="34822" name="Picture 7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8" descr="PC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242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2514600" y="3861048"/>
            <a:ext cx="390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506662" y="3462461"/>
            <a:ext cx="3906837" cy="30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6" name="Rectangle 19"/>
          <p:cNvSpPr>
            <a:spLocks noChangeArrowheads="1"/>
          </p:cNvSpPr>
          <p:nvPr/>
        </p:nvSpPr>
        <p:spPr bwMode="auto">
          <a:xfrm>
            <a:off x="6324600" y="6572250"/>
            <a:ext cx="14366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Icons: iconsets.com</a:t>
            </a:r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484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Client / Server Architecture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More general concept -  middleware</a:t>
            </a:r>
          </a:p>
          <a:p>
            <a:pPr lvl="1" eaLnBrk="1" hangingPunct="1"/>
            <a:r>
              <a:rPr lang="en-GB" altLang="en-US">
                <a:ea typeface="ＭＳ Ｐゴシック" charset="-128"/>
              </a:rPr>
              <a:t>clients - PC</a:t>
            </a:r>
          </a:p>
          <a:p>
            <a:pPr lvl="1" eaLnBrk="1" hangingPunct="1"/>
            <a:r>
              <a:rPr lang="en-GB" altLang="en-US">
                <a:ea typeface="ＭＳ Ｐゴシック" charset="-128"/>
              </a:rPr>
              <a:t>servers - database, print, file </a:t>
            </a:r>
          </a:p>
          <a:p>
            <a:pPr eaLnBrk="1" hangingPunct="1"/>
            <a:r>
              <a:rPr lang="en-GB" altLang="en-US">
                <a:ea typeface="ＭＳ Ｐゴシック" charset="-128"/>
              </a:rPr>
              <a:t>Distribution of tasks in </a:t>
            </a:r>
          </a:p>
          <a:p>
            <a:pPr lvl="2" eaLnBrk="1" hangingPunct="1"/>
            <a:r>
              <a:rPr lang="en-GB" altLang="en-US">
                <a:ea typeface="ＭＳ Ｐゴシック" charset="-128"/>
              </a:rPr>
              <a:t>Presentation</a:t>
            </a:r>
          </a:p>
          <a:p>
            <a:pPr lvl="2" eaLnBrk="1" hangingPunct="1"/>
            <a:r>
              <a:rPr lang="en-GB" altLang="en-US">
                <a:ea typeface="ＭＳ Ｐゴシック" charset="-128"/>
              </a:rPr>
              <a:t>Computing (application logic)</a:t>
            </a:r>
          </a:p>
          <a:p>
            <a:pPr lvl="2" eaLnBrk="1" hangingPunct="1"/>
            <a:r>
              <a:rPr lang="en-GB" altLang="en-US">
                <a:ea typeface="ＭＳ Ｐゴシック" charset="-128"/>
              </a:rPr>
              <a:t>Storage (data)</a:t>
            </a:r>
          </a:p>
          <a:p>
            <a:pPr eaLnBrk="1" hangingPunct="1"/>
            <a:endParaRPr lang="en-GB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3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669925" y="914400"/>
            <a:ext cx="107315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Distributed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Presentation</a:t>
            </a:r>
            <a:endParaRPr lang="cs-CZ" altLang="en-US" sz="2400">
              <a:latin typeface="Times New Roman" charset="0"/>
            </a:endParaRP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344738" y="914400"/>
            <a:ext cx="107315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Remote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Presentation</a:t>
            </a:r>
            <a:endParaRPr lang="cs-CZ" altLang="en-US" sz="2400">
              <a:latin typeface="Times New Roman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3863975" y="914400"/>
            <a:ext cx="103822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Distributed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Logic</a:t>
            </a:r>
            <a:endParaRPr lang="cs-CZ" altLang="en-US" sz="2400">
              <a:latin typeface="Times New Roman" charset="0"/>
            </a:endParaRP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345113" y="914400"/>
            <a:ext cx="1168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Remote 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 Management</a:t>
            </a:r>
            <a:endParaRPr lang="cs-CZ" altLang="en-US" sz="2400">
              <a:latin typeface="Times New Roman" charset="0"/>
            </a:endParaRP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6935788" y="914400"/>
            <a:ext cx="103822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Distributed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cs-CZ" altLang="en-US" sz="1400">
                <a:latin typeface="Times New Roman" charset="0"/>
              </a:rPr>
              <a:t>Database</a:t>
            </a:r>
            <a:endParaRPr lang="cs-CZ" altLang="en-US" sz="2400">
              <a:latin typeface="Times New Roman" charset="0"/>
            </a:endParaRP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611188" y="4862513"/>
            <a:ext cx="1192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Presentation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2286000" y="4876800"/>
            <a:ext cx="1192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Presentation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3786188" y="4876800"/>
            <a:ext cx="119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Presentation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6858000" y="4876800"/>
            <a:ext cx="1192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Presentation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5334000" y="4876800"/>
            <a:ext cx="1192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Presentation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458788" y="24638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Data Management</a:t>
            </a: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47913" y="2819400"/>
            <a:ext cx="10683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Application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Logic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5357813" y="4114800"/>
            <a:ext cx="1146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Application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Logic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6881813" y="4114800"/>
            <a:ext cx="1146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Application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Logic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3810000" y="4114800"/>
            <a:ext cx="1146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Application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Logic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6831013" y="3505200"/>
            <a:ext cx="1247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Data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Management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611188" y="3352800"/>
            <a:ext cx="1192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latin typeface="Times New Roman CE" charset="0"/>
              </a:rPr>
              <a:t>Presentation</a:t>
            </a:r>
            <a:endParaRPr lang="en-GB" altLang="en-US" sz="2400">
              <a:latin typeface="Times New Roman CE" charset="0"/>
            </a:endParaRPr>
          </a:p>
        </p:txBody>
      </p:sp>
      <p:sp>
        <p:nvSpPr>
          <p:cNvPr id="38930" name="Line 19"/>
          <p:cNvSpPr>
            <a:spLocks noChangeShapeType="1"/>
          </p:cNvSpPr>
          <p:nvPr/>
        </p:nvSpPr>
        <p:spPr bwMode="auto">
          <a:xfrm flipV="1">
            <a:off x="838200" y="2667000"/>
            <a:ext cx="75438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31" name="Group 20"/>
          <p:cNvGrpSpPr>
            <a:grpSpLocks/>
          </p:cNvGrpSpPr>
          <p:nvPr/>
        </p:nvGrpSpPr>
        <p:grpSpPr bwMode="auto">
          <a:xfrm>
            <a:off x="1130300" y="4038600"/>
            <a:ext cx="152400" cy="838200"/>
            <a:chOff x="768" y="2544"/>
            <a:chExt cx="144" cy="528"/>
          </a:xfrm>
        </p:grpSpPr>
        <p:sp>
          <p:nvSpPr>
            <p:cNvPr id="38966" name="Line 21"/>
            <p:cNvSpPr>
              <a:spLocks noChangeShapeType="1"/>
            </p:cNvSpPr>
            <p:nvPr/>
          </p:nvSpPr>
          <p:spPr bwMode="auto">
            <a:xfrm>
              <a:off x="768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7" name="Line 22"/>
            <p:cNvSpPr>
              <a:spLocks noChangeShapeType="1"/>
            </p:cNvSpPr>
            <p:nvPr/>
          </p:nvSpPr>
          <p:spPr bwMode="auto">
            <a:xfrm flipV="1">
              <a:off x="768" y="264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Line 23"/>
            <p:cNvSpPr>
              <a:spLocks noChangeShapeType="1"/>
            </p:cNvSpPr>
            <p:nvPr/>
          </p:nvSpPr>
          <p:spPr bwMode="auto">
            <a:xfrm>
              <a:off x="912" y="264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32" name="Group 24"/>
          <p:cNvGrpSpPr>
            <a:grpSpLocks/>
          </p:cNvGrpSpPr>
          <p:nvPr/>
        </p:nvGrpSpPr>
        <p:grpSpPr bwMode="auto">
          <a:xfrm>
            <a:off x="2805113" y="3733800"/>
            <a:ext cx="152400" cy="838200"/>
            <a:chOff x="768" y="2544"/>
            <a:chExt cx="144" cy="528"/>
          </a:xfrm>
        </p:grpSpPr>
        <p:sp>
          <p:nvSpPr>
            <p:cNvPr id="38963" name="Line 25"/>
            <p:cNvSpPr>
              <a:spLocks noChangeShapeType="1"/>
            </p:cNvSpPr>
            <p:nvPr/>
          </p:nvSpPr>
          <p:spPr bwMode="auto">
            <a:xfrm>
              <a:off x="768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26"/>
            <p:cNvSpPr>
              <a:spLocks noChangeShapeType="1"/>
            </p:cNvSpPr>
            <p:nvPr/>
          </p:nvSpPr>
          <p:spPr bwMode="auto">
            <a:xfrm flipV="1">
              <a:off x="768" y="264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27"/>
            <p:cNvSpPr>
              <a:spLocks noChangeShapeType="1"/>
            </p:cNvSpPr>
            <p:nvPr/>
          </p:nvSpPr>
          <p:spPr bwMode="auto">
            <a:xfrm>
              <a:off x="912" y="264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33" name="Group 28"/>
          <p:cNvGrpSpPr>
            <a:grpSpLocks/>
          </p:cNvGrpSpPr>
          <p:nvPr/>
        </p:nvGrpSpPr>
        <p:grpSpPr bwMode="auto">
          <a:xfrm>
            <a:off x="4495800" y="3429000"/>
            <a:ext cx="152400" cy="838200"/>
            <a:chOff x="768" y="2544"/>
            <a:chExt cx="144" cy="528"/>
          </a:xfrm>
        </p:grpSpPr>
        <p:sp>
          <p:nvSpPr>
            <p:cNvPr id="38960" name="Line 29"/>
            <p:cNvSpPr>
              <a:spLocks noChangeShapeType="1"/>
            </p:cNvSpPr>
            <p:nvPr/>
          </p:nvSpPr>
          <p:spPr bwMode="auto">
            <a:xfrm>
              <a:off x="768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30"/>
            <p:cNvSpPr>
              <a:spLocks noChangeShapeType="1"/>
            </p:cNvSpPr>
            <p:nvPr/>
          </p:nvSpPr>
          <p:spPr bwMode="auto">
            <a:xfrm flipV="1">
              <a:off x="768" y="264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Line 31"/>
            <p:cNvSpPr>
              <a:spLocks noChangeShapeType="1"/>
            </p:cNvSpPr>
            <p:nvPr/>
          </p:nvSpPr>
          <p:spPr bwMode="auto">
            <a:xfrm>
              <a:off x="912" y="264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34" name="Group 32"/>
          <p:cNvGrpSpPr>
            <a:grpSpLocks/>
          </p:cNvGrpSpPr>
          <p:nvPr/>
        </p:nvGrpSpPr>
        <p:grpSpPr bwMode="auto">
          <a:xfrm>
            <a:off x="5891213" y="2971800"/>
            <a:ext cx="76200" cy="990600"/>
            <a:chOff x="768" y="2544"/>
            <a:chExt cx="144" cy="528"/>
          </a:xfrm>
        </p:grpSpPr>
        <p:sp>
          <p:nvSpPr>
            <p:cNvPr id="38957" name="Line 33"/>
            <p:cNvSpPr>
              <a:spLocks noChangeShapeType="1"/>
            </p:cNvSpPr>
            <p:nvPr/>
          </p:nvSpPr>
          <p:spPr bwMode="auto">
            <a:xfrm>
              <a:off x="768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34"/>
            <p:cNvSpPr>
              <a:spLocks noChangeShapeType="1"/>
            </p:cNvSpPr>
            <p:nvPr/>
          </p:nvSpPr>
          <p:spPr bwMode="auto">
            <a:xfrm flipV="1">
              <a:off x="768" y="264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Line 35"/>
            <p:cNvSpPr>
              <a:spLocks noChangeShapeType="1"/>
            </p:cNvSpPr>
            <p:nvPr/>
          </p:nvSpPr>
          <p:spPr bwMode="auto">
            <a:xfrm>
              <a:off x="912" y="264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35" name="Group 36"/>
          <p:cNvGrpSpPr>
            <a:grpSpLocks/>
          </p:cNvGrpSpPr>
          <p:nvPr/>
        </p:nvGrpSpPr>
        <p:grpSpPr bwMode="auto">
          <a:xfrm>
            <a:off x="7377113" y="2743200"/>
            <a:ext cx="152400" cy="838200"/>
            <a:chOff x="768" y="2544"/>
            <a:chExt cx="144" cy="528"/>
          </a:xfrm>
        </p:grpSpPr>
        <p:sp>
          <p:nvSpPr>
            <p:cNvPr id="38954" name="Line 37"/>
            <p:cNvSpPr>
              <a:spLocks noChangeShapeType="1"/>
            </p:cNvSpPr>
            <p:nvPr/>
          </p:nvSpPr>
          <p:spPr bwMode="auto">
            <a:xfrm>
              <a:off x="768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Line 38"/>
            <p:cNvSpPr>
              <a:spLocks noChangeShapeType="1"/>
            </p:cNvSpPr>
            <p:nvPr/>
          </p:nvSpPr>
          <p:spPr bwMode="auto">
            <a:xfrm flipV="1">
              <a:off x="768" y="264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Line 39"/>
            <p:cNvSpPr>
              <a:spLocks noChangeShapeType="1"/>
            </p:cNvSpPr>
            <p:nvPr/>
          </p:nvSpPr>
          <p:spPr bwMode="auto">
            <a:xfrm>
              <a:off x="912" y="264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6" name="Text Box 130"/>
          <p:cNvSpPr txBox="1">
            <a:spLocks noChangeArrowheads="1"/>
          </p:cNvSpPr>
          <p:nvPr/>
        </p:nvSpPr>
        <p:spPr bwMode="auto">
          <a:xfrm>
            <a:off x="671513" y="2819400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Application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Logic</a:t>
            </a:r>
          </a:p>
        </p:txBody>
      </p:sp>
      <p:sp>
        <p:nvSpPr>
          <p:cNvPr id="38937" name="Text Box 131"/>
          <p:cNvSpPr txBox="1">
            <a:spLocks noChangeArrowheads="1"/>
          </p:cNvSpPr>
          <p:nvPr/>
        </p:nvSpPr>
        <p:spPr bwMode="auto">
          <a:xfrm>
            <a:off x="2135188" y="25146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Data Management</a:t>
            </a:r>
          </a:p>
        </p:txBody>
      </p:sp>
      <p:sp>
        <p:nvSpPr>
          <p:cNvPr id="38938" name="Text Box 132"/>
          <p:cNvSpPr txBox="1">
            <a:spLocks noChangeArrowheads="1"/>
          </p:cNvSpPr>
          <p:nvPr/>
        </p:nvSpPr>
        <p:spPr bwMode="auto">
          <a:xfrm>
            <a:off x="3635375" y="25146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Data Management</a:t>
            </a:r>
          </a:p>
        </p:txBody>
      </p:sp>
      <p:sp>
        <p:nvSpPr>
          <p:cNvPr id="38939" name="Text Box 133"/>
          <p:cNvSpPr txBox="1">
            <a:spLocks noChangeArrowheads="1"/>
          </p:cNvSpPr>
          <p:nvPr/>
        </p:nvSpPr>
        <p:spPr bwMode="auto">
          <a:xfrm>
            <a:off x="5183188" y="25146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Data Management</a:t>
            </a:r>
          </a:p>
        </p:txBody>
      </p:sp>
      <p:sp>
        <p:nvSpPr>
          <p:cNvPr id="38940" name="Text Box 134"/>
          <p:cNvSpPr txBox="1">
            <a:spLocks noChangeArrowheads="1"/>
          </p:cNvSpPr>
          <p:nvPr/>
        </p:nvSpPr>
        <p:spPr bwMode="auto">
          <a:xfrm>
            <a:off x="6707188" y="2514600"/>
            <a:ext cx="1495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Data Management</a:t>
            </a:r>
          </a:p>
        </p:txBody>
      </p:sp>
      <p:sp>
        <p:nvSpPr>
          <p:cNvPr id="38941" name="Text Box 135"/>
          <p:cNvSpPr txBox="1">
            <a:spLocks noChangeArrowheads="1"/>
          </p:cNvSpPr>
          <p:nvPr/>
        </p:nvSpPr>
        <p:spPr bwMode="auto">
          <a:xfrm>
            <a:off x="3870325" y="2819400"/>
            <a:ext cx="1023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Application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 CE" charset="0"/>
              </a:rPr>
              <a:t> Logic</a:t>
            </a:r>
          </a:p>
        </p:txBody>
      </p:sp>
      <p:sp>
        <p:nvSpPr>
          <p:cNvPr id="38942" name="Text Box 136"/>
          <p:cNvSpPr txBox="1">
            <a:spLocks noChangeArrowheads="1"/>
          </p:cNvSpPr>
          <p:nvPr/>
        </p:nvSpPr>
        <p:spPr bwMode="auto">
          <a:xfrm>
            <a:off x="762000" y="122238"/>
            <a:ext cx="7620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Styles of Client / Server computing</a:t>
            </a:r>
          </a:p>
        </p:txBody>
      </p:sp>
      <p:pic>
        <p:nvPicPr>
          <p:cNvPr id="38943" name="Picture 136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600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4" name="Picture 137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600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5" name="Picture 138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600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6" name="Picture 139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3" y="1600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7" name="Picture 140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1600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8" name="Picture 141" descr="PC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5562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9" name="Picture 142" descr="PC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5562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50" name="Picture 143" descr="PC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5562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51" name="Picture 144" descr="PC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5562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52" name="Picture 145" descr="PC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55626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53" name="Rectangle 146"/>
          <p:cNvSpPr>
            <a:spLocks noChangeArrowheads="1"/>
          </p:cNvSpPr>
          <p:nvPr/>
        </p:nvSpPr>
        <p:spPr bwMode="auto">
          <a:xfrm>
            <a:off x="7402513" y="6572250"/>
            <a:ext cx="14366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Icons: iconsets.com</a:t>
            </a:r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27451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Client / server vs. Peer-to-peer</a:t>
            </a:r>
          </a:p>
        </p:txBody>
      </p:sp>
      <p:grpSp>
        <p:nvGrpSpPr>
          <p:cNvPr id="39938" name="Group 28"/>
          <p:cNvGrpSpPr>
            <a:grpSpLocks/>
          </p:cNvGrpSpPr>
          <p:nvPr/>
        </p:nvGrpSpPr>
        <p:grpSpPr bwMode="auto">
          <a:xfrm>
            <a:off x="457200" y="2007840"/>
            <a:ext cx="3962400" cy="3581400"/>
            <a:chOff x="457200" y="1981200"/>
            <a:chExt cx="4495800" cy="3581400"/>
          </a:xfrm>
        </p:grpSpPr>
        <p:pic>
          <p:nvPicPr>
            <p:cNvPr id="39962" name="Picture 30" descr="clou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276600"/>
              <a:ext cx="1113860" cy="111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63" name="Group 4"/>
            <p:cNvGrpSpPr>
              <a:grpSpLocks/>
            </p:cNvGrpSpPr>
            <p:nvPr/>
          </p:nvGrpSpPr>
          <p:grpSpPr bwMode="auto">
            <a:xfrm>
              <a:off x="457200" y="1981200"/>
              <a:ext cx="4495800" cy="3581400"/>
              <a:chOff x="2209800" y="3124200"/>
              <a:chExt cx="4495800" cy="3581400"/>
            </a:xfrm>
          </p:grpSpPr>
          <p:pic>
            <p:nvPicPr>
              <p:cNvPr id="39966" name="Picture 5" descr="PC_icon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5638800"/>
                <a:ext cx="10668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967" name="Picture 6" descr="PC_icon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5638800"/>
                <a:ext cx="10668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968" name="Picture 7" descr="PC_icon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5638800"/>
                <a:ext cx="10668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969" name="Picture 8" descr="PC_icon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5638800"/>
                <a:ext cx="10668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970" name="Picture 9" descr="server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124200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3733617" y="4267200"/>
                <a:ext cx="1295065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Straight Connector 11"/>
              <p:cNvCxnSpPr>
                <a:cxnSpLocks noChangeShapeType="1"/>
              </p:cNvCxnSpPr>
              <p:nvPr/>
            </p:nvCxnSpPr>
            <p:spPr bwMode="auto">
              <a:xfrm flipH="1">
                <a:off x="2971709" y="5181600"/>
                <a:ext cx="1752569" cy="609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Connector 12"/>
              <p:cNvCxnSpPr>
                <a:cxnSpLocks noChangeShapeType="1"/>
              </p:cNvCxnSpPr>
              <p:nvPr/>
            </p:nvCxnSpPr>
            <p:spPr bwMode="auto">
              <a:xfrm flipH="1">
                <a:off x="4115472" y="5334000"/>
                <a:ext cx="684457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5028682" y="5334000"/>
                <a:ext cx="228752" cy="381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714939" y="5334000"/>
                <a:ext cx="381855" cy="381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76" name="TextBox 15"/>
              <p:cNvSpPr txBox="1">
                <a:spLocks noChangeArrowheads="1"/>
              </p:cNvSpPr>
              <p:nvPr/>
            </p:nvSpPr>
            <p:spPr bwMode="auto">
              <a:xfrm>
                <a:off x="4926623" y="4876800"/>
                <a:ext cx="914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LAN</a:t>
                </a:r>
              </a:p>
            </p:txBody>
          </p:sp>
        </p:grpSp>
        <p:cxnSp>
          <p:nvCxnSpPr>
            <p:cNvPr id="20" name="Curved Connector 19"/>
            <p:cNvCxnSpPr>
              <a:cxnSpLocks noChangeShapeType="1"/>
            </p:cNvCxnSpPr>
            <p:nvPr/>
          </p:nvCxnSpPr>
          <p:spPr bwMode="auto">
            <a:xfrm>
              <a:off x="2056667" y="2743200"/>
              <a:ext cx="2210075" cy="1905000"/>
            </a:xfrm>
            <a:prstGeom prst="curvedConnector3">
              <a:avLst>
                <a:gd name="adj1" fmla="val 50000"/>
              </a:avLst>
            </a:prstGeom>
            <a:noFill/>
            <a:ln w="44450">
              <a:solidFill>
                <a:srgbClr val="008000"/>
              </a:solidFill>
              <a:round/>
              <a:headEnd type="arrow" w="lg" len="med"/>
              <a:tailEnd type="arrow" w="lg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Curved Connector 26"/>
            <p:cNvCxnSpPr>
              <a:cxnSpLocks noChangeShapeType="1"/>
            </p:cNvCxnSpPr>
            <p:nvPr/>
          </p:nvCxnSpPr>
          <p:spPr bwMode="auto">
            <a:xfrm rot="16200000" flipH="1">
              <a:off x="1753073" y="3352693"/>
              <a:ext cx="1524000" cy="1219414"/>
            </a:xfrm>
            <a:prstGeom prst="curvedConnector3">
              <a:avLst>
                <a:gd name="adj1" fmla="val 50000"/>
              </a:avLst>
            </a:prstGeom>
            <a:noFill/>
            <a:ln w="44450">
              <a:solidFill>
                <a:srgbClr val="008000"/>
              </a:solidFill>
              <a:round/>
              <a:headEnd type="arrow" w="lg" len="med"/>
              <a:tailEnd type="arrow" w="lg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9939" name="Picture 32" descr="PC_ic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33" descr="PC_ic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4" descr="PC_ic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244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35" descr="PC_ic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7244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36" descr="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Box 37"/>
          <p:cNvSpPr txBox="1">
            <a:spLocks noChangeArrowheads="1"/>
          </p:cNvSpPr>
          <p:nvPr/>
        </p:nvSpPr>
        <p:spPr bwMode="auto">
          <a:xfrm>
            <a:off x="6889750" y="4049713"/>
            <a:ext cx="806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LAN</a:t>
            </a:r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 flipH="1">
            <a:off x="7543800" y="33528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H="1">
            <a:off x="6477000" y="44196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7696200" y="4495800"/>
            <a:ext cx="533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6324600" y="3352800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/>
          <p:cNvCxnSpPr>
            <a:cxnSpLocks noChangeShapeType="1"/>
          </p:cNvCxnSpPr>
          <p:nvPr/>
        </p:nvCxnSpPr>
        <p:spPr bwMode="auto">
          <a:xfrm>
            <a:off x="6477000" y="3352800"/>
            <a:ext cx="1752600" cy="1447800"/>
          </a:xfrm>
          <a:prstGeom prst="curvedConnector3">
            <a:avLst>
              <a:gd name="adj1" fmla="val 50000"/>
            </a:avLst>
          </a:prstGeom>
          <a:noFill/>
          <a:ln w="44450">
            <a:solidFill>
              <a:srgbClr val="008000"/>
            </a:solidFill>
            <a:round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Curved Connector 48"/>
          <p:cNvCxnSpPr>
            <a:cxnSpLocks noChangeShapeType="1"/>
          </p:cNvCxnSpPr>
          <p:nvPr/>
        </p:nvCxnSpPr>
        <p:spPr bwMode="auto">
          <a:xfrm rot="10800000" flipV="1">
            <a:off x="6172200" y="3124200"/>
            <a:ext cx="1998663" cy="1676400"/>
          </a:xfrm>
          <a:prstGeom prst="curvedConnector3">
            <a:avLst>
              <a:gd name="adj1" fmla="val 50000"/>
            </a:avLst>
          </a:prstGeom>
          <a:noFill/>
          <a:ln w="44450">
            <a:solidFill>
              <a:srgbClr val="008000"/>
            </a:solidFill>
            <a:round/>
            <a:headEnd type="arrow" w="lg" len="med"/>
            <a:tailEnd type="arrow" w="lg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51" name="Picture 50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51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3" name="Picture 52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64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4" name="Picture 53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4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5" name="Picture 54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4864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6" name="Picture 55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4864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7" name="Picture 56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8" name="Picture 57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002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58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7150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0" name="Picture 59" descr="fol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715000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1" name="Rectangle 60"/>
          <p:cNvSpPr>
            <a:spLocks noChangeArrowheads="1"/>
          </p:cNvSpPr>
          <p:nvPr/>
        </p:nvSpPr>
        <p:spPr bwMode="auto">
          <a:xfrm>
            <a:off x="7402513" y="6572250"/>
            <a:ext cx="14366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Icons: iconsets.com</a:t>
            </a:r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099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Three-layer</a:t>
            </a:r>
            <a:r>
              <a:rPr lang="cs-CZ" dirty="0" smtClean="0"/>
              <a:t> C/S model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traditional C/S model – for each client platform … new client application.</a:t>
            </a:r>
          </a:p>
          <a:p>
            <a:r>
              <a:rPr lang="en-US" dirty="0"/>
              <a:t>Updates, compatibility issues.</a:t>
            </a:r>
          </a:p>
          <a:p>
            <a:r>
              <a:rPr lang="en-US" dirty="0"/>
              <a:t>Cost of the life cycle. </a:t>
            </a:r>
          </a:p>
          <a:p>
            <a:r>
              <a:rPr lang="en-US" dirty="0"/>
              <a:t>Reduce the supported platforms list?</a:t>
            </a:r>
          </a:p>
          <a:p>
            <a:r>
              <a:rPr lang="en-US" dirty="0"/>
              <a:t>Or to use general application as „universal client“?</a:t>
            </a:r>
          </a:p>
          <a:p>
            <a:r>
              <a:rPr lang="en-US" dirty="0"/>
              <a:t>Which application can be used for this?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18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Possible</a:t>
            </a:r>
            <a:r>
              <a:rPr lang="cs-CZ" dirty="0" smtClean="0"/>
              <a:t> </a:t>
            </a:r>
            <a:r>
              <a:rPr lang="cs-CZ" dirty="0" err="1" smtClean="0"/>
              <a:t>solutions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environment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platform</a:t>
            </a:r>
            <a:r>
              <a:rPr lang="cs-CZ" dirty="0"/>
              <a:t>-independent</a:t>
            </a:r>
          </a:p>
          <a:p>
            <a:pPr lvl="1"/>
            <a:r>
              <a:rPr lang="cs-CZ" dirty="0"/>
              <a:t>Java (JRE)</a:t>
            </a:r>
          </a:p>
          <a:p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platform-dependent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 </a:t>
            </a:r>
            <a:r>
              <a:rPr lang="cs-CZ" dirty="0" err="1"/>
              <a:t>general</a:t>
            </a:r>
            <a:r>
              <a:rPr lang="cs-CZ" dirty="0"/>
              <a:t> </a:t>
            </a:r>
            <a:r>
              <a:rPr lang="cs-CZ" dirty="0" err="1"/>
              <a:t>standardized</a:t>
            </a:r>
            <a:r>
              <a:rPr lang="cs-CZ" dirty="0"/>
              <a:t> interface</a:t>
            </a:r>
          </a:p>
          <a:p>
            <a:pPr lvl="1"/>
            <a:r>
              <a:rPr lang="cs-CZ" dirty="0"/>
              <a:t>WWW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HTML 5 (</a:t>
            </a:r>
            <a:r>
              <a:rPr lang="cs-CZ" dirty="0" err="1"/>
              <a:t>aka</a:t>
            </a:r>
            <a:r>
              <a:rPr lang="cs-CZ" dirty="0"/>
              <a:t> „web browser“)</a:t>
            </a:r>
            <a:endParaRPr lang="cs-CZ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691680" y="4653136"/>
            <a:ext cx="1440160" cy="11247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Server</a:t>
            </a:r>
          </a:p>
          <a:p>
            <a:pPr algn="ctr"/>
            <a:r>
              <a:rPr lang="cs-CZ" dirty="0" err="1" smtClean="0"/>
              <a:t>providing</a:t>
            </a:r>
            <a:r>
              <a:rPr lang="cs-CZ" dirty="0" smtClean="0"/>
              <a:t> </a:t>
            </a:r>
            <a:r>
              <a:rPr lang="cs-CZ" dirty="0" err="1" smtClean="0"/>
              <a:t>apps</a:t>
            </a:r>
            <a:endParaRPr lang="cs-CZ" dirty="0"/>
          </a:p>
        </p:txBody>
      </p:sp>
      <p:sp>
        <p:nvSpPr>
          <p:cNvPr id="5" name="Rounded Rectangle 4"/>
          <p:cNvSpPr/>
          <p:nvPr/>
        </p:nvSpPr>
        <p:spPr>
          <a:xfrm>
            <a:off x="3923928" y="4653136"/>
            <a:ext cx="1486508" cy="112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Universal </a:t>
            </a: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running</a:t>
            </a:r>
            <a:r>
              <a:rPr lang="cs-CZ" dirty="0" smtClean="0"/>
              <a:t> in </a:t>
            </a:r>
            <a:r>
              <a:rPr lang="cs-CZ" dirty="0" err="1" smtClean="0"/>
              <a:t>the</a:t>
            </a:r>
            <a:r>
              <a:rPr lang="cs-CZ" dirty="0" smtClean="0"/>
              <a:t> host OS</a:t>
            </a:r>
            <a:endParaRPr lang="cs-CZ" dirty="0"/>
          </a:p>
        </p:txBody>
      </p:sp>
      <p:sp>
        <p:nvSpPr>
          <p:cNvPr id="6" name="Rounded Rectangle 5"/>
          <p:cNvSpPr/>
          <p:nvPr/>
        </p:nvSpPr>
        <p:spPr>
          <a:xfrm>
            <a:off x="6202524" y="4653136"/>
            <a:ext cx="1486508" cy="112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User </a:t>
            </a:r>
            <a:r>
              <a:rPr lang="cs-CZ" dirty="0" err="1" smtClean="0"/>
              <a:t>application</a:t>
            </a:r>
            <a:r>
              <a:rPr lang="cs-CZ" dirty="0" smtClean="0"/>
              <a:t> in UC</a:t>
            </a:r>
            <a:endParaRPr lang="cs-CZ" dirty="0"/>
          </a:p>
        </p:txBody>
      </p:sp>
      <p:sp>
        <p:nvSpPr>
          <p:cNvPr id="7" name="Right Arrow 6"/>
          <p:cNvSpPr/>
          <p:nvPr/>
        </p:nvSpPr>
        <p:spPr>
          <a:xfrm>
            <a:off x="3131840" y="5085184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ight Arrow 7"/>
          <p:cNvSpPr/>
          <p:nvPr/>
        </p:nvSpPr>
        <p:spPr>
          <a:xfrm>
            <a:off x="5434419" y="5071492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9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Cloud</a:t>
            </a:r>
            <a:r>
              <a:rPr lang="cs-CZ" dirty="0" smtClean="0"/>
              <a:t> </a:t>
            </a:r>
            <a:r>
              <a:rPr lang="cs-CZ" dirty="0" err="1" smtClean="0"/>
              <a:t>solution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provider of a service (application, storage, processing) is physically independent on the user location.</a:t>
            </a:r>
          </a:p>
          <a:p>
            <a:r>
              <a:rPr lang="en-US" dirty="0"/>
              <a:t>User is provided just with the entry-point for the services.</a:t>
            </a:r>
          </a:p>
          <a:p>
            <a:r>
              <a:rPr lang="en-US" dirty="0"/>
              <a:t>Both parties are connected by some universal network – the Internet.</a:t>
            </a:r>
          </a:p>
          <a:p>
            <a:r>
              <a:rPr lang="en-US" dirty="0"/>
              <a:t>Also in-house solution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err="1" smtClean="0"/>
              <a:t>Examples</a:t>
            </a:r>
            <a:r>
              <a:rPr lang="cs-CZ" dirty="0" smtClean="0"/>
              <a:t>: Office365, Google </a:t>
            </a:r>
            <a:r>
              <a:rPr lang="cs-CZ" dirty="0" err="1" smtClean="0"/>
              <a:t>Apps</a:t>
            </a:r>
            <a:r>
              <a:rPr lang="cs-CZ" dirty="0" smtClean="0"/>
              <a:t>, </a:t>
            </a:r>
            <a:r>
              <a:rPr lang="cs-CZ" dirty="0" err="1" smtClean="0"/>
              <a:t>iCloud</a:t>
            </a:r>
            <a:r>
              <a:rPr lang="cs-CZ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4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is the computing model?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A complex picture of: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Application storage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 origin, data input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Application balancing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 processing and storage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roles and </a:t>
            </a:r>
            <a:r>
              <a:rPr lang="en-US" altLang="en-US" dirty="0" smtClean="0">
                <a:ea typeface="ＭＳ Ｐゴシック" charset="-128"/>
              </a:rPr>
              <a:t>actions</a:t>
            </a:r>
            <a:endParaRPr lang="cs-CZ" altLang="en-US" dirty="0" smtClean="0">
              <a:ea typeface="ＭＳ Ｐゴシック" charset="-128"/>
            </a:endParaRPr>
          </a:p>
          <a:p>
            <a:r>
              <a:rPr lang="cs-CZ" altLang="en-US" dirty="0" err="1" smtClean="0">
                <a:ea typeface="ＭＳ Ｐゴシック" charset="-128"/>
              </a:rPr>
              <a:t>Describes</a:t>
            </a:r>
            <a:r>
              <a:rPr lang="cs-CZ" altLang="en-US" dirty="0" smtClean="0">
                <a:ea typeface="ＭＳ Ｐゴシック" charset="-128"/>
              </a:rPr>
              <a:t>:</a:t>
            </a:r>
          </a:p>
          <a:p>
            <a:pPr lvl="1"/>
            <a:r>
              <a:rPr lang="cs-CZ" altLang="en-US" dirty="0" err="1" smtClean="0">
                <a:ea typeface="ＭＳ Ｐゴシック" charset="-128"/>
              </a:rPr>
              <a:t>Time</a:t>
            </a:r>
            <a:r>
              <a:rPr lang="cs-CZ" altLang="en-US" dirty="0" smtClean="0">
                <a:ea typeface="ＭＳ Ｐゴシック" charset="-128"/>
              </a:rPr>
              <a:t> </a:t>
            </a:r>
            <a:r>
              <a:rPr lang="cs-CZ" altLang="en-US" dirty="0" smtClean="0">
                <a:ea typeface="ＭＳ Ｐゴシック" charset="-128"/>
              </a:rPr>
              <a:t>relations</a:t>
            </a:r>
            <a:endParaRPr lang="cs-CZ" altLang="en-US" dirty="0" smtClean="0">
              <a:ea typeface="ＭＳ Ｐゴシック" charset="-128"/>
            </a:endParaRPr>
          </a:p>
          <a:p>
            <a:pPr lvl="1"/>
            <a:r>
              <a:rPr lang="cs-CZ" altLang="en-US" dirty="0" err="1" smtClean="0">
                <a:ea typeface="ＭＳ Ｐゴシック" charset="-128"/>
              </a:rPr>
              <a:t>Physical</a:t>
            </a:r>
            <a:r>
              <a:rPr lang="cs-CZ" altLang="en-US" dirty="0" smtClean="0">
                <a:ea typeface="ＭＳ Ｐゴシック" charset="-128"/>
              </a:rPr>
              <a:t> relations</a:t>
            </a:r>
          </a:p>
          <a:p>
            <a:pPr lvl="1"/>
            <a:r>
              <a:rPr lang="cs-CZ" altLang="en-US" dirty="0" err="1" smtClean="0">
                <a:ea typeface="ＭＳ Ｐゴシック" charset="-128"/>
              </a:rPr>
              <a:t>Ownership</a:t>
            </a:r>
            <a:endParaRPr lang="cs-CZ" alt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6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Computing models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Depend on: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Hardware and software capabilities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Networks availability and connection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and manufacturer preferences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Pressures to minimize costs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Security needs</a:t>
            </a:r>
          </a:p>
          <a:p>
            <a:r>
              <a:rPr lang="en-US" altLang="en-US" dirty="0">
                <a:ea typeface="ＭＳ Ｐゴシック" charset="-128"/>
              </a:rPr>
              <a:t>The computing model is under constant development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ＭＳ Ｐゴシック" charset="-128"/>
              </a:rPr>
              <a:t>Batch processing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5285"/>
            <a:ext cx="4495800" cy="4525963"/>
          </a:xfrm>
        </p:spPr>
        <p:txBody>
          <a:bodyPr/>
          <a:lstStyle/>
          <a:p>
            <a:pPr eaLnBrk="1" hangingPunct="1"/>
            <a:r>
              <a:rPr lang="en-GB" altLang="en-US" sz="2400">
                <a:ea typeface="ＭＳ Ｐゴシック" charset="-128"/>
              </a:rPr>
              <a:t>Computer processing of information that has been assembled into batches of transactions prior to input</a:t>
            </a:r>
          </a:p>
          <a:p>
            <a:pPr eaLnBrk="1" hangingPunct="1"/>
            <a:r>
              <a:rPr lang="en-GB" altLang="en-US" sz="2400" dirty="0">
                <a:ea typeface="ＭＳ Ｐゴシック" charset="-128"/>
              </a:rPr>
              <a:t>The batch in on the punched card (history) or other media</a:t>
            </a:r>
          </a:p>
          <a:p>
            <a:pPr eaLnBrk="1" hangingPunct="1"/>
            <a:r>
              <a:rPr lang="en-GB" altLang="en-US" sz="2400" dirty="0">
                <a:ea typeface="ＭＳ Ｐゴシック" charset="-128"/>
              </a:rPr>
              <a:t>Input </a:t>
            </a:r>
          </a:p>
          <a:p>
            <a:pPr eaLnBrk="1" hangingPunct="1"/>
            <a:r>
              <a:rPr lang="en-GB" altLang="en-US" sz="2400" dirty="0">
                <a:ea typeface="ＭＳ Ｐゴシック" charset="-128"/>
              </a:rPr>
              <a:t>Output printing</a:t>
            </a:r>
          </a:p>
          <a:p>
            <a:pPr eaLnBrk="1" hangingPunct="1"/>
            <a:r>
              <a:rPr lang="en-GB" altLang="en-US" sz="2400" dirty="0">
                <a:ea typeface="ＭＳ Ｐゴシック" charset="-128"/>
              </a:rPr>
              <a:t>Mainframe or supercomputer</a:t>
            </a:r>
          </a:p>
          <a:p>
            <a:pPr eaLnBrk="1" hangingPunct="1"/>
            <a:r>
              <a:rPr lang="en-GB" altLang="en-US" sz="2400" dirty="0">
                <a:ea typeface="ＭＳ Ｐゴシック" charset="-128"/>
              </a:rPr>
              <a:t>Today: complex computing tasks solved on supercomputers</a:t>
            </a:r>
          </a:p>
          <a:p>
            <a:pPr eaLnBrk="1" hangingPunct="1"/>
            <a:endParaRPr lang="en-GB" altLang="en-US" sz="2400" dirty="0">
              <a:ea typeface="ＭＳ Ｐゴシック" charset="-128"/>
            </a:endParaRPr>
          </a:p>
        </p:txBody>
      </p:sp>
      <p:pic>
        <p:nvPicPr>
          <p:cNvPr id="18435" name="Picture 3" descr="ch02_server-cabin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68760"/>
            <a:ext cx="399891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092950" y="6172200"/>
            <a:ext cx="18462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i="1"/>
              <a:t>Picture: purposeof.com.au</a:t>
            </a:r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0496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Batch Processing</a:t>
            </a:r>
          </a:p>
        </p:txBody>
      </p:sp>
      <p:pic>
        <p:nvPicPr>
          <p:cNvPr id="20482" name="Picture 3" descr="batch_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5175"/>
            <a:ext cx="8763000" cy="550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841375" y="1657350"/>
            <a:ext cx="107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/>
              <a:t>program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781050" y="4108450"/>
            <a:ext cx="107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/>
              <a:t>data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478088" y="2843213"/>
            <a:ext cx="107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/>
              <a:t>batch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4348163" y="3305175"/>
            <a:ext cx="107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/>
              <a:t>batch</a:t>
            </a:r>
          </a:p>
        </p:txBody>
      </p:sp>
      <p:sp>
        <p:nvSpPr>
          <p:cNvPr id="20487" name="AutoShape 8"/>
          <p:cNvSpPr>
            <a:spLocks noChangeArrowheads="1"/>
          </p:cNvSpPr>
          <p:nvPr/>
        </p:nvSpPr>
        <p:spPr bwMode="auto">
          <a:xfrm>
            <a:off x="6659563" y="4005263"/>
            <a:ext cx="2160587" cy="719137"/>
          </a:xfrm>
          <a:prstGeom prst="parallelogram">
            <a:avLst>
              <a:gd name="adj" fmla="val 75110"/>
            </a:avLst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output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report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3924300" y="4221163"/>
            <a:ext cx="1943100" cy="1728787"/>
          </a:xfrm>
          <a:prstGeom prst="wedgeRectCallout">
            <a:avLst>
              <a:gd name="adj1" fmla="val -166338"/>
              <a:gd name="adj2" fmla="val -106292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Rules for assembling data and instructions –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</a:rPr>
              <a:t>Job Control Language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7019925" y="1125538"/>
            <a:ext cx="1763713" cy="431800"/>
          </a:xfrm>
          <a:prstGeom prst="wedgeRoundRectCallout">
            <a:avLst>
              <a:gd name="adj1" fmla="val -13907"/>
              <a:gd name="adj2" fmla="val 119486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processing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3635375" y="981075"/>
            <a:ext cx="1979613" cy="792163"/>
          </a:xfrm>
          <a:prstGeom prst="wedgeRoundRectCallout">
            <a:avLst>
              <a:gd name="adj1" fmla="val 35644"/>
              <a:gd name="adj2" fmla="val 11532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queue of batches (tasks)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4361855" y="6349207"/>
            <a:ext cx="2876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100" i="1">
                <a:solidFill>
                  <a:schemeClr val="bg1"/>
                </a:solidFill>
              </a:rPr>
              <a:t>Source: </a:t>
            </a:r>
            <a:r>
              <a:rPr lang="en-US" altLang="en-US" sz="1100" i="1" dirty="0" err="1">
                <a:solidFill>
                  <a:schemeClr val="bg1"/>
                </a:solidFill>
              </a:rPr>
              <a:t>J.Peterka</a:t>
            </a:r>
            <a:r>
              <a:rPr lang="en-US" altLang="en-US" sz="1100" i="1" dirty="0">
                <a:solidFill>
                  <a:schemeClr val="bg1"/>
                </a:solidFill>
              </a:rPr>
              <a:t>. </a:t>
            </a:r>
            <a:r>
              <a:rPr lang="en-US" altLang="en-US" sz="1100" i="1" dirty="0">
                <a:solidFill>
                  <a:schemeClr val="bg1"/>
                </a:solidFill>
                <a:hlinkClick r:id="rId3"/>
              </a:rPr>
              <a:t>www.earchiv.cz</a:t>
            </a:r>
            <a:r>
              <a:rPr lang="en-US" altLang="en-US" sz="1100" i="1" dirty="0">
                <a:solidFill>
                  <a:schemeClr val="bg1"/>
                </a:solidFill>
              </a:rPr>
              <a:t>, </a:t>
            </a:r>
            <a:br>
              <a:rPr lang="en-US" altLang="en-US" sz="1100" i="1" dirty="0">
                <a:solidFill>
                  <a:schemeClr val="bg1"/>
                </a:solidFill>
              </a:rPr>
            </a:br>
            <a:r>
              <a:rPr lang="en-US" altLang="en-US" sz="1100" i="1" dirty="0">
                <a:solidFill>
                  <a:schemeClr val="bg1"/>
                </a:solidFill>
              </a:rPr>
              <a:t>Punched card picture: </a:t>
            </a:r>
            <a:r>
              <a:rPr lang="en-US" altLang="en-US" sz="1100" i="1" dirty="0" err="1">
                <a:solidFill>
                  <a:schemeClr val="bg1"/>
                </a:solidFill>
              </a:rPr>
              <a:t>en.wikipedia.org</a:t>
            </a:r>
            <a:endParaRPr lang="en-US" altLang="en-US" sz="1100" i="1" dirty="0">
              <a:solidFill>
                <a:schemeClr val="bg1"/>
              </a:solidFill>
            </a:endParaRPr>
          </a:p>
        </p:txBody>
      </p:sp>
      <p:pic>
        <p:nvPicPr>
          <p:cNvPr id="2049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1693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3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78" grpId="0" animBg="1"/>
      <p:bldP spid="71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Batch processing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81075"/>
          <a:ext cx="8229600" cy="1381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Efficient use</a:t>
                      </a:r>
                      <a:r>
                        <a:rPr lang="en-US" sz="1800" baseline="0" dirty="0" smtClean="0"/>
                        <a:t> of hardware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Lack of interactivity</a:t>
                      </a:r>
                      <a:endParaRPr lang="en-US" sz="1800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r>
                        <a:rPr lang="en-US" sz="1800" baseline="0" dirty="0" smtClean="0"/>
                        <a:t> on user / operator to prepare a bug less batch</a:t>
                      </a:r>
                      <a:endParaRPr lang="en-US" sz="1800" dirty="0"/>
                    </a:p>
                  </a:txBody>
                  <a:tcPr marT="45688" marB="4568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Need</a:t>
                      </a:r>
                      <a:r>
                        <a:rPr lang="en-US" sz="1800" baseline="0" dirty="0" smtClean="0"/>
                        <a:t> for advanced user skills</a:t>
                      </a:r>
                      <a:endParaRPr lang="en-US" sz="1800" dirty="0"/>
                    </a:p>
                  </a:txBody>
                  <a:tcPr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4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Remote Job Entry &amp;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524000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b="1" dirty="0" smtClean="0">
                <a:cs typeface="+mn-cs"/>
              </a:rPr>
              <a:t>Remote Job Entry (RJE)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Newer form of batch processing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The batch prepared on workstation and send to the server (supercomputer)</a:t>
            </a:r>
          </a:p>
          <a:p>
            <a:pPr marL="0" indent="0">
              <a:buFontTx/>
              <a:buNone/>
              <a:defRPr/>
            </a:pPr>
            <a:r>
              <a:rPr lang="en-US" b="1" dirty="0" smtClean="0">
                <a:cs typeface="+mn-cs"/>
              </a:rPr>
              <a:t>Autonomous agents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Software module with data (batch) that conducts the data processing autonomously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E.g. web crawlers and bots 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9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Decomposition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</a:t>
            </a:r>
            <a:r>
              <a:rPr lang="cs-CZ" dirty="0" err="1" smtClean="0"/>
              <a:t>complex</a:t>
            </a:r>
            <a:r>
              <a:rPr lang="cs-CZ" dirty="0" smtClean="0"/>
              <a:t> </a:t>
            </a:r>
            <a:r>
              <a:rPr lang="cs-CZ" dirty="0" err="1" smtClean="0"/>
              <a:t>task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2*(23-7)+((14/2)+(8+12)*(9-8))-(8*9</a:t>
            </a:r>
            <a:r>
              <a:rPr lang="cs-CZ" dirty="0" smtClean="0"/>
              <a:t>)+((</a:t>
            </a:r>
            <a:r>
              <a:rPr lang="cs-CZ" dirty="0"/>
              <a:t>7*2)*(6-2))-(((2*3)+(4-7))-(9-7</a:t>
            </a:r>
            <a:r>
              <a:rPr lang="cs-CZ" dirty="0" smtClean="0"/>
              <a:t>))=</a:t>
            </a:r>
            <a:r>
              <a:rPr lang="cs-CZ" i="1" dirty="0" smtClean="0"/>
              <a:t>?</a:t>
            </a:r>
          </a:p>
          <a:p>
            <a:endParaRPr lang="cs-CZ" dirty="0"/>
          </a:p>
          <a:p>
            <a:r>
              <a:rPr lang="en-US" dirty="0" smtClean="0"/>
              <a:t>The </a:t>
            </a:r>
            <a:r>
              <a:rPr lang="en-US" dirty="0"/>
              <a:t>task is too time-difficult and space-consuming for one computational power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en-US" dirty="0" smtClean="0"/>
              <a:t>De-composition </a:t>
            </a:r>
            <a:r>
              <a:rPr lang="en-US" dirty="0"/>
              <a:t>allows us to solve it using several smaller/slower </a:t>
            </a:r>
            <a:r>
              <a:rPr lang="en-US" dirty="0" smtClean="0"/>
              <a:t>machines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30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VP_5">
  <a:themeElements>
    <a:clrScheme name="Vlastní 20">
      <a:dk1>
        <a:srgbClr val="000000"/>
      </a:dk1>
      <a:lt1>
        <a:sysClr val="window" lastClr="FFFFFF"/>
      </a:lt1>
      <a:dk2>
        <a:srgbClr val="FF6D6D"/>
      </a:dk2>
      <a:lt2>
        <a:srgbClr val="EEECE1"/>
      </a:lt2>
      <a:accent1>
        <a:srgbClr val="A50021"/>
      </a:accent1>
      <a:accent2>
        <a:srgbClr val="FFABAB"/>
      </a:accent2>
      <a:accent3>
        <a:srgbClr val="FF0000"/>
      </a:accent3>
      <a:accent4>
        <a:srgbClr val="FF9966"/>
      </a:accent4>
      <a:accent5>
        <a:srgbClr val="A50021"/>
      </a:accent5>
      <a:accent6>
        <a:srgbClr val="FBC9D0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4558792-2DC5-394F-A7C6-631FE9D1F23C}" vid="{2DB244F7-91C1-6B4B-8BF6-E0A1A8D723D7}"/>
    </a:ext>
  </a:extLst>
</a:theme>
</file>

<file path=ppt/theme/theme2.xml><?xml version="1.0" encoding="utf-8"?>
<a:theme xmlns:a="http://schemas.openxmlformats.org/drawingml/2006/main" name="Vlastní návrh">
  <a:themeElements>
    <a:clrScheme name="Vlastní 20">
      <a:dk1>
        <a:srgbClr val="000000"/>
      </a:dk1>
      <a:lt1>
        <a:sysClr val="window" lastClr="FFFFFF"/>
      </a:lt1>
      <a:dk2>
        <a:srgbClr val="FF6D6D"/>
      </a:dk2>
      <a:lt2>
        <a:srgbClr val="EEECE1"/>
      </a:lt2>
      <a:accent1>
        <a:srgbClr val="A50021"/>
      </a:accent1>
      <a:accent2>
        <a:srgbClr val="FFABAB"/>
      </a:accent2>
      <a:accent3>
        <a:srgbClr val="FF0000"/>
      </a:accent3>
      <a:accent4>
        <a:srgbClr val="FF9966"/>
      </a:accent4>
      <a:accent5>
        <a:srgbClr val="A50021"/>
      </a:accent5>
      <a:accent6>
        <a:srgbClr val="FBC9D0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4558792-2DC5-394F-A7C6-631FE9D1F23C}" vid="{9D651479-53CA-7647-82A4-4526B1BF14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BilaEN</Template>
  <TotalTime>234</TotalTime>
  <Words>931</Words>
  <Application>Microsoft Office PowerPoint</Application>
  <PresentationFormat>On-screen Show (4:3)</PresentationFormat>
  <Paragraphs>245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Times New Roman</vt:lpstr>
      <vt:lpstr>Times New Roman CE</vt:lpstr>
      <vt:lpstr>IVP_5</vt:lpstr>
      <vt:lpstr>Vlastní návrh</vt:lpstr>
      <vt:lpstr>Computing Models Overview </vt:lpstr>
      <vt:lpstr>Agenda</vt:lpstr>
      <vt:lpstr>What is the computing model?</vt:lpstr>
      <vt:lpstr>Computing models</vt:lpstr>
      <vt:lpstr>Batch processing</vt:lpstr>
      <vt:lpstr>Batch Processing</vt:lpstr>
      <vt:lpstr>Batch processing</vt:lpstr>
      <vt:lpstr>Remote Job Entry &amp; agents</vt:lpstr>
      <vt:lpstr>Decomposition of a complex task</vt:lpstr>
      <vt:lpstr>Gathering of the computational power</vt:lpstr>
      <vt:lpstr>Interactive processing</vt:lpstr>
      <vt:lpstr>Host / Terminal</vt:lpstr>
      <vt:lpstr>Host / Terminal - example</vt:lpstr>
      <vt:lpstr>Host / Terminal</vt:lpstr>
      <vt:lpstr>Desktop PC</vt:lpstr>
      <vt:lpstr>Desktop PC </vt:lpstr>
      <vt:lpstr>Desktop PC</vt:lpstr>
      <vt:lpstr>Seek for compromise</vt:lpstr>
      <vt:lpstr>Need for sharing – inception of LANs</vt:lpstr>
      <vt:lpstr>LAN</vt:lpstr>
      <vt:lpstr>File server / work station</vt:lpstr>
      <vt:lpstr>File server / work station</vt:lpstr>
      <vt:lpstr>Client / Server</vt:lpstr>
      <vt:lpstr>Client / Server Architecture</vt:lpstr>
      <vt:lpstr>PowerPoint Presentation</vt:lpstr>
      <vt:lpstr>Client / server vs. Peer-to-peer</vt:lpstr>
      <vt:lpstr>Three-layer C/S model</vt:lpstr>
      <vt:lpstr>Possible solutions</vt:lpstr>
      <vt:lpstr>Cloud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Ing. Miloš Ulman, Ph.D.</dc:creator>
  <cp:lastModifiedBy>Vokoun Tomáš</cp:lastModifiedBy>
  <cp:revision>26</cp:revision>
  <dcterms:created xsi:type="dcterms:W3CDTF">2016-10-11T21:49:59Z</dcterms:created>
  <dcterms:modified xsi:type="dcterms:W3CDTF">2019-10-07T12:17:12Z</dcterms:modified>
</cp:coreProperties>
</file>