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Administrador de paquetes de node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gems en ruby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repositorio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proyecto importante de nodejs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Node es Dominic Toreto, Vin Diesel, NPM es el nitro.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F3238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01.png"/><Relationship Id="rId4" Type="http://schemas.openxmlformats.org/officeDocument/2006/relationships/image" Target="../media/image19.png"/><Relationship Id="rId3" Type="http://schemas.openxmlformats.org/officeDocument/2006/relationships/image" Target="../media/image05.png"/><Relationship Id="rId9" Type="http://schemas.openxmlformats.org/officeDocument/2006/relationships/image" Target="../media/image12.png"/><Relationship Id="rId6" Type="http://schemas.openxmlformats.org/officeDocument/2006/relationships/image" Target="../media/image07.png"/><Relationship Id="rId5" Type="http://schemas.openxmlformats.org/officeDocument/2006/relationships/image" Target="../media/image06.png"/><Relationship Id="rId8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7.gif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8.png"/><Relationship Id="rId6" Type="http://schemas.openxmlformats.org/officeDocument/2006/relationships/image" Target="../media/image09.png"/><Relationship Id="rId5" Type="http://schemas.openxmlformats.org/officeDocument/2006/relationships/image" Target="../media/image00.png"/><Relationship Id="rId8" Type="http://schemas.openxmlformats.org/officeDocument/2006/relationships/image" Target="../media/image03.png"/><Relationship Id="rId7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Relationship Id="rId3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4.gif"/><Relationship Id="rId3" Type="http://schemas.openxmlformats.org/officeDocument/2006/relationships/image" Target="../media/image02.gif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975" y="1338905"/>
            <a:ext cx="4704750" cy="15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911293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¿Por qué? Porque nos gusta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667200" y="880200"/>
            <a:ext cx="78095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Plataforma Javascript server-side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Aplicaciones web escalables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Chromium V8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(C) Es una bala</a:t>
            </a:r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¿Y alguien lo usa?</a:t>
            </a: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824" y="3342822"/>
            <a:ext cx="1609224" cy="14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74" y="2205625"/>
            <a:ext cx="3192433" cy="11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775" y="2063071"/>
            <a:ext cx="3453049" cy="8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175" y="611310"/>
            <a:ext cx="1963100" cy="8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00" y="3850750"/>
            <a:ext cx="2529674" cy="6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9450" y="4231662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7500" y="549211"/>
            <a:ext cx="2725100" cy="98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6325" y="2063075"/>
            <a:ext cx="1723873" cy="1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¿Porque NodeJS?</a:t>
            </a: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667200" y="880200"/>
            <a:ext cx="78095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 blocking IO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Tiempo Real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Sockets (socket.io)</a:t>
            </a: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149" y="0"/>
            <a:ext cx="94029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355000" y="1768650"/>
            <a:ext cx="2830799" cy="160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s" sz="4800"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933625" y="1557300"/>
            <a:ext cx="3048000" cy="20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Blocking I/O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860625" y="2106100"/>
            <a:ext cx="3395400" cy="15308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&gt;  Leer archivo desde el disco duro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&gt;  Guardar la info en variable “archivo”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&gt;  Imprimir “archivo”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s"/>
              <a:t>&gt;  Hacer cualquier otra cosa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887975" y="2106100"/>
            <a:ext cx="3395400" cy="15308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&gt;  Leer archivo desde el disco duro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&gt;  Cuando termine, imprimir la info.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/>
              <a:t>&gt;  Hacer cualquier otra cosa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060725" y="951875"/>
            <a:ext cx="29951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s" sz="30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  <p:sp>
        <p:nvSpPr>
          <p:cNvPr id="131" name="Shape 131"/>
          <p:cNvSpPr txBox="1"/>
          <p:nvPr>
            <p:ph idx="2" type="title"/>
          </p:nvPr>
        </p:nvSpPr>
        <p:spPr>
          <a:xfrm>
            <a:off x="5088075" y="951875"/>
            <a:ext cx="29951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s" sz="30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Non Blocking I/O 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6992900" y="2808848"/>
            <a:ext cx="1738799" cy="2132076"/>
            <a:chOff x="6992900" y="2808848"/>
            <a:chExt cx="1738799" cy="2132076"/>
          </a:xfrm>
        </p:grpSpPr>
        <p:sp>
          <p:nvSpPr>
            <p:cNvPr id="133" name="Shape 133"/>
            <p:cNvSpPr/>
            <p:nvPr/>
          </p:nvSpPr>
          <p:spPr>
            <a:xfrm rot="-10448043">
              <a:off x="7323189" y="2871030"/>
              <a:ext cx="1294050" cy="1504841"/>
            </a:xfrm>
            <a:custGeom>
              <a:pathLst>
                <a:path extrusionOk="0" h="37809" w="24571">
                  <a:moveTo>
                    <a:pt x="1643" y="0"/>
                  </a:moveTo>
                  <a:cubicBezTo>
                    <a:pt x="-2677" y="7776"/>
                    <a:pt x="2306" y="19434"/>
                    <a:pt x="8539" y="25783"/>
                  </a:cubicBezTo>
                  <a:cubicBezTo>
                    <a:pt x="12695" y="30016"/>
                    <a:pt x="19335" y="31180"/>
                    <a:pt x="23529" y="35376"/>
                  </a:cubicBezTo>
                  <a:cubicBezTo>
                    <a:pt x="23837" y="35685"/>
                    <a:pt x="17878" y="36619"/>
                    <a:pt x="18432" y="37175"/>
                  </a:cubicBezTo>
                  <a:cubicBezTo>
                    <a:pt x="19817" y="38565"/>
                    <a:pt x="23038" y="37309"/>
                    <a:pt x="24128" y="35676"/>
                  </a:cubicBezTo>
                  <a:cubicBezTo>
                    <a:pt x="26037" y="32812"/>
                    <a:pt x="20838" y="29604"/>
                    <a:pt x="19631" y="26382"/>
                  </a:cubicBezTo>
                  <a:cubicBezTo>
                    <a:pt x="19160" y="25126"/>
                    <a:pt x="20799" y="28796"/>
                    <a:pt x="21430" y="29980"/>
                  </a:cubicBezTo>
                  <a:cubicBezTo>
                    <a:pt x="22356" y="31716"/>
                    <a:pt x="23829" y="33407"/>
                    <a:pt x="23829" y="35376"/>
                  </a:cubicBezTo>
                </a:path>
              </a:pathLst>
            </a:custGeom>
            <a:noFill/>
            <a:ln cap="flat" w="19050">
              <a:solidFill>
                <a:srgbClr val="3D85C6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34" name="Shape 134"/>
            <p:cNvSpPr txBox="1"/>
            <p:nvPr/>
          </p:nvSpPr>
          <p:spPr>
            <a:xfrm>
              <a:off x="6992900" y="4234725"/>
              <a:ext cx="1738799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s" sz="3600">
                  <a:solidFill>
                    <a:srgbClr val="3D85C6"/>
                  </a:solidFill>
                  <a:latin typeface="Covered By Your Grace"/>
                  <a:ea typeface="Covered By Your Grace"/>
                  <a:cs typeface="Covered By Your Grace"/>
                  <a:sym typeface="Covered By Your Grace"/>
                </a:rPr>
                <a:t>Callback</a:t>
              </a: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1141825"/>
            <a:ext cx="36237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797975" y="340725"/>
            <a:ext cx="2931899" cy="48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  <p:sp>
        <p:nvSpPr>
          <p:cNvPr id="141" name="Shape 141"/>
          <p:cNvSpPr txBox="1"/>
          <p:nvPr>
            <p:ph idx="2" type="title"/>
          </p:nvPr>
        </p:nvSpPr>
        <p:spPr>
          <a:xfrm>
            <a:off x="797975" y="2601125"/>
            <a:ext cx="4578899" cy="5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Non Blocking I/O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295675" y="830375"/>
            <a:ext cx="6645300" cy="137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/>
              <a:t> archivo = fs.readFileSync(</a:t>
            </a:r>
            <a:r>
              <a:rPr lang="es" sz="1800">
                <a:solidFill>
                  <a:srgbClr val="6AA84F"/>
                </a:solidFill>
              </a:rPr>
              <a:t>‘/archivo’</a:t>
            </a:r>
            <a:r>
              <a:rPr lang="es" sz="1800"/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/>
              <a:t>.log(</a:t>
            </a:r>
            <a:r>
              <a:rPr lang="es" sz="1800">
                <a:solidFill>
                  <a:schemeClr val="dk1"/>
                </a:solidFill>
              </a:rPr>
              <a:t>archivo</a:t>
            </a:r>
            <a:r>
              <a:rPr lang="es" sz="1800"/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hacerAlgoMas();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295675" y="3160925"/>
            <a:ext cx="6645300" cy="17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fs.readFile(</a:t>
            </a:r>
            <a:r>
              <a:rPr lang="es" sz="1800">
                <a:solidFill>
                  <a:srgbClr val="6AA84F"/>
                </a:solidFill>
              </a:rPr>
              <a:t>‘/archivo’</a:t>
            </a:r>
            <a:r>
              <a:rPr lang="es" sz="1800"/>
              <a:t>, 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/>
              <a:t>(err,archivo){</a:t>
            </a:r>
          </a:p>
          <a:p>
            <a:pPr indent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hacerAlgoMas();</a:t>
            </a:r>
          </a:p>
        </p:txBody>
      </p:sp>
      <p:sp>
        <p:nvSpPr>
          <p:cNvPr id="144" name="Shape 144"/>
          <p:cNvSpPr/>
          <p:nvPr/>
        </p:nvSpPr>
        <p:spPr>
          <a:xfrm rot="8013998">
            <a:off x="4507780" y="2911429"/>
            <a:ext cx="1583643" cy="1963571"/>
          </a:xfrm>
          <a:custGeom>
            <a:pathLst>
              <a:path extrusionOk="0" h="37809" w="24571">
                <a:moveTo>
                  <a:pt x="1643" y="0"/>
                </a:moveTo>
                <a:cubicBezTo>
                  <a:pt x="-2677" y="7776"/>
                  <a:pt x="2306" y="19434"/>
                  <a:pt x="8539" y="25783"/>
                </a:cubicBezTo>
                <a:cubicBezTo>
                  <a:pt x="12695" y="30016"/>
                  <a:pt x="19335" y="31180"/>
                  <a:pt x="23529" y="35376"/>
                </a:cubicBezTo>
                <a:cubicBezTo>
                  <a:pt x="23837" y="35685"/>
                  <a:pt x="17878" y="36619"/>
                  <a:pt x="18432" y="37175"/>
                </a:cubicBezTo>
                <a:cubicBezTo>
                  <a:pt x="19817" y="38565"/>
                  <a:pt x="23038" y="37309"/>
                  <a:pt x="24128" y="35676"/>
                </a:cubicBezTo>
                <a:cubicBezTo>
                  <a:pt x="26037" y="32812"/>
                  <a:pt x="20838" y="29604"/>
                  <a:pt x="19631" y="26382"/>
                </a:cubicBezTo>
                <a:cubicBezTo>
                  <a:pt x="19160" y="25126"/>
                  <a:pt x="20799" y="28796"/>
                  <a:pt x="21430" y="29980"/>
                </a:cubicBezTo>
                <a:cubicBezTo>
                  <a:pt x="22356" y="31716"/>
                  <a:pt x="23829" y="33407"/>
                  <a:pt x="23829" y="35376"/>
                </a:cubicBezTo>
              </a:path>
            </a:pathLst>
          </a:custGeom>
          <a:noFill/>
          <a:ln cap="flat" w="1905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5" name="Shape 145"/>
          <p:cNvSpPr txBox="1"/>
          <p:nvPr/>
        </p:nvSpPr>
        <p:spPr>
          <a:xfrm>
            <a:off x="5916925" y="3990150"/>
            <a:ext cx="1738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>
                <a:solidFill>
                  <a:srgbClr val="3D85C6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Callback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295675" y="830375"/>
            <a:ext cx="6645300" cy="370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>
                <a:solidFill>
                  <a:schemeClr val="dk1"/>
                </a:solidFill>
              </a:rPr>
              <a:t> archivo = fs.readFileSync(</a:t>
            </a:r>
            <a:r>
              <a:rPr lang="es" sz="1800">
                <a:solidFill>
                  <a:srgbClr val="6AA84F"/>
                </a:solidFill>
              </a:rPr>
              <a:t>‘/archivo’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>
                <a:solidFill>
                  <a:schemeClr val="dk1"/>
                </a:solidFill>
              </a:rPr>
              <a:t> archivo2 = fs.readFileSync(</a:t>
            </a:r>
            <a:r>
              <a:rPr lang="es" sz="1800">
                <a:solidFill>
                  <a:srgbClr val="6AA84F"/>
                </a:solidFill>
              </a:rPr>
              <a:t>‘/archivo2’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>
                <a:solidFill>
                  <a:schemeClr val="dk1"/>
                </a:solidFill>
              </a:rPr>
              <a:t> archivo3 = fs.readFileSync(</a:t>
            </a:r>
            <a:r>
              <a:rPr lang="es" sz="1800">
                <a:solidFill>
                  <a:srgbClr val="6AA84F"/>
                </a:solidFill>
              </a:rPr>
              <a:t>‘/archivo3’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CFCF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.log(archivo2);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.log(archivo3);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hacerAlgoMas();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797975" y="340725"/>
            <a:ext cx="2931899" cy="48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295675" y="830375"/>
            <a:ext cx="6645300" cy="370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fs.readFile(</a:t>
            </a:r>
            <a:r>
              <a:rPr lang="es" sz="1800">
                <a:solidFill>
                  <a:srgbClr val="6AA84F"/>
                </a:solidFill>
              </a:rPr>
              <a:t>‘/archivo’</a:t>
            </a:r>
            <a:r>
              <a:rPr lang="es" sz="1800">
                <a:solidFill>
                  <a:schemeClr val="dk1"/>
                </a:solidFill>
              </a:rPr>
              <a:t>, 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>
                <a:solidFill>
                  <a:schemeClr val="dk1"/>
                </a:solidFill>
              </a:rPr>
              <a:t>(err,archivo){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fs.readFile(</a:t>
            </a:r>
            <a:r>
              <a:rPr lang="es" sz="1800">
                <a:solidFill>
                  <a:srgbClr val="6AA84F"/>
                </a:solidFill>
              </a:rPr>
              <a:t>‘/archivo2’</a:t>
            </a:r>
            <a:r>
              <a:rPr lang="es" sz="1800">
                <a:solidFill>
                  <a:schemeClr val="dk1"/>
                </a:solidFill>
              </a:rPr>
              <a:t>, 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>
                <a:solidFill>
                  <a:schemeClr val="dk1"/>
                </a:solidFill>
              </a:rPr>
              <a:t>(err,archivo2){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.log(archivo2);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hacerAlgoMas();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797975" y="340725"/>
            <a:ext cx="2931899" cy="48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Non-Blocking I/O </a:t>
            </a: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5249"/>
          <a:stretch/>
        </p:blipFill>
        <p:spPr>
          <a:xfrm>
            <a:off x="571050" y="1056775"/>
            <a:ext cx="3197949" cy="30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" type="subTitle"/>
          </p:nvPr>
        </p:nvSpPr>
        <p:spPr>
          <a:xfrm>
            <a:off x="4418125" y="263700"/>
            <a:ext cx="4342199" cy="461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2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YO = [</a:t>
            </a:r>
          </a:p>
          <a:p>
            <a:pPr lvl="0" rtl="0" algn="l">
              <a:lnSpc>
                <a:spcPct val="2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lnSpc>
                <a:spcPct val="2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lnSpc>
                <a:spcPct val="2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Shape 38"/>
          <p:cNvSpPr txBox="1"/>
          <p:nvPr>
            <p:ph idx="2" type="subTitle"/>
          </p:nvPr>
        </p:nvSpPr>
        <p:spPr>
          <a:xfrm>
            <a:off x="4813225" y="938700"/>
            <a:ext cx="3552000" cy="32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Felipe torres ”,</a:t>
            </a:r>
          </a:p>
          <a:p>
            <a:pPr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@fforres ”,</a:t>
            </a:r>
          </a:p>
          <a:p>
            <a:pPr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Nerd”,</a:t>
            </a:r>
          </a:p>
          <a:p>
            <a:pPr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MEAN stack developer ”,</a:t>
            </a:r>
          </a:p>
          <a:p>
            <a:pPr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YO </a:t>
            </a:r>
            <a:r>
              <a:rPr b="1" lang="es" sz="1800" u="sng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&lt;3</a:t>
            </a:r>
            <a:r>
              <a:rPr b="1" lang="es" sz="18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JS ”,</a:t>
            </a:r>
          </a:p>
          <a:p>
            <a:pPr lvl="0"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</a:t>
            </a:r>
            <a:r>
              <a:rPr b="1" lang="es" sz="1800">
                <a:solidFill>
                  <a:srgbClr val="82CC28"/>
                </a:solidFill>
                <a:latin typeface="Roboto"/>
                <a:ea typeface="Roboto"/>
                <a:cs typeface="Roboto"/>
                <a:sym typeface="Roboto"/>
              </a:rPr>
              <a:t>NodersCL </a:t>
            </a: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Hello world</a:t>
            </a:r>
          </a:p>
        </p:txBody>
      </p: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Eventos y Event loop</a:t>
            </a: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894800" y="283625"/>
            <a:ext cx="5354400" cy="213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>
                <a:solidFill>
                  <a:schemeClr val="dk1"/>
                </a:solidFill>
              </a:rPr>
              <a:t> http = require(</a:t>
            </a:r>
            <a:r>
              <a:rPr lang="es" sz="1800">
                <a:solidFill>
                  <a:srgbClr val="6AA84F"/>
                </a:solidFill>
              </a:rPr>
              <a:t>'http'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http.createServer(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>
                <a:solidFill>
                  <a:schemeClr val="dk1"/>
                </a:solidFill>
              </a:rPr>
              <a:t>(request, response)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(...) </a:t>
            </a:r>
            <a:r>
              <a:rPr lang="es" sz="1800">
                <a:solidFill>
                  <a:srgbClr val="E69138"/>
                </a:solidFill>
              </a:rPr>
              <a:t>/* Hacer algo */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}).listen(3000);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console.log(</a:t>
            </a:r>
            <a:r>
              <a:rPr lang="es" sz="1800">
                <a:solidFill>
                  <a:srgbClr val="6AA84F"/>
                </a:solidFill>
              </a:rPr>
              <a:t>"Aqui, escuchando el puerto 3000..."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822737" y="3082750"/>
            <a:ext cx="1498525" cy="16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1340975" y="3193750"/>
            <a:ext cx="2169899" cy="1489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340875" y="2697550"/>
            <a:ext cx="2169899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637050" y="2697550"/>
            <a:ext cx="1869900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 Loop</a:t>
            </a:r>
          </a:p>
        </p:txBody>
      </p:sp>
      <p:sp>
        <p:nvSpPr>
          <p:cNvPr id="177" name="Shape 177"/>
          <p:cNvSpPr/>
          <p:nvPr/>
        </p:nvSpPr>
        <p:spPr>
          <a:xfrm>
            <a:off x="1490975" y="4215775"/>
            <a:ext cx="1869900" cy="332699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request</a:t>
            </a:r>
          </a:p>
        </p:txBody>
      </p:sp>
      <p:sp>
        <p:nvSpPr>
          <p:cNvPr id="178" name="Shape 178"/>
          <p:cNvSpPr/>
          <p:nvPr/>
        </p:nvSpPr>
        <p:spPr>
          <a:xfrm>
            <a:off x="5740250" y="3193750"/>
            <a:ext cx="2169899" cy="1489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740150" y="2697550"/>
            <a:ext cx="2169899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Cola de eventos</a:t>
            </a:r>
          </a:p>
        </p:txBody>
      </p:sp>
      <p:sp>
        <p:nvSpPr>
          <p:cNvPr id="180" name="Shape 180"/>
          <p:cNvSpPr/>
          <p:nvPr/>
        </p:nvSpPr>
        <p:spPr>
          <a:xfrm>
            <a:off x="5890250" y="4215775"/>
            <a:ext cx="1869900" cy="332699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request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Hello world 2.0 y 3.0</a:t>
            </a: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18249" cy="69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5239650" y="1675750"/>
            <a:ext cx="3589499" cy="26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Multitasking</a:t>
            </a:r>
          </a:p>
          <a:p>
            <a:pPr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Apache v/s NGINX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Estamos haciendo I/O mal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NGINX &amp; JS</a:t>
            </a:r>
          </a:p>
        </p:txBody>
      </p:sp>
      <p:sp>
        <p:nvSpPr>
          <p:cNvPr id="192" name="Shape 192"/>
          <p:cNvSpPr txBox="1"/>
          <p:nvPr>
            <p:ph idx="2" type="title"/>
          </p:nvPr>
        </p:nvSpPr>
        <p:spPr>
          <a:xfrm>
            <a:off x="5199300" y="700225"/>
            <a:ext cx="3670199" cy="69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Ryan Dahl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388450" y="1979375"/>
            <a:ext cx="43671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NPM</a:t>
            </a:r>
          </a:p>
        </p:txBody>
      </p:sp>
      <p:sp>
        <p:nvSpPr>
          <p:cNvPr id="198" name="Shape 198"/>
          <p:cNvSpPr txBox="1"/>
          <p:nvPr>
            <p:ph idx="2" type="title"/>
          </p:nvPr>
        </p:nvSpPr>
        <p:spPr>
          <a:xfrm>
            <a:off x="2900862" y="2694550"/>
            <a:ext cx="3342299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Node Package Manager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51" y="1321310"/>
            <a:ext cx="4069699" cy="15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Hello world 4.0</a:t>
            </a:r>
          </a:p>
        </p:txBody>
      </p:sp>
      <p:sp>
        <p:nvSpPr>
          <p:cNvPr id="205" name="Shape 205"/>
          <p:cNvSpPr txBox="1"/>
          <p:nvPr>
            <p:ph idx="2" type="title"/>
          </p:nvPr>
        </p:nvSpPr>
        <p:spPr>
          <a:xfrm>
            <a:off x="0" y="29029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(require y npm)</a:t>
            </a:r>
          </a:p>
        </p:txBody>
      </p:sp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Express</a:t>
            </a:r>
          </a:p>
        </p:txBody>
      </p:sp>
      <p:sp>
        <p:nvSpPr>
          <p:cNvPr id="211" name="Shape 211"/>
          <p:cNvSpPr txBox="1"/>
          <p:nvPr>
            <p:ph idx="2" type="title"/>
          </p:nvPr>
        </p:nvSpPr>
        <p:spPr>
          <a:xfrm>
            <a:off x="0" y="29029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También con npm</a:t>
            </a:r>
          </a:p>
        </p:txBody>
      </p:sp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0" y="34556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¿Preguntas?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94725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91300" y="442450"/>
            <a:ext cx="8561400" cy="4169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NodeJS &gt; PHP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Blocking v/s Non Blocking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Eventos y Eventloop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Hello World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Require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NPM</a:t>
            </a: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25" y="560230"/>
            <a:ext cx="4704750" cy="15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524" y="2737900"/>
            <a:ext cx="1273876" cy="12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075" y="2737900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637" y="2737900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975" y="2737900"/>
            <a:ext cx="1273874" cy="1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6192" y="2737900"/>
            <a:ext cx="1509482" cy="12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22458" r="23373" t="0"/>
          <a:stretch/>
        </p:blipFill>
        <p:spPr>
          <a:xfrm>
            <a:off x="2748412" y="1222225"/>
            <a:ext cx="976400" cy="89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4459925" y="1321425"/>
            <a:ext cx="4284299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200">
                <a:latin typeface="Roboto"/>
                <a:ea typeface="Roboto"/>
                <a:cs typeface="Roboto"/>
                <a:sym typeface="Roboto"/>
              </a:rPr>
              <a:t>slack@noders.cl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00" y="2736550"/>
            <a:ext cx="976399" cy="8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625" y="2736548"/>
            <a:ext cx="861975" cy="8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459925" y="2762687"/>
            <a:ext cx="3005699" cy="80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nodersCL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37" y="504751"/>
            <a:ext cx="5737524" cy="28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x="1808250" y="3722025"/>
            <a:ext cx="5527499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slack@noders.cl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08250" y="1609300"/>
            <a:ext cx="5527499" cy="123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Curso de Introducción a NodeJS</a:t>
            </a:r>
          </a:p>
        </p:txBody>
      </p:sp>
      <p:sp>
        <p:nvSpPr>
          <p:cNvPr id="60" name="Shape 60"/>
          <p:cNvSpPr txBox="1"/>
          <p:nvPr>
            <p:ph idx="2" type="title"/>
          </p:nvPr>
        </p:nvSpPr>
        <p:spPr>
          <a:xfrm>
            <a:off x="3411750" y="3470700"/>
            <a:ext cx="2320500" cy="3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@ffores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Noders.cl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0" y="1668650"/>
            <a:ext cx="9144000" cy="123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 carajo con PHP.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Por qué NodeJS es la cumbia</a:t>
            </a:r>
          </a:p>
        </p:txBody>
      </p:sp>
      <p:sp>
        <p:nvSpPr>
          <p:cNvPr id="66" name="Shape 66"/>
          <p:cNvSpPr txBox="1"/>
          <p:nvPr>
            <p:ph idx="2" type="title"/>
          </p:nvPr>
        </p:nvSpPr>
        <p:spPr>
          <a:xfrm>
            <a:off x="3411750" y="3470700"/>
            <a:ext cx="2320500" cy="3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@ffores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Noders.cl</a:t>
            </a: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333625" y="1779850"/>
            <a:ext cx="3923999" cy="68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NodeJS    ⇒ </a:t>
            </a:r>
          </a:p>
        </p:txBody>
      </p:sp>
      <p:sp>
        <p:nvSpPr>
          <p:cNvPr id="72" name="Shape 72"/>
          <p:cNvSpPr txBox="1"/>
          <p:nvPr>
            <p:ph idx="2" type="title"/>
          </p:nvPr>
        </p:nvSpPr>
        <p:spPr>
          <a:xfrm>
            <a:off x="3411750" y="3470700"/>
            <a:ext cx="2320500" cy="3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@ffores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Noders.cl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25" y="11701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919" y="1090937"/>
            <a:ext cx="1772200" cy="20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¿Que es NodeJS?</a:t>
            </a: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37" y="1776970"/>
            <a:ext cx="5371922" cy="15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