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Administrador de paquetes de node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gems en ruby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repositorio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proyecto importante de nodejs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Node es Dominic Toreto, Vin Diesel, NPM es el nitro.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F3238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Relationship Id="rId3" Type="http://schemas.openxmlformats.org/officeDocument/2006/relationships/image" Target="../media/image14.png"/><Relationship Id="rId5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0.png"/><Relationship Id="rId3" Type="http://schemas.openxmlformats.org/officeDocument/2006/relationships/image" Target="../media/image03.png"/><Relationship Id="rId6" Type="http://schemas.openxmlformats.org/officeDocument/2006/relationships/image" Target="../media/image04.png"/><Relationship Id="rId5" Type="http://schemas.openxmlformats.org/officeDocument/2006/relationships/image" Target="../media/image01.png"/><Relationship Id="rId8" Type="http://schemas.openxmlformats.org/officeDocument/2006/relationships/image" Target="../media/image02.png"/><Relationship Id="rId7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gif"/><Relationship Id="rId3" Type="http://schemas.openxmlformats.org/officeDocument/2006/relationships/hyperlink" Target="http://jade-lang.com/" TargetMode="Externa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22.gif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image" Target="../media/image08.png"/><Relationship Id="rId5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00.png"/><Relationship Id="rId4" Type="http://schemas.openxmlformats.org/officeDocument/2006/relationships/image" Target="../media/image15.png"/><Relationship Id="rId3" Type="http://schemas.openxmlformats.org/officeDocument/2006/relationships/image" Target="../media/image09.png"/><Relationship Id="rId9" Type="http://schemas.openxmlformats.org/officeDocument/2006/relationships/image" Target="../media/image13.png"/><Relationship Id="rId6" Type="http://schemas.openxmlformats.org/officeDocument/2006/relationships/image" Target="../media/image05.png"/><Relationship Id="rId5" Type="http://schemas.openxmlformats.org/officeDocument/2006/relationships/image" Target="../media/image06.png"/><Relationship Id="rId8" Type="http://schemas.openxmlformats.org/officeDocument/2006/relationships/image" Target="../media/image07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975" y="1338905"/>
            <a:ext cx="4704750" cy="15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911293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¿Por qué? Porque nos gusta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149" y="0"/>
            <a:ext cx="94029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355000" y="1768650"/>
            <a:ext cx="2830799" cy="160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s" sz="4800">
                <a:latin typeface="Roboto"/>
                <a:ea typeface="Roboto"/>
                <a:cs typeface="Roboto"/>
                <a:sym typeface="Roboto"/>
              </a:rPr>
              <a:t>Blocking I/O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933625" y="1557300"/>
            <a:ext cx="3048000" cy="20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Blocking I/O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0" y="1141825"/>
            <a:ext cx="36237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797975" y="340725"/>
            <a:ext cx="2931899" cy="48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24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Blocking I/O </a:t>
            </a:r>
          </a:p>
        </p:txBody>
      </p:sp>
      <p:sp>
        <p:nvSpPr>
          <p:cNvPr id="100" name="Shape 100"/>
          <p:cNvSpPr txBox="1"/>
          <p:nvPr>
            <p:ph idx="2" type="title"/>
          </p:nvPr>
        </p:nvSpPr>
        <p:spPr>
          <a:xfrm>
            <a:off x="797975" y="2601125"/>
            <a:ext cx="4578899" cy="5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2400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Non Blocking I/O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95675" y="830375"/>
            <a:ext cx="6645300" cy="137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/>
              <a:t> archivo = fs.readFileSync(</a:t>
            </a:r>
            <a:r>
              <a:rPr lang="es" sz="1800">
                <a:solidFill>
                  <a:srgbClr val="6AA84F"/>
                </a:solidFill>
              </a:rPr>
              <a:t>‘/archivo’</a:t>
            </a:r>
            <a:r>
              <a:rPr lang="es" sz="1800"/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/>
              <a:t>.log(</a:t>
            </a:r>
            <a:r>
              <a:rPr lang="es" sz="1800">
                <a:solidFill>
                  <a:schemeClr val="dk1"/>
                </a:solidFill>
              </a:rPr>
              <a:t>archivo</a:t>
            </a:r>
            <a:r>
              <a:rPr lang="es" sz="1800"/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hacerAlgoMas();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295675" y="3160925"/>
            <a:ext cx="6645300" cy="172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fs.readFile(</a:t>
            </a:r>
            <a:r>
              <a:rPr lang="es" sz="1800">
                <a:solidFill>
                  <a:srgbClr val="6AA84F"/>
                </a:solidFill>
              </a:rPr>
              <a:t>‘/archivo’</a:t>
            </a:r>
            <a:r>
              <a:rPr lang="es" sz="1800"/>
              <a:t>, </a:t>
            </a:r>
            <a:r>
              <a:rPr lang="es" sz="1800">
                <a:solidFill>
                  <a:srgbClr val="6AA84F"/>
                </a:solidFill>
              </a:rPr>
              <a:t>function</a:t>
            </a:r>
            <a:r>
              <a:rPr lang="es" sz="1800"/>
              <a:t>(err,archivo){</a:t>
            </a:r>
          </a:p>
          <a:p>
            <a:pPr indent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 u="sng">
                <a:solidFill>
                  <a:srgbClr val="3D85C6"/>
                </a:solidFill>
              </a:rPr>
              <a:t>console</a:t>
            </a:r>
            <a:r>
              <a:rPr lang="es" sz="1800">
                <a:solidFill>
                  <a:schemeClr val="dk1"/>
                </a:solidFill>
              </a:rPr>
              <a:t>.log(archivo);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});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/>
              <a:t>hacerAlgoMas();</a:t>
            </a:r>
          </a:p>
        </p:txBody>
      </p:sp>
      <p:sp>
        <p:nvSpPr>
          <p:cNvPr id="103" name="Shape 103"/>
          <p:cNvSpPr/>
          <p:nvPr/>
        </p:nvSpPr>
        <p:spPr>
          <a:xfrm rot="8013998">
            <a:off x="4507780" y="2911429"/>
            <a:ext cx="1583643" cy="1963571"/>
          </a:xfrm>
          <a:custGeom>
            <a:pathLst>
              <a:path extrusionOk="0" h="37809" w="24571">
                <a:moveTo>
                  <a:pt x="1643" y="0"/>
                </a:moveTo>
                <a:cubicBezTo>
                  <a:pt x="-2677" y="7776"/>
                  <a:pt x="2306" y="19434"/>
                  <a:pt x="8539" y="25783"/>
                </a:cubicBezTo>
                <a:cubicBezTo>
                  <a:pt x="12695" y="30016"/>
                  <a:pt x="19335" y="31180"/>
                  <a:pt x="23529" y="35376"/>
                </a:cubicBezTo>
                <a:cubicBezTo>
                  <a:pt x="23837" y="35685"/>
                  <a:pt x="17878" y="36619"/>
                  <a:pt x="18432" y="37175"/>
                </a:cubicBezTo>
                <a:cubicBezTo>
                  <a:pt x="19817" y="38565"/>
                  <a:pt x="23038" y="37309"/>
                  <a:pt x="24128" y="35676"/>
                </a:cubicBezTo>
                <a:cubicBezTo>
                  <a:pt x="26037" y="32812"/>
                  <a:pt x="20838" y="29604"/>
                  <a:pt x="19631" y="26382"/>
                </a:cubicBezTo>
                <a:cubicBezTo>
                  <a:pt x="19160" y="25126"/>
                  <a:pt x="20799" y="28796"/>
                  <a:pt x="21430" y="29980"/>
                </a:cubicBezTo>
                <a:cubicBezTo>
                  <a:pt x="22356" y="31716"/>
                  <a:pt x="23829" y="33407"/>
                  <a:pt x="23829" y="35376"/>
                </a:cubicBezTo>
              </a:path>
            </a:pathLst>
          </a:custGeom>
          <a:noFill/>
          <a:ln cap="flat" w="19050">
            <a:solidFill>
              <a:srgbClr val="3D85C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4" name="Shape 104"/>
          <p:cNvSpPr txBox="1"/>
          <p:nvPr/>
        </p:nvSpPr>
        <p:spPr>
          <a:xfrm>
            <a:off x="5916925" y="3990150"/>
            <a:ext cx="1738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600">
                <a:solidFill>
                  <a:srgbClr val="3D85C6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rPr>
              <a:t>Callback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Eventos y Event loop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894800" y="283625"/>
            <a:ext cx="5354400" cy="213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CFCF"/>
                </a:solidFill>
              </a:rPr>
              <a:t>var</a:t>
            </a:r>
            <a:r>
              <a:rPr lang="es" sz="1800">
                <a:solidFill>
                  <a:schemeClr val="dk1"/>
                </a:solidFill>
              </a:rPr>
              <a:t> http = require(</a:t>
            </a:r>
            <a:r>
              <a:rPr lang="es" sz="1800">
                <a:solidFill>
                  <a:srgbClr val="6AA84F"/>
                </a:solidFill>
              </a:rPr>
              <a:t>'http'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http.createServer(</a:t>
            </a:r>
            <a:r>
              <a:rPr lang="es" sz="1800">
                <a:solidFill>
                  <a:srgbClr val="6AA84F"/>
                </a:solidFill>
              </a:rPr>
              <a:t>function</a:t>
            </a:r>
            <a:r>
              <a:rPr lang="es" sz="1800">
                <a:solidFill>
                  <a:schemeClr val="dk1"/>
                </a:solidFill>
              </a:rPr>
              <a:t>(request, response) {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(...) </a:t>
            </a:r>
            <a:r>
              <a:rPr lang="es" sz="1800">
                <a:solidFill>
                  <a:srgbClr val="E69138"/>
                </a:solidFill>
              </a:rPr>
              <a:t>/* Hacer algo */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}).listen(3000);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</a:rPr>
              <a:t>console.log(</a:t>
            </a:r>
            <a:r>
              <a:rPr lang="es" sz="1800">
                <a:solidFill>
                  <a:srgbClr val="6AA84F"/>
                </a:solidFill>
              </a:rPr>
              <a:t>"Aqui, escuchando el puerto 3000..."</a:t>
            </a:r>
            <a:r>
              <a:rPr lang="es" sz="1800">
                <a:solidFill>
                  <a:schemeClr val="dk1"/>
                </a:solidFill>
              </a:rPr>
              <a:t>);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822737" y="3082750"/>
            <a:ext cx="1498525" cy="160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1340975" y="3193750"/>
            <a:ext cx="2169899" cy="14894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340875" y="2697550"/>
            <a:ext cx="2169899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Eventos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637050" y="2697550"/>
            <a:ext cx="1869900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 Loop</a:t>
            </a:r>
          </a:p>
        </p:txBody>
      </p:sp>
      <p:sp>
        <p:nvSpPr>
          <p:cNvPr id="119" name="Shape 119"/>
          <p:cNvSpPr/>
          <p:nvPr/>
        </p:nvSpPr>
        <p:spPr>
          <a:xfrm>
            <a:off x="1490975" y="4215775"/>
            <a:ext cx="1869900" cy="332699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request</a:t>
            </a:r>
          </a:p>
        </p:txBody>
      </p:sp>
      <p:sp>
        <p:nvSpPr>
          <p:cNvPr id="120" name="Shape 120"/>
          <p:cNvSpPr/>
          <p:nvPr/>
        </p:nvSpPr>
        <p:spPr>
          <a:xfrm>
            <a:off x="5740250" y="3193750"/>
            <a:ext cx="2169899" cy="14894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5740150" y="2697550"/>
            <a:ext cx="2169899" cy="49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Cola de eventos</a:t>
            </a:r>
          </a:p>
        </p:txBody>
      </p:sp>
      <p:sp>
        <p:nvSpPr>
          <p:cNvPr id="122" name="Shape 122"/>
          <p:cNvSpPr/>
          <p:nvPr/>
        </p:nvSpPr>
        <p:spPr>
          <a:xfrm>
            <a:off x="5890250" y="4215775"/>
            <a:ext cx="1869900" cy="332699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request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900862" y="2694550"/>
            <a:ext cx="3342299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Node Package Manager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51" y="1321310"/>
            <a:ext cx="4069699" cy="15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275" y="1281840"/>
            <a:ext cx="3089649" cy="2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b="0" l="20178" r="0" t="0"/>
          <a:stretch/>
        </p:blipFill>
        <p:spPr>
          <a:xfrm>
            <a:off x="955650" y="1281837"/>
            <a:ext cx="3089649" cy="25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0" y="2188200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Módulos!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2188200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package.json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0" y="29029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(Y otras cosas más)</a:t>
            </a:r>
          </a:p>
        </p:txBody>
      </p:sp>
      <p:sp>
        <p:nvSpPr>
          <p:cNvPr id="146" name="Shape 146"/>
          <p:cNvSpPr txBox="1"/>
          <p:nvPr>
            <p:ph idx="2"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Express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037" y="1909762"/>
            <a:ext cx="4733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0" y="1517250"/>
            <a:ext cx="9144000" cy="21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npm install express-generator -g</a:t>
            </a:r>
          </a:p>
          <a:p>
            <a:pPr lvl="0" rtl="0" algn="ctr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express NodersApp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25" y="560230"/>
            <a:ext cx="4704750" cy="15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524" y="2737900"/>
            <a:ext cx="1273876" cy="12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075" y="2737900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0637" y="2737900"/>
            <a:ext cx="1273875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975" y="2737900"/>
            <a:ext cx="1273874" cy="1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6192" y="2737900"/>
            <a:ext cx="1509482" cy="12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1939200"/>
            <a:ext cx="9144000" cy="126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Motor de plantillas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(Templating engine)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516200" y="1173750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dom.js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428300" y="725950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doT.js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889425" y="2526875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dust.js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236600" y="1032650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EJS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257175" y="758275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dom.js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740025" y="2948175"/>
            <a:ext cx="3186899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Handlebars.js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931450" y="3182850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Hogan.js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04800" y="304800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ICanHaz.js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089450" y="2250450"/>
            <a:ext cx="9651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Jade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178050" y="3367775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JsRender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939775" y="145450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Markup.js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304275" y="3816750"/>
            <a:ext cx="2952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Microtemplating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178050" y="2223000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Handlebars.js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467400" y="1546812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Mustache.js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62450" y="2322925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Nunjucks.js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86950" y="4126700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Plates.js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467225" y="4126700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pure.js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00250" y="1698112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Transparency.js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467225" y="1546825"/>
            <a:ext cx="250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2400">
                <a:solidFill>
                  <a:srgbClr val="EEEEEE"/>
                </a:solidFill>
              </a:rPr>
              <a:t>Underscore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1752600"/>
            <a:ext cx="9144000" cy="163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JADE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http://jade-lang.com/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00" y="674375"/>
            <a:ext cx="2438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12" y="102875"/>
            <a:ext cx="4937750" cy="222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624" y="2413800"/>
            <a:ext cx="4917974" cy="26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322625" y="796925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Jade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322625" y="3178175"/>
            <a:ext cx="22308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EEEEEE"/>
                </a:solidFill>
              </a:rPr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91300" y="442450"/>
            <a:ext cx="8561400" cy="4169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NodeJS &gt; PHP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Blocking v/s Non Blocking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Eventos y Eventloop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Hello World</a:t>
            </a:r>
          </a:p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Require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3000">
                <a:latin typeface="Roboto"/>
                <a:ea typeface="Roboto"/>
                <a:cs typeface="Roboto"/>
                <a:sym typeface="Roboto"/>
              </a:rPr>
              <a:t>NPM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34556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¿Preguntas?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494725"/>
            <a:ext cx="476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22458" r="23373" t="0"/>
          <a:stretch/>
        </p:blipFill>
        <p:spPr>
          <a:xfrm>
            <a:off x="2748412" y="1222225"/>
            <a:ext cx="976400" cy="89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type="title"/>
          </p:nvPr>
        </p:nvSpPr>
        <p:spPr>
          <a:xfrm>
            <a:off x="4459925" y="1321425"/>
            <a:ext cx="4284299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200">
                <a:latin typeface="Roboto"/>
                <a:ea typeface="Roboto"/>
                <a:cs typeface="Roboto"/>
                <a:sym typeface="Roboto"/>
              </a:rPr>
              <a:t>slack@noders.cl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500" y="2736550"/>
            <a:ext cx="976399" cy="8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625" y="2736548"/>
            <a:ext cx="861975" cy="8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459925" y="2762687"/>
            <a:ext cx="3005699" cy="80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nodersCL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37" y="504751"/>
            <a:ext cx="5737524" cy="28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title"/>
          </p:nvPr>
        </p:nvSpPr>
        <p:spPr>
          <a:xfrm>
            <a:off x="1808250" y="3722025"/>
            <a:ext cx="5527499" cy="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slack@noders.cl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808250" y="1609300"/>
            <a:ext cx="5527499" cy="123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Curso de Introducción a NodeJS - Clase 2</a:t>
            </a:r>
          </a:p>
        </p:txBody>
      </p:sp>
      <p:sp>
        <p:nvSpPr>
          <p:cNvPr id="53" name="Shape 53"/>
          <p:cNvSpPr txBox="1"/>
          <p:nvPr>
            <p:ph idx="2" type="title"/>
          </p:nvPr>
        </p:nvSpPr>
        <p:spPr>
          <a:xfrm>
            <a:off x="3411750" y="3470700"/>
            <a:ext cx="2320500" cy="3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@ffores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Noders.cl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0" y="1668650"/>
            <a:ext cx="9144000" cy="1234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Repaso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667200" y="1857375"/>
            <a:ext cx="78498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Plataforma Javascript server-side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Aplicaciones web escalables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Chromium V8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(C) Es una bala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47" y="332323"/>
            <a:ext cx="4265526" cy="12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¿Y alguien lo usa?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824" y="3342822"/>
            <a:ext cx="1609224" cy="14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74" y="2205625"/>
            <a:ext cx="3192433" cy="11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775" y="2063071"/>
            <a:ext cx="3453049" cy="8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175" y="611310"/>
            <a:ext cx="1963100" cy="8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00" y="3850750"/>
            <a:ext cx="2529674" cy="6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9450" y="4231662"/>
            <a:ext cx="1905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7500" y="549211"/>
            <a:ext cx="2725100" cy="98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26325" y="2063075"/>
            <a:ext cx="1723873" cy="1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0" y="2135825"/>
            <a:ext cx="9144000" cy="76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¿Porque NodeJS?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