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59" r:id="rId7"/>
    <p:sldId id="267" r:id="rId8"/>
    <p:sldId id="266" r:id="rId9"/>
    <p:sldId id="269" r:id="rId10"/>
    <p:sldId id="270" r:id="rId11"/>
    <p:sldId id="275" r:id="rId12"/>
    <p:sldId id="260" r:id="rId13"/>
    <p:sldId id="272" r:id="rId14"/>
    <p:sldId id="261"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84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284241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1219397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186124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332954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105609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408239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254300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85046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290556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281940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F52AF7-4A1E-4AD0-AA6D-C6878016DFC2}" type="datetimeFigureOut">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9F163A-D083-4FB1-921D-C8ACED033475}" type="slidenum">
              <a:rPr lang="en-US" smtClean="0"/>
              <a:t>‹#›</a:t>
            </a:fld>
            <a:endParaRPr lang="en-US" dirty="0"/>
          </a:p>
        </p:txBody>
      </p:sp>
    </p:spTree>
    <p:extLst>
      <p:ext uri="{BB962C8B-B14F-4D97-AF65-F5344CB8AC3E}">
        <p14:creationId xmlns:p14="http://schemas.microsoft.com/office/powerpoint/2010/main" val="270280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52AF7-4A1E-4AD0-AA6D-C6878016DFC2}" type="datetimeFigureOut">
              <a:rPr lang="en-US" smtClean="0"/>
              <a:t>11/22/2019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F163A-D083-4FB1-921D-C8ACED033475}" type="slidenum">
              <a:rPr lang="en-US" smtClean="0"/>
              <a:t>‹#›</a:t>
            </a:fld>
            <a:endParaRPr lang="en-US" dirty="0"/>
          </a:p>
        </p:txBody>
      </p:sp>
    </p:spTree>
    <p:extLst>
      <p:ext uri="{BB962C8B-B14F-4D97-AF65-F5344CB8AC3E}">
        <p14:creationId xmlns:p14="http://schemas.microsoft.com/office/powerpoint/2010/main" val="524690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E6E3-6DC5-422A-A355-6422261082CF}"/>
              </a:ext>
            </a:extLst>
          </p:cNvPr>
          <p:cNvSpPr>
            <a:spLocks noGrp="1"/>
          </p:cNvSpPr>
          <p:nvPr>
            <p:ph type="ctrTitle"/>
          </p:nvPr>
        </p:nvSpPr>
        <p:spPr>
          <a:xfrm>
            <a:off x="764177" y="1921778"/>
            <a:ext cx="7772400" cy="2387600"/>
          </a:xfrm>
        </p:spPr>
        <p:txBody>
          <a:bodyPr>
            <a:normAutofit fontScale="90000"/>
          </a:bodyPr>
          <a:lstStyle/>
          <a:p>
            <a:r>
              <a:rPr lang="en-US" sz="3200" b="1" dirty="0"/>
              <a:t>Airbag and other influences on accident </a:t>
            </a:r>
            <a:r>
              <a:rPr lang="en-US" sz="3200" b="1" dirty="0" smtClean="0"/>
              <a:t>fatalities</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dirty="0"/>
              <a:t>The purpose of this project is to determine the impact of the Airbag and other predictors responsible for accident fatalities </a:t>
            </a:r>
            <a:r>
              <a:rPr lang="en-US" sz="3200" dirty="0" smtClean="0"/>
              <a:t>based on multiple methods.</a:t>
            </a:r>
            <a:r>
              <a:rPr lang="en-US" sz="2400" dirty="0"/>
              <a:t/>
            </a:r>
            <a:br>
              <a:rPr lang="en-US" sz="2400" dirty="0"/>
            </a:br>
            <a:endParaRPr lang="en-US" sz="3200" b="1" dirty="0"/>
          </a:p>
        </p:txBody>
      </p:sp>
      <p:sp>
        <p:nvSpPr>
          <p:cNvPr id="3" name="Subtitle 2">
            <a:extLst>
              <a:ext uri="{FF2B5EF4-FFF2-40B4-BE49-F238E27FC236}">
                <a16:creationId xmlns:a16="http://schemas.microsoft.com/office/drawing/2014/main" id="{3F0B0D8A-3328-4234-8584-7AF4E0C67114}"/>
              </a:ext>
            </a:extLst>
          </p:cNvPr>
          <p:cNvSpPr>
            <a:spLocks noGrp="1"/>
          </p:cNvSpPr>
          <p:nvPr>
            <p:ph type="subTitle" idx="1"/>
          </p:nvPr>
        </p:nvSpPr>
        <p:spPr>
          <a:xfrm>
            <a:off x="764177" y="4207246"/>
            <a:ext cx="6885264" cy="1014422"/>
          </a:xfrm>
        </p:spPr>
        <p:txBody>
          <a:bodyPr>
            <a:normAutofit fontScale="40000" lnSpcReduction="20000"/>
          </a:bodyPr>
          <a:lstStyle/>
          <a:p>
            <a:pPr algn="l"/>
            <a:r>
              <a:rPr lang="en-US" sz="4800" dirty="0" smtClean="0"/>
              <a:t>STAT 694</a:t>
            </a:r>
            <a:endParaRPr lang="en-US" sz="4800" dirty="0"/>
          </a:p>
          <a:p>
            <a:pPr algn="l"/>
            <a:endParaRPr lang="en-US" sz="4800" dirty="0"/>
          </a:p>
          <a:p>
            <a:pPr algn="l"/>
            <a:r>
              <a:rPr lang="en-US" sz="4800" dirty="0" smtClean="0"/>
              <a:t>Toshov </a:t>
            </a:r>
            <a:r>
              <a:rPr lang="en-US" sz="4800" dirty="0"/>
              <a:t>Nodirjon</a:t>
            </a:r>
          </a:p>
          <a:p>
            <a:endParaRPr lang="en-US" dirty="0"/>
          </a:p>
        </p:txBody>
      </p:sp>
    </p:spTree>
    <p:extLst>
      <p:ext uri="{BB962C8B-B14F-4D97-AF65-F5344CB8AC3E}">
        <p14:creationId xmlns:p14="http://schemas.microsoft.com/office/powerpoint/2010/main" val="188010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a:xfrm>
            <a:off x="628650" y="669699"/>
            <a:ext cx="7886700" cy="741668"/>
          </a:xfrm>
        </p:spPr>
        <p:txBody>
          <a:bodyPr>
            <a:normAutofit/>
          </a:bodyPr>
          <a:lstStyle/>
          <a:p>
            <a:r>
              <a:rPr lang="en-US" dirty="0"/>
              <a:t>Method</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a:xfrm>
            <a:off x="628650" y="1513404"/>
            <a:ext cx="7363558" cy="635428"/>
          </a:xfrm>
        </p:spPr>
        <p:txBody>
          <a:bodyPr>
            <a:normAutofit/>
          </a:bodyPr>
          <a:lstStyle/>
          <a:p>
            <a:pPr marL="0" indent="0">
              <a:buNone/>
            </a:pPr>
            <a:r>
              <a:rPr lang="en-US" sz="1500" dirty="0"/>
              <a:t>Manually remove insignificant variables: abcat, sex, and yearVeh</a:t>
            </a:r>
          </a:p>
        </p:txBody>
      </p:sp>
      <p:pic>
        <p:nvPicPr>
          <p:cNvPr id="4" name="Picture 3">
            <a:extLst>
              <a:ext uri="{FF2B5EF4-FFF2-40B4-BE49-F238E27FC236}">
                <a16:creationId xmlns:a16="http://schemas.microsoft.com/office/drawing/2014/main" id="{8358E23C-BFE5-4120-B6F8-F4A5D0D3F057}"/>
              </a:ext>
            </a:extLst>
          </p:cNvPr>
          <p:cNvPicPr>
            <a:picLocks noChangeAspect="1"/>
          </p:cNvPicPr>
          <p:nvPr/>
        </p:nvPicPr>
        <p:blipFill>
          <a:blip r:embed="rId2"/>
          <a:stretch>
            <a:fillRect/>
          </a:stretch>
        </p:blipFill>
        <p:spPr>
          <a:xfrm>
            <a:off x="628650" y="2148832"/>
            <a:ext cx="7535008" cy="3416699"/>
          </a:xfrm>
          <a:prstGeom prst="rect">
            <a:avLst/>
          </a:prstGeom>
        </p:spPr>
      </p:pic>
    </p:spTree>
    <p:extLst>
      <p:ext uri="{BB962C8B-B14F-4D97-AF65-F5344CB8AC3E}">
        <p14:creationId xmlns:p14="http://schemas.microsoft.com/office/powerpoint/2010/main" val="371278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a:xfrm>
            <a:off x="628650" y="669699"/>
            <a:ext cx="7886700" cy="741668"/>
          </a:xfrm>
        </p:spPr>
        <p:txBody>
          <a:bodyPr>
            <a:normAutofit/>
          </a:bodyPr>
          <a:lstStyle/>
          <a:p>
            <a:r>
              <a:rPr lang="en-US" dirty="0"/>
              <a:t>Method</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a:xfrm>
            <a:off x="628650" y="1513404"/>
            <a:ext cx="7363558" cy="635428"/>
          </a:xfrm>
        </p:spPr>
        <p:txBody>
          <a:bodyPr>
            <a:normAutofit/>
          </a:bodyPr>
          <a:lstStyle/>
          <a:p>
            <a:pPr marL="0" indent="0">
              <a:buNone/>
            </a:pPr>
            <a:r>
              <a:rPr lang="en-US" sz="1500" dirty="0"/>
              <a:t>Comparing AIC</a:t>
            </a:r>
          </a:p>
        </p:txBody>
      </p:sp>
      <p:pic>
        <p:nvPicPr>
          <p:cNvPr id="5" name="Content Placeholder 7">
            <a:extLst>
              <a:ext uri="{FF2B5EF4-FFF2-40B4-BE49-F238E27FC236}">
                <a16:creationId xmlns:a16="http://schemas.microsoft.com/office/drawing/2014/main" id="{3763E65B-94A6-4D56-8747-EAD6CDF61657}"/>
              </a:ext>
            </a:extLst>
          </p:cNvPr>
          <p:cNvPicPr>
            <a:picLocks noChangeAspect="1"/>
          </p:cNvPicPr>
          <p:nvPr/>
        </p:nvPicPr>
        <p:blipFill>
          <a:blip r:embed="rId2"/>
          <a:stretch>
            <a:fillRect/>
          </a:stretch>
        </p:blipFill>
        <p:spPr>
          <a:xfrm>
            <a:off x="2158253" y="2712945"/>
            <a:ext cx="3546032" cy="1473889"/>
          </a:xfrm>
          <a:prstGeom prst="rect">
            <a:avLst/>
          </a:prstGeom>
        </p:spPr>
      </p:pic>
    </p:spTree>
    <p:extLst>
      <p:ext uri="{BB962C8B-B14F-4D97-AF65-F5344CB8AC3E}">
        <p14:creationId xmlns:p14="http://schemas.microsoft.com/office/powerpoint/2010/main" val="320807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a:xfrm>
            <a:off x="628650" y="365127"/>
            <a:ext cx="7886700" cy="597616"/>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a:xfrm>
            <a:off x="628649" y="1071155"/>
            <a:ext cx="2428059" cy="4232366"/>
          </a:xfrm>
        </p:spPr>
        <p:txBody>
          <a:bodyPr>
            <a:normAutofit/>
          </a:bodyPr>
          <a:lstStyle/>
          <a:p>
            <a:pPr marL="0" indent="0">
              <a:buNone/>
            </a:pPr>
            <a:r>
              <a:rPr lang="en-US" sz="1600" dirty="0"/>
              <a:t>Probability of fatality is significantly influenced by:</a:t>
            </a:r>
          </a:p>
          <a:p>
            <a:pPr lvl="1"/>
            <a:r>
              <a:rPr lang="en-US" sz="1600" dirty="0"/>
              <a:t>impact speed </a:t>
            </a:r>
          </a:p>
          <a:p>
            <a:pPr lvl="1"/>
            <a:r>
              <a:rPr lang="en-US" sz="1600" dirty="0"/>
              <a:t>seatbelt</a:t>
            </a:r>
          </a:p>
          <a:p>
            <a:pPr lvl="1"/>
            <a:r>
              <a:rPr lang="en-US" sz="1600" dirty="0"/>
              <a:t>location of injury </a:t>
            </a:r>
          </a:p>
          <a:p>
            <a:pPr lvl="1"/>
            <a:r>
              <a:rPr lang="en-US" sz="1600" dirty="0"/>
              <a:t>weight</a:t>
            </a:r>
          </a:p>
          <a:p>
            <a:pPr lvl="1"/>
            <a:r>
              <a:rPr lang="en-US" sz="1600" dirty="0"/>
              <a:t>Age of occupants</a:t>
            </a:r>
          </a:p>
          <a:p>
            <a:pPr marL="0" indent="0">
              <a:buNone/>
            </a:pPr>
            <a:endParaRPr lang="en-US" dirty="0"/>
          </a:p>
        </p:txBody>
      </p:sp>
      <p:pic>
        <p:nvPicPr>
          <p:cNvPr id="4" name="Picture 3">
            <a:extLst>
              <a:ext uri="{FF2B5EF4-FFF2-40B4-BE49-F238E27FC236}">
                <a16:creationId xmlns:a16="http://schemas.microsoft.com/office/drawing/2014/main" id="{0AC20174-1927-4D9D-B719-630D5A0B3A08}"/>
              </a:ext>
            </a:extLst>
          </p:cNvPr>
          <p:cNvPicPr>
            <a:picLocks noChangeAspect="1"/>
          </p:cNvPicPr>
          <p:nvPr/>
        </p:nvPicPr>
        <p:blipFill>
          <a:blip r:embed="rId2"/>
          <a:stretch>
            <a:fillRect/>
          </a:stretch>
        </p:blipFill>
        <p:spPr>
          <a:xfrm>
            <a:off x="3278777" y="1672046"/>
            <a:ext cx="5468475" cy="4545874"/>
          </a:xfrm>
          <a:prstGeom prst="rect">
            <a:avLst/>
          </a:prstGeom>
        </p:spPr>
      </p:pic>
    </p:spTree>
    <p:extLst>
      <p:ext uri="{BB962C8B-B14F-4D97-AF65-F5344CB8AC3E}">
        <p14:creationId xmlns:p14="http://schemas.microsoft.com/office/powerpoint/2010/main" val="409348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a:xfrm>
            <a:off x="628650" y="1493240"/>
            <a:ext cx="7197539" cy="3996733"/>
          </a:xfrm>
        </p:spPr>
        <p:txBody>
          <a:bodyPr>
            <a:normAutofit/>
          </a:bodyPr>
          <a:lstStyle/>
          <a:p>
            <a:pPr marL="0" indent="0">
              <a:buNone/>
            </a:pPr>
            <a:r>
              <a:rPr lang="en-US" sz="1600" dirty="0"/>
              <a:t>Cross validation by confusion matrix</a:t>
            </a:r>
            <a:endParaRPr lang="en-US" dirty="0"/>
          </a:p>
        </p:txBody>
      </p:sp>
      <p:pic>
        <p:nvPicPr>
          <p:cNvPr id="7" name="Picture 6">
            <a:extLst>
              <a:ext uri="{FF2B5EF4-FFF2-40B4-BE49-F238E27FC236}">
                <a16:creationId xmlns:a16="http://schemas.microsoft.com/office/drawing/2014/main" id="{B7056A68-8D5C-418E-BF6E-6F74892E467B}"/>
              </a:ext>
            </a:extLst>
          </p:cNvPr>
          <p:cNvPicPr>
            <a:picLocks noChangeAspect="1"/>
          </p:cNvPicPr>
          <p:nvPr/>
        </p:nvPicPr>
        <p:blipFill>
          <a:blip r:embed="rId2"/>
          <a:stretch>
            <a:fillRect/>
          </a:stretch>
        </p:blipFill>
        <p:spPr>
          <a:xfrm>
            <a:off x="812497" y="3218256"/>
            <a:ext cx="3078956" cy="1614488"/>
          </a:xfrm>
          <a:prstGeom prst="rect">
            <a:avLst/>
          </a:prstGeom>
        </p:spPr>
      </p:pic>
      <p:pic>
        <p:nvPicPr>
          <p:cNvPr id="9" name="Picture 8">
            <a:extLst>
              <a:ext uri="{FF2B5EF4-FFF2-40B4-BE49-F238E27FC236}">
                <a16:creationId xmlns:a16="http://schemas.microsoft.com/office/drawing/2014/main" id="{08A510F7-287B-473D-A5CD-C8A49C8F76BD}"/>
              </a:ext>
            </a:extLst>
          </p:cNvPr>
          <p:cNvPicPr>
            <a:picLocks noChangeAspect="1"/>
          </p:cNvPicPr>
          <p:nvPr/>
        </p:nvPicPr>
        <p:blipFill>
          <a:blip r:embed="rId3"/>
          <a:stretch>
            <a:fillRect/>
          </a:stretch>
        </p:blipFill>
        <p:spPr>
          <a:xfrm>
            <a:off x="812497" y="2100857"/>
            <a:ext cx="1621631" cy="707231"/>
          </a:xfrm>
          <a:prstGeom prst="rect">
            <a:avLst/>
          </a:prstGeom>
        </p:spPr>
      </p:pic>
    </p:spTree>
    <p:extLst>
      <p:ext uri="{BB962C8B-B14F-4D97-AF65-F5344CB8AC3E}">
        <p14:creationId xmlns:p14="http://schemas.microsoft.com/office/powerpoint/2010/main" val="261141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p:txBody>
          <a:bodyPr>
            <a:normAutofit/>
          </a:bodyPr>
          <a:lstStyle/>
          <a:p>
            <a:r>
              <a:rPr lang="en-US" sz="1600" dirty="0"/>
              <a:t>High accuracy and specificity, but low sensitivity due to unbalanced data</a:t>
            </a:r>
          </a:p>
          <a:p>
            <a:pPr lvl="1"/>
            <a:endParaRPr lang="en-US" sz="1600" dirty="0"/>
          </a:p>
          <a:p>
            <a:pPr lvl="1"/>
            <a:endParaRPr lang="en-US" sz="1600" dirty="0"/>
          </a:p>
          <a:p>
            <a:pPr lvl="1"/>
            <a:endParaRPr lang="en-US" sz="1600" dirty="0"/>
          </a:p>
          <a:p>
            <a:endParaRPr lang="en-US" sz="1600" dirty="0"/>
          </a:p>
          <a:p>
            <a:r>
              <a:rPr lang="en-US" sz="1600" dirty="0"/>
              <a:t>Limitation of this analysis could be multicollinearity between predictor variables</a:t>
            </a:r>
          </a:p>
          <a:p>
            <a:r>
              <a:rPr lang="en-US" sz="1600" dirty="0"/>
              <a:t>Diagnostic and assumption of logistic regression were not considered because it’s out of scope of study</a:t>
            </a:r>
          </a:p>
        </p:txBody>
      </p:sp>
      <p:pic>
        <p:nvPicPr>
          <p:cNvPr id="4" name="Picture 3">
            <a:extLst>
              <a:ext uri="{FF2B5EF4-FFF2-40B4-BE49-F238E27FC236}">
                <a16:creationId xmlns:a16="http://schemas.microsoft.com/office/drawing/2014/main" id="{60EA800C-F708-407E-8B9F-F35E67A9733F}"/>
              </a:ext>
            </a:extLst>
          </p:cNvPr>
          <p:cNvPicPr>
            <a:picLocks noChangeAspect="1"/>
          </p:cNvPicPr>
          <p:nvPr/>
        </p:nvPicPr>
        <p:blipFill>
          <a:blip r:embed="rId2"/>
          <a:stretch>
            <a:fillRect/>
          </a:stretch>
        </p:blipFill>
        <p:spPr>
          <a:xfrm>
            <a:off x="3421729" y="2387955"/>
            <a:ext cx="2400300" cy="600075"/>
          </a:xfrm>
          <a:prstGeom prst="rect">
            <a:avLst/>
          </a:prstGeom>
        </p:spPr>
      </p:pic>
      <p:pic>
        <p:nvPicPr>
          <p:cNvPr id="5" name="Picture 4">
            <a:extLst>
              <a:ext uri="{FF2B5EF4-FFF2-40B4-BE49-F238E27FC236}">
                <a16:creationId xmlns:a16="http://schemas.microsoft.com/office/drawing/2014/main" id="{326502D6-737A-4F54-8706-20A67A088778}"/>
              </a:ext>
            </a:extLst>
          </p:cNvPr>
          <p:cNvPicPr>
            <a:picLocks noChangeAspect="1"/>
          </p:cNvPicPr>
          <p:nvPr/>
        </p:nvPicPr>
        <p:blipFill>
          <a:blip r:embed="rId3"/>
          <a:stretch>
            <a:fillRect/>
          </a:stretch>
        </p:blipFill>
        <p:spPr>
          <a:xfrm>
            <a:off x="1214692" y="2174583"/>
            <a:ext cx="1914016" cy="1026820"/>
          </a:xfrm>
          <a:prstGeom prst="rect">
            <a:avLst/>
          </a:prstGeom>
        </p:spPr>
      </p:pic>
    </p:spTree>
    <p:extLst>
      <p:ext uri="{BB962C8B-B14F-4D97-AF65-F5344CB8AC3E}">
        <p14:creationId xmlns:p14="http://schemas.microsoft.com/office/powerpoint/2010/main" val="43755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a:xfrm>
            <a:off x="628650" y="1131094"/>
            <a:ext cx="7886700" cy="3748637"/>
          </a:xfrm>
        </p:spPr>
        <p:txBody>
          <a:bodyPr/>
          <a:lstStyle/>
          <a:p>
            <a:pPr algn="ctr"/>
            <a:r>
              <a:rPr lang="en-US" dirty="0"/>
              <a:t>Thank You!</a:t>
            </a:r>
          </a:p>
        </p:txBody>
      </p:sp>
    </p:spTree>
    <p:extLst>
      <p:ext uri="{BB962C8B-B14F-4D97-AF65-F5344CB8AC3E}">
        <p14:creationId xmlns:p14="http://schemas.microsoft.com/office/powerpoint/2010/main" val="323058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09ED-F5A7-4071-A306-60EA11CC48E0}"/>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F31268A6-AEA2-4908-8631-8673ACE46FA8}"/>
              </a:ext>
            </a:extLst>
          </p:cNvPr>
          <p:cNvSpPr>
            <a:spLocks noGrp="1"/>
          </p:cNvSpPr>
          <p:nvPr>
            <p:ph idx="1"/>
          </p:nvPr>
        </p:nvSpPr>
        <p:spPr/>
        <p:txBody>
          <a:bodyPr>
            <a:normAutofit/>
          </a:bodyPr>
          <a:lstStyle/>
          <a:p>
            <a:pPr marL="0" indent="0">
              <a:buNone/>
            </a:pPr>
            <a:r>
              <a:rPr lang="en-US" sz="2000" dirty="0"/>
              <a:t>1. What are the main factors that influence accident fatality?</a:t>
            </a:r>
          </a:p>
          <a:p>
            <a:pPr marL="0" indent="0">
              <a:buNone/>
            </a:pPr>
            <a:r>
              <a:rPr lang="en-US" sz="2000" dirty="0"/>
              <a:t>(How do airbag, speed of impact, airbag, seatbelt, weight, age and other factors affect accident fatality?)</a:t>
            </a:r>
          </a:p>
          <a:p>
            <a:pPr marL="0" indent="0">
              <a:buNone/>
            </a:pPr>
            <a:endParaRPr lang="en-US" sz="2000" dirty="0"/>
          </a:p>
          <a:p>
            <a:pPr marL="0" indent="0">
              <a:buNone/>
            </a:pPr>
            <a:r>
              <a:rPr lang="en-US" sz="2000" dirty="0"/>
              <a:t>2. How well does the model fit the data</a:t>
            </a:r>
            <a:r>
              <a:rPr lang="en-US" sz="2000" dirty="0" smtClean="0"/>
              <a:t>?</a:t>
            </a:r>
          </a:p>
          <a:p>
            <a:pPr marL="0" indent="0">
              <a:buNone/>
            </a:pPr>
            <a:endParaRPr lang="en-US" sz="2000" dirty="0"/>
          </a:p>
          <a:p>
            <a:pPr marL="0" indent="0">
              <a:buNone/>
            </a:pPr>
            <a:r>
              <a:rPr lang="en-US" dirty="0"/>
              <a:t> </a:t>
            </a:r>
            <a:endParaRPr lang="en-US" sz="2000" dirty="0"/>
          </a:p>
        </p:txBody>
      </p:sp>
    </p:spTree>
    <p:extLst>
      <p:ext uri="{BB962C8B-B14F-4D97-AF65-F5344CB8AC3E}">
        <p14:creationId xmlns:p14="http://schemas.microsoft.com/office/powerpoint/2010/main" val="105676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p:txBody>
          <a:bodyPr/>
          <a:lstStyle/>
          <a:p>
            <a:r>
              <a:rPr lang="en-US" sz="2000" dirty="0"/>
              <a:t>nassCDS data from DAAG package in R</a:t>
            </a:r>
          </a:p>
          <a:p>
            <a:pPr lvl="1"/>
            <a:r>
              <a:rPr lang="en-US" sz="1600" dirty="0"/>
              <a:t>US data, for 1997-2002, </a:t>
            </a:r>
          </a:p>
          <a:p>
            <a:pPr lvl="1"/>
            <a:r>
              <a:rPr lang="en-US" sz="1600" dirty="0"/>
              <a:t>from police-reported car crashes in which there is a harmful event</a:t>
            </a:r>
          </a:p>
          <a:p>
            <a:pPr lvl="1"/>
            <a:r>
              <a:rPr lang="en-US" sz="1600" dirty="0"/>
              <a:t>from which at least one vehicle was towed. </a:t>
            </a:r>
          </a:p>
          <a:p>
            <a:pPr lvl="1"/>
            <a:r>
              <a:rPr lang="en-US" sz="1600" dirty="0"/>
              <a:t>data are restricted to front-seat occupants</a:t>
            </a:r>
          </a:p>
          <a:p>
            <a:r>
              <a:rPr lang="en-US" sz="2000" dirty="0"/>
              <a:t>26217 observations, 15 variables</a:t>
            </a:r>
          </a:p>
          <a:p>
            <a:r>
              <a:rPr lang="en-US" sz="2000" dirty="0"/>
              <a:t>Exclude 153 rows with missing data, making project data to have 26063 rows</a:t>
            </a:r>
          </a:p>
          <a:p>
            <a:pPr marL="0" indent="0">
              <a:buNone/>
            </a:pPr>
            <a:endParaRPr lang="en-US" dirty="0"/>
          </a:p>
        </p:txBody>
      </p:sp>
    </p:spTree>
    <p:extLst>
      <p:ext uri="{BB962C8B-B14F-4D97-AF65-F5344CB8AC3E}">
        <p14:creationId xmlns:p14="http://schemas.microsoft.com/office/powerpoint/2010/main" val="28200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a:xfrm>
            <a:off x="628650" y="636143"/>
            <a:ext cx="7886700" cy="994172"/>
          </a:xfrm>
        </p:spPr>
        <p:txBody>
          <a:bodyPr/>
          <a:lstStyle/>
          <a:p>
            <a:r>
              <a:rPr lang="en-US" dirty="0"/>
              <a:t>Data Description</a:t>
            </a:r>
          </a:p>
        </p:txBody>
      </p:sp>
      <p:pic>
        <p:nvPicPr>
          <p:cNvPr id="4" name="Content Placeholder 3">
            <a:extLst>
              <a:ext uri="{FF2B5EF4-FFF2-40B4-BE49-F238E27FC236}">
                <a16:creationId xmlns:a16="http://schemas.microsoft.com/office/drawing/2014/main" id="{F46BA322-4BE5-430E-BE00-7E0E1B79168B}"/>
              </a:ext>
            </a:extLst>
          </p:cNvPr>
          <p:cNvPicPr>
            <a:picLocks noGrp="1" noChangeAspect="1"/>
          </p:cNvPicPr>
          <p:nvPr>
            <p:ph idx="1"/>
          </p:nvPr>
        </p:nvPicPr>
        <p:blipFill>
          <a:blip r:embed="rId2"/>
          <a:stretch>
            <a:fillRect/>
          </a:stretch>
        </p:blipFill>
        <p:spPr>
          <a:xfrm>
            <a:off x="628650" y="1778476"/>
            <a:ext cx="7886699" cy="4443381"/>
          </a:xfrm>
          <a:prstGeom prst="rect">
            <a:avLst/>
          </a:prstGeom>
        </p:spPr>
      </p:pic>
    </p:spTree>
    <p:extLst>
      <p:ext uri="{BB962C8B-B14F-4D97-AF65-F5344CB8AC3E}">
        <p14:creationId xmlns:p14="http://schemas.microsoft.com/office/powerpoint/2010/main" val="78205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p:txBody>
          <a:bodyPr/>
          <a:lstStyle/>
          <a:p>
            <a:r>
              <a:rPr lang="en-US" dirty="0"/>
              <a:t>Data Description</a:t>
            </a:r>
          </a:p>
        </p:txBody>
      </p:sp>
      <p:graphicFrame>
        <p:nvGraphicFramePr>
          <p:cNvPr id="15" name="Content Placeholder 14">
            <a:extLst>
              <a:ext uri="{FF2B5EF4-FFF2-40B4-BE49-F238E27FC236}">
                <a16:creationId xmlns:a16="http://schemas.microsoft.com/office/drawing/2014/main" id="{AABCE715-A8BF-4A5F-9C0D-B5FC8AE5A23C}"/>
              </a:ext>
            </a:extLst>
          </p:cNvPr>
          <p:cNvGraphicFramePr>
            <a:graphicFrameLocks noGrp="1"/>
          </p:cNvGraphicFramePr>
          <p:nvPr>
            <p:ph idx="1"/>
            <p:extLst>
              <p:ext uri="{D42A27DB-BD31-4B8C-83A1-F6EECF244321}">
                <p14:modId xmlns:p14="http://schemas.microsoft.com/office/powerpoint/2010/main" val="2321930449"/>
              </p:ext>
            </p:extLst>
          </p:nvPr>
        </p:nvGraphicFramePr>
        <p:xfrm>
          <a:off x="764177" y="1690689"/>
          <a:ext cx="7615645" cy="4649988"/>
        </p:xfrm>
        <a:graphic>
          <a:graphicData uri="http://schemas.openxmlformats.org/drawingml/2006/table">
            <a:tbl>
              <a:tblPr>
                <a:tableStyleId>{5C22544A-7EE6-4342-B048-85BDC9FD1C3A}</a:tableStyleId>
              </a:tblPr>
              <a:tblGrid>
                <a:gridCol w="1275991">
                  <a:extLst>
                    <a:ext uri="{9D8B030D-6E8A-4147-A177-3AD203B41FA5}">
                      <a16:colId xmlns:a16="http://schemas.microsoft.com/office/drawing/2014/main" val="4089023011"/>
                    </a:ext>
                  </a:extLst>
                </a:gridCol>
                <a:gridCol w="6339654">
                  <a:extLst>
                    <a:ext uri="{9D8B030D-6E8A-4147-A177-3AD203B41FA5}">
                      <a16:colId xmlns:a16="http://schemas.microsoft.com/office/drawing/2014/main" val="397119128"/>
                    </a:ext>
                  </a:extLst>
                </a:gridCol>
              </a:tblGrid>
              <a:tr h="278870">
                <a:tc>
                  <a:txBody>
                    <a:bodyPr/>
                    <a:lstStyle/>
                    <a:p>
                      <a:pPr algn="l" fontAlgn="ctr"/>
                      <a:r>
                        <a:rPr lang="en-US" sz="1200" u="none" strike="noStrike" dirty="0">
                          <a:effectLst/>
                        </a:rPr>
                        <a:t>Response Variable</a:t>
                      </a:r>
                      <a:endParaRPr lang="en-US" sz="1200" b="1" i="0" u="none" strike="noStrike" dirty="0">
                        <a:solidFill>
                          <a:srgbClr val="000000"/>
                        </a:solidFill>
                        <a:effectLst/>
                        <a:latin typeface="Arial" panose="020B0604020202020204" pitchFamily="34" charset="0"/>
                      </a:endParaRPr>
                    </a:p>
                  </a:txBody>
                  <a:tcPr marL="7144" marR="7144" marT="7144" marB="0" anchor="ctr"/>
                </a:tc>
                <a:tc>
                  <a:txBody>
                    <a:bodyPr/>
                    <a:lstStyle/>
                    <a:p>
                      <a:pPr algn="l" fontAlgn="b"/>
                      <a:r>
                        <a:rPr lang="en-US" sz="1200"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1549252"/>
                  </a:ext>
                </a:extLst>
              </a:tr>
              <a:tr h="278870">
                <a:tc>
                  <a:txBody>
                    <a:bodyPr/>
                    <a:lstStyle/>
                    <a:p>
                      <a:pPr algn="l" fontAlgn="ctr"/>
                      <a:r>
                        <a:rPr lang="en-US" sz="1200" u="none" strike="noStrike" dirty="0">
                          <a:effectLst/>
                        </a:rPr>
                        <a:t>dead</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factor with levels alive dead</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1003508525"/>
                  </a:ext>
                </a:extLst>
              </a:tr>
              <a:tr h="278870">
                <a:tc>
                  <a:txBody>
                    <a:bodyPr/>
                    <a:lstStyle/>
                    <a:p>
                      <a:pPr algn="l" fontAlgn="ctr"/>
                      <a:endParaRPr lang="en-US" sz="1200" b="0" i="0" u="none" strike="noStrike" dirty="0">
                        <a:solidFill>
                          <a:srgbClr val="000000"/>
                        </a:solidFill>
                        <a:effectLst/>
                        <a:latin typeface="Arial" panose="020B0604020202020204" pitchFamily="34" charset="0"/>
                      </a:endParaRPr>
                    </a:p>
                  </a:txBody>
                  <a:tcPr marL="7144" marR="7144" marT="7144" marB="0" anchor="ct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623642708"/>
                  </a:ext>
                </a:extLst>
              </a:tr>
              <a:tr h="278870">
                <a:tc>
                  <a:txBody>
                    <a:bodyPr/>
                    <a:lstStyle/>
                    <a:p>
                      <a:pPr algn="l" fontAlgn="ctr"/>
                      <a:r>
                        <a:rPr lang="en-US" sz="1200" u="none" strike="noStrike" dirty="0">
                          <a:effectLst/>
                        </a:rPr>
                        <a:t>Predictor Variables</a:t>
                      </a:r>
                      <a:endParaRPr lang="en-US" sz="1200" b="1"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US" sz="1200"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523930489"/>
                  </a:ext>
                </a:extLst>
              </a:tr>
              <a:tr h="278870">
                <a:tc>
                  <a:txBody>
                    <a:bodyPr/>
                    <a:lstStyle/>
                    <a:p>
                      <a:pPr algn="l" fontAlgn="ctr"/>
                      <a:r>
                        <a:rPr lang="en-US" sz="1200" u="none" strike="noStrike" dirty="0">
                          <a:effectLst/>
                        </a:rPr>
                        <a:t>dvcat</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ordered factor with levels (estimated impact speeds) 1-9km/h, 10-24, 25-39, 40-54,55+</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4061823549"/>
                  </a:ext>
                </a:extLst>
              </a:tr>
              <a:tr h="278870">
                <a:tc>
                  <a:txBody>
                    <a:bodyPr/>
                    <a:lstStyle/>
                    <a:p>
                      <a:pPr algn="l" fontAlgn="ctr"/>
                      <a:r>
                        <a:rPr lang="en-US" sz="1200" u="none" strike="noStrike" dirty="0">
                          <a:effectLst/>
                        </a:rPr>
                        <a:t>abcat</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Did one or more (driver or passenger) airbag(s) deploy? This factor has levels deploy, nodeploy, unavailable</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1203034302"/>
                  </a:ext>
                </a:extLst>
              </a:tr>
              <a:tr h="278870">
                <a:tc>
                  <a:txBody>
                    <a:bodyPr/>
                    <a:lstStyle/>
                    <a:p>
                      <a:pPr algn="l" fontAlgn="ctr"/>
                      <a:r>
                        <a:rPr lang="en-US" sz="1200" u="none" strike="noStrike" dirty="0">
                          <a:effectLst/>
                        </a:rPr>
                        <a:t>ageOFocc</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age of occupant in years</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3740853282"/>
                  </a:ext>
                </a:extLst>
              </a:tr>
              <a:tr h="278870">
                <a:tc>
                  <a:txBody>
                    <a:bodyPr/>
                    <a:lstStyle/>
                    <a:p>
                      <a:pPr algn="l" fontAlgn="ctr"/>
                      <a:r>
                        <a:rPr lang="en-US" sz="1200" u="none" strike="noStrike" dirty="0">
                          <a:effectLst/>
                        </a:rPr>
                        <a:t>airbag</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a factor with levels none airbag</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3430932178"/>
                  </a:ext>
                </a:extLst>
              </a:tr>
              <a:tr h="278870">
                <a:tc>
                  <a:txBody>
                    <a:bodyPr/>
                    <a:lstStyle/>
                    <a:p>
                      <a:pPr algn="l" fontAlgn="ctr"/>
                      <a:r>
                        <a:rPr lang="en-US" sz="1200" u="none" strike="noStrike" dirty="0">
                          <a:effectLst/>
                        </a:rPr>
                        <a:t>dead</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factor with levels alive dead</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62778375"/>
                  </a:ext>
                </a:extLst>
              </a:tr>
              <a:tr h="278870">
                <a:tc>
                  <a:txBody>
                    <a:bodyPr/>
                    <a:lstStyle/>
                    <a:p>
                      <a:pPr algn="l" fontAlgn="ctr"/>
                      <a:r>
                        <a:rPr lang="en-US" sz="1200" u="none" strike="noStrike" dirty="0">
                          <a:effectLst/>
                        </a:rPr>
                        <a:t>frontal</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a numeric vector; 0 = non-frontal, 1=frontal impact</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3795070577"/>
                  </a:ext>
                </a:extLst>
              </a:tr>
              <a:tr h="278870">
                <a:tc>
                  <a:txBody>
                    <a:bodyPr/>
                    <a:lstStyle/>
                    <a:p>
                      <a:pPr algn="l" fontAlgn="ctr"/>
                      <a:r>
                        <a:rPr lang="en-US" sz="1200" u="none" strike="noStrike" dirty="0">
                          <a:effectLst/>
                        </a:rPr>
                        <a:t>occRole</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a factor with levels driver pass</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1212789492"/>
                  </a:ext>
                </a:extLst>
              </a:tr>
              <a:tr h="278870">
                <a:tc>
                  <a:txBody>
                    <a:bodyPr/>
                    <a:lstStyle/>
                    <a:p>
                      <a:pPr algn="l" fontAlgn="ctr"/>
                      <a:r>
                        <a:rPr lang="en-US" sz="1200" u="none" strike="noStrike" dirty="0">
                          <a:effectLst/>
                        </a:rPr>
                        <a:t>seatbelt</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a factor with levels none belted</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4162460696"/>
                  </a:ext>
                </a:extLst>
              </a:tr>
              <a:tr h="278870">
                <a:tc>
                  <a:txBody>
                    <a:bodyPr/>
                    <a:lstStyle/>
                    <a:p>
                      <a:pPr algn="l" fontAlgn="ctr"/>
                      <a:r>
                        <a:rPr lang="en-US" sz="1200" u="none" strike="noStrike" dirty="0">
                          <a:effectLst/>
                        </a:rPr>
                        <a:t>sex</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a factor with levels f m</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1335900849"/>
                  </a:ext>
                </a:extLst>
              </a:tr>
              <a:tr h="278870">
                <a:tc>
                  <a:txBody>
                    <a:bodyPr/>
                    <a:lstStyle/>
                    <a:p>
                      <a:pPr algn="l" fontAlgn="ctr"/>
                      <a:r>
                        <a:rPr lang="en-US" sz="1200" u="none" strike="noStrike" dirty="0">
                          <a:effectLst/>
                        </a:rPr>
                        <a:t>weight</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Observation weights, albeit of uncertain accuracy, designed to account for varying sampling probabilities.</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922676862"/>
                  </a:ext>
                </a:extLst>
              </a:tr>
              <a:tr h="278870">
                <a:tc>
                  <a:txBody>
                    <a:bodyPr/>
                    <a:lstStyle/>
                    <a:p>
                      <a:pPr algn="l" fontAlgn="ctr"/>
                      <a:r>
                        <a:rPr lang="en-US" sz="1200" u="none" strike="noStrike" dirty="0">
                          <a:effectLst/>
                        </a:rPr>
                        <a:t>yearacc</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year of accident</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2560044972"/>
                  </a:ext>
                </a:extLst>
              </a:tr>
              <a:tr h="278870">
                <a:tc>
                  <a:txBody>
                    <a:bodyPr/>
                    <a:lstStyle/>
                    <a:p>
                      <a:pPr algn="l" fontAlgn="ctr"/>
                      <a:r>
                        <a:rPr lang="en-US" sz="1200" u="none" strike="noStrike" dirty="0">
                          <a:effectLst/>
                        </a:rPr>
                        <a:t>yearVeh</a:t>
                      </a:r>
                      <a:endParaRPr lang="en-US" sz="1200" b="0" i="0" u="none" strike="noStrike" dirty="0">
                        <a:solidFill>
                          <a:srgbClr val="000000"/>
                        </a:solidFill>
                        <a:effectLst/>
                        <a:latin typeface="Arial Unicode MS"/>
                      </a:endParaRPr>
                    </a:p>
                  </a:txBody>
                  <a:tcPr marL="7144" marR="7144" marT="7144" marB="0" anchor="ctr"/>
                </a:tc>
                <a:tc>
                  <a:txBody>
                    <a:bodyPr/>
                    <a:lstStyle/>
                    <a:p>
                      <a:pPr algn="l" fontAlgn="ctr"/>
                      <a:r>
                        <a:rPr lang="en-US" sz="1200" u="none" strike="noStrike" dirty="0">
                          <a:effectLst/>
                        </a:rPr>
                        <a:t>Year of model of vehicle; a numeric vector</a:t>
                      </a:r>
                      <a:endParaRPr lang="en-US" sz="1200" b="0" i="0" u="none" strike="noStrike" dirty="0">
                        <a:solidFill>
                          <a:srgbClr val="000000"/>
                        </a:solidFill>
                        <a:effectLst/>
                        <a:latin typeface="Arial" panose="020B0604020202020204" pitchFamily="34" charset="0"/>
                      </a:endParaRPr>
                    </a:p>
                  </a:txBody>
                  <a:tcPr marL="7144" marR="7144" marT="7144" marB="0" anchor="ctr"/>
                </a:tc>
                <a:extLst>
                  <a:ext uri="{0D108BD9-81ED-4DB2-BD59-A6C34878D82A}">
                    <a16:rowId xmlns:a16="http://schemas.microsoft.com/office/drawing/2014/main" val="3374668043"/>
                  </a:ext>
                </a:extLst>
              </a:tr>
            </a:tbl>
          </a:graphicData>
        </a:graphic>
      </p:graphicFrame>
    </p:spTree>
    <p:extLst>
      <p:ext uri="{BB962C8B-B14F-4D97-AF65-F5344CB8AC3E}">
        <p14:creationId xmlns:p14="http://schemas.microsoft.com/office/powerpoint/2010/main" val="71979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p:txBody>
          <a:bodyPr/>
          <a:lstStyle/>
          <a:p>
            <a:pPr marL="0" indent="0">
              <a:buNone/>
            </a:pPr>
            <a:r>
              <a:rPr lang="en-US" sz="2000" dirty="0"/>
              <a:t>Logistic Regression</a:t>
            </a:r>
          </a:p>
          <a:p>
            <a:pPr lvl="1"/>
            <a:r>
              <a:rPr lang="en-US" sz="2000" dirty="0"/>
              <a:t>Response variable: </a:t>
            </a:r>
            <a:r>
              <a:rPr lang="en-US" sz="2000" b="1" dirty="0"/>
              <a:t>dead</a:t>
            </a:r>
          </a:p>
          <a:p>
            <a:pPr lvl="1"/>
            <a:r>
              <a:rPr lang="en-US" sz="2000" dirty="0"/>
              <a:t>Predictors variables: </a:t>
            </a:r>
            <a:r>
              <a:rPr lang="en-US" sz="2000" b="1" dirty="0"/>
              <a:t>dvcat, weight, airbag, seatbelt, frontal, sex, age, ageOFocc, abcat and occRole</a:t>
            </a:r>
          </a:p>
          <a:p>
            <a:pPr marL="0" indent="0">
              <a:buNone/>
            </a:pPr>
            <a:r>
              <a:rPr lang="en-US" sz="2000" dirty="0"/>
              <a:t>Backwards stepwise selection</a:t>
            </a:r>
          </a:p>
          <a:p>
            <a:pPr marL="0" indent="0">
              <a:buNone/>
            </a:pPr>
            <a:r>
              <a:rPr lang="en-US" sz="2000" dirty="0"/>
              <a:t>AIC for model selection</a:t>
            </a:r>
          </a:p>
          <a:p>
            <a:pPr marL="0" indent="0">
              <a:buNone/>
            </a:pPr>
            <a:r>
              <a:rPr lang="en-US" sz="2000" dirty="0"/>
              <a:t>Cross Validation</a:t>
            </a:r>
          </a:p>
          <a:p>
            <a:endParaRPr lang="en-US" dirty="0"/>
          </a:p>
        </p:txBody>
      </p:sp>
    </p:spTree>
    <p:extLst>
      <p:ext uri="{BB962C8B-B14F-4D97-AF65-F5344CB8AC3E}">
        <p14:creationId xmlns:p14="http://schemas.microsoft.com/office/powerpoint/2010/main" val="35019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a:xfrm>
            <a:off x="0" y="1825625"/>
            <a:ext cx="8515350" cy="4351338"/>
          </a:xfrm>
        </p:spPr>
        <p:txBody>
          <a:bodyPr/>
          <a:lstStyle/>
          <a:p>
            <a:pPr marL="685800" lvl="2" indent="0">
              <a:buNone/>
            </a:pPr>
            <a:r>
              <a:rPr lang="en-US" dirty="0"/>
              <a:t>Data is divided into training group and test group</a:t>
            </a:r>
          </a:p>
          <a:p>
            <a:pPr lvl="2"/>
            <a:endParaRPr lang="en-US" sz="2100" dirty="0"/>
          </a:p>
        </p:txBody>
      </p:sp>
      <p:graphicFrame>
        <p:nvGraphicFramePr>
          <p:cNvPr id="6" name="Table 5">
            <a:extLst>
              <a:ext uri="{FF2B5EF4-FFF2-40B4-BE49-F238E27FC236}">
                <a16:creationId xmlns:a16="http://schemas.microsoft.com/office/drawing/2014/main" id="{87AC4702-50B9-46D1-A18B-5B24961A1CB9}"/>
              </a:ext>
            </a:extLst>
          </p:cNvPr>
          <p:cNvGraphicFramePr>
            <a:graphicFrameLocks noGrp="1"/>
          </p:cNvGraphicFramePr>
          <p:nvPr>
            <p:extLst>
              <p:ext uri="{D42A27DB-BD31-4B8C-83A1-F6EECF244321}">
                <p14:modId xmlns:p14="http://schemas.microsoft.com/office/powerpoint/2010/main" val="694372959"/>
              </p:ext>
            </p:extLst>
          </p:nvPr>
        </p:nvGraphicFramePr>
        <p:xfrm>
          <a:off x="2307981" y="3072911"/>
          <a:ext cx="3253904" cy="1178504"/>
        </p:xfrm>
        <a:graphic>
          <a:graphicData uri="http://schemas.openxmlformats.org/drawingml/2006/table">
            <a:tbl>
              <a:tblPr firstRow="1" firstCol="1" bandRow="1">
                <a:tableStyleId>{5C22544A-7EE6-4342-B048-85BDC9FD1C3A}</a:tableStyleId>
              </a:tblPr>
              <a:tblGrid>
                <a:gridCol w="1675091">
                  <a:extLst>
                    <a:ext uri="{9D8B030D-6E8A-4147-A177-3AD203B41FA5}">
                      <a16:colId xmlns:a16="http://schemas.microsoft.com/office/drawing/2014/main" val="4051179597"/>
                    </a:ext>
                  </a:extLst>
                </a:gridCol>
                <a:gridCol w="843025">
                  <a:extLst>
                    <a:ext uri="{9D8B030D-6E8A-4147-A177-3AD203B41FA5}">
                      <a16:colId xmlns:a16="http://schemas.microsoft.com/office/drawing/2014/main" val="3313216367"/>
                    </a:ext>
                  </a:extLst>
                </a:gridCol>
                <a:gridCol w="735788">
                  <a:extLst>
                    <a:ext uri="{9D8B030D-6E8A-4147-A177-3AD203B41FA5}">
                      <a16:colId xmlns:a16="http://schemas.microsoft.com/office/drawing/2014/main" val="1749529250"/>
                    </a:ext>
                  </a:extLst>
                </a:gridCol>
              </a:tblGrid>
              <a:tr h="294626">
                <a:tc>
                  <a:txBody>
                    <a:bodyPr/>
                    <a:lstStyle/>
                    <a:p>
                      <a:pPr marL="0" marR="0">
                        <a:lnSpc>
                          <a:spcPct val="200000"/>
                        </a:lnSpc>
                        <a:spcBef>
                          <a:spcPts val="0"/>
                        </a:spcBef>
                        <a:spcAft>
                          <a:spcPts val="0"/>
                        </a:spcAft>
                      </a:pPr>
                      <a:r>
                        <a:rPr lang="en-US" sz="800" dirty="0">
                          <a:effectLst/>
                        </a:rPr>
                        <a:t>Group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200000"/>
                        </a:lnSpc>
                        <a:spcBef>
                          <a:spcPts val="0"/>
                        </a:spcBef>
                        <a:spcAft>
                          <a:spcPts val="0"/>
                        </a:spcAft>
                      </a:pPr>
                      <a:r>
                        <a:rPr lang="en-US" sz="800" dirty="0">
                          <a:effectLst/>
                        </a:rPr>
                        <a:t>Count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200000"/>
                        </a:lnSpc>
                        <a:spcBef>
                          <a:spcPts val="0"/>
                        </a:spcBef>
                        <a:spcAft>
                          <a:spcPts val="0"/>
                        </a:spcAft>
                      </a:pPr>
                      <a:r>
                        <a:rPr lang="en-US" sz="800" dirty="0">
                          <a:effectLst/>
                        </a:rPr>
                        <a: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3293078603"/>
                  </a:ext>
                </a:extLst>
              </a:tr>
              <a:tr h="294626">
                <a:tc>
                  <a:txBody>
                    <a:bodyPr/>
                    <a:lstStyle/>
                    <a:p>
                      <a:pPr marL="0" marR="0">
                        <a:lnSpc>
                          <a:spcPct val="200000"/>
                        </a:lnSpc>
                        <a:spcBef>
                          <a:spcPts val="0"/>
                        </a:spcBef>
                        <a:spcAft>
                          <a:spcPts val="0"/>
                        </a:spcAft>
                      </a:pPr>
                      <a:r>
                        <a:rPr lang="en-US" sz="800" dirty="0">
                          <a:effectLst/>
                        </a:rPr>
                        <a:t>Training Group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200000"/>
                        </a:lnSpc>
                        <a:spcBef>
                          <a:spcPts val="0"/>
                        </a:spcBef>
                        <a:spcAft>
                          <a:spcPts val="0"/>
                        </a:spcAft>
                      </a:pPr>
                      <a:r>
                        <a:rPr lang="en-US" sz="800" dirty="0">
                          <a:effectLst/>
                        </a:rPr>
                        <a:t>18244</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200000"/>
                        </a:lnSpc>
                        <a:spcBef>
                          <a:spcPts val="0"/>
                        </a:spcBef>
                        <a:spcAft>
                          <a:spcPts val="0"/>
                        </a:spcAft>
                      </a:pPr>
                      <a:r>
                        <a:rPr lang="en-US" sz="800" dirty="0">
                          <a:effectLst/>
                        </a:rPr>
                        <a:t>70%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3998973662"/>
                  </a:ext>
                </a:extLst>
              </a:tr>
              <a:tr h="294626">
                <a:tc>
                  <a:txBody>
                    <a:bodyPr/>
                    <a:lstStyle/>
                    <a:p>
                      <a:pPr marL="0" marR="0">
                        <a:lnSpc>
                          <a:spcPct val="200000"/>
                        </a:lnSpc>
                        <a:spcBef>
                          <a:spcPts val="0"/>
                        </a:spcBef>
                        <a:spcAft>
                          <a:spcPts val="0"/>
                        </a:spcAft>
                      </a:pPr>
                      <a:r>
                        <a:rPr lang="en-US" sz="800" dirty="0">
                          <a:effectLst/>
                        </a:rPr>
                        <a:t>Test Group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200000"/>
                        </a:lnSpc>
                        <a:spcBef>
                          <a:spcPts val="0"/>
                        </a:spcBef>
                        <a:spcAft>
                          <a:spcPts val="0"/>
                        </a:spcAft>
                      </a:pPr>
                      <a:r>
                        <a:rPr lang="en-US" sz="800" dirty="0">
                          <a:effectLst/>
                        </a:rPr>
                        <a:t>7819</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200000"/>
                        </a:lnSpc>
                        <a:spcBef>
                          <a:spcPts val="0"/>
                        </a:spcBef>
                        <a:spcAft>
                          <a:spcPts val="0"/>
                        </a:spcAft>
                      </a:pPr>
                      <a:r>
                        <a:rPr lang="en-US" sz="800" dirty="0">
                          <a:effectLst/>
                        </a:rPr>
                        <a:t>30%</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3441648261"/>
                  </a:ext>
                </a:extLst>
              </a:tr>
              <a:tr h="294626">
                <a:tc>
                  <a:txBody>
                    <a:bodyPr/>
                    <a:lstStyle/>
                    <a:p>
                      <a:pPr marL="0" marR="0">
                        <a:lnSpc>
                          <a:spcPct val="200000"/>
                        </a:lnSpc>
                        <a:spcBef>
                          <a:spcPts val="0"/>
                        </a:spcBef>
                        <a:spcAft>
                          <a:spcPts val="0"/>
                        </a:spcAft>
                      </a:pPr>
                      <a:r>
                        <a:rPr lang="en-US" sz="800" dirty="0">
                          <a:effectLst/>
                        </a:rPr>
                        <a:t>Total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200000"/>
                        </a:lnSpc>
                        <a:spcBef>
                          <a:spcPts val="0"/>
                        </a:spcBef>
                        <a:spcAft>
                          <a:spcPts val="0"/>
                        </a:spcAft>
                      </a:pPr>
                      <a:r>
                        <a:rPr lang="en-US" sz="800" dirty="0">
                          <a:effectLst/>
                        </a:rPr>
                        <a:t>26063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tc>
                  <a:txBody>
                    <a:bodyPr/>
                    <a:lstStyle/>
                    <a:p>
                      <a:pPr marL="0" marR="0" algn="ctr">
                        <a:lnSpc>
                          <a:spcPct val="200000"/>
                        </a:lnSpc>
                        <a:spcBef>
                          <a:spcPts val="0"/>
                        </a:spcBef>
                        <a:spcAft>
                          <a:spcPts val="0"/>
                        </a:spcAft>
                      </a:pPr>
                      <a:r>
                        <a:rPr lang="en-US" sz="800" dirty="0">
                          <a:effectLst/>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b"/>
                </a:tc>
                <a:extLst>
                  <a:ext uri="{0D108BD9-81ED-4DB2-BD59-A6C34878D82A}">
                    <a16:rowId xmlns:a16="http://schemas.microsoft.com/office/drawing/2014/main" val="3646694346"/>
                  </a:ext>
                </a:extLst>
              </a:tr>
            </a:tbl>
          </a:graphicData>
        </a:graphic>
      </p:graphicFrame>
    </p:spTree>
    <p:extLst>
      <p:ext uri="{BB962C8B-B14F-4D97-AF65-F5344CB8AC3E}">
        <p14:creationId xmlns:p14="http://schemas.microsoft.com/office/powerpoint/2010/main" val="134966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a:xfrm>
            <a:off x="628650" y="518698"/>
            <a:ext cx="7886700" cy="613816"/>
          </a:xfrm>
        </p:spPr>
        <p:txBody>
          <a:bodyPr>
            <a:normAutofit fontScale="90000"/>
          </a:bodyPr>
          <a:lstStyle/>
          <a:p>
            <a:r>
              <a:rPr lang="en-US" dirty="0"/>
              <a:t>Method</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a:xfrm>
            <a:off x="628650" y="1595804"/>
            <a:ext cx="7886700" cy="3894169"/>
          </a:xfrm>
        </p:spPr>
        <p:txBody>
          <a:bodyPr>
            <a:normAutofit/>
          </a:bodyPr>
          <a:lstStyle/>
          <a:p>
            <a:pPr marL="0" indent="0">
              <a:buNone/>
            </a:pPr>
            <a:r>
              <a:rPr lang="en-US" sz="1600" dirty="0"/>
              <a:t>Compute first mode with the most number of predictor variables from training data</a:t>
            </a:r>
          </a:p>
          <a:p>
            <a:pPr marL="0" indent="0">
              <a:buNone/>
            </a:pPr>
            <a:endParaRPr lang="en-US" sz="2000" dirty="0"/>
          </a:p>
          <a:p>
            <a:endParaRPr lang="en-US" dirty="0"/>
          </a:p>
        </p:txBody>
      </p:sp>
      <p:pic>
        <p:nvPicPr>
          <p:cNvPr id="5" name="Picture 4">
            <a:extLst>
              <a:ext uri="{FF2B5EF4-FFF2-40B4-BE49-F238E27FC236}">
                <a16:creationId xmlns:a16="http://schemas.microsoft.com/office/drawing/2014/main" id="{EED37C92-3757-417A-87CD-1A0175FD0B92}"/>
              </a:ext>
            </a:extLst>
          </p:cNvPr>
          <p:cNvPicPr>
            <a:picLocks noChangeAspect="1"/>
          </p:cNvPicPr>
          <p:nvPr/>
        </p:nvPicPr>
        <p:blipFill>
          <a:blip r:embed="rId2"/>
          <a:stretch>
            <a:fillRect/>
          </a:stretch>
        </p:blipFill>
        <p:spPr>
          <a:xfrm>
            <a:off x="1158166" y="2223083"/>
            <a:ext cx="5639441" cy="3705013"/>
          </a:xfrm>
          <a:prstGeom prst="rect">
            <a:avLst/>
          </a:prstGeom>
        </p:spPr>
      </p:pic>
    </p:spTree>
    <p:extLst>
      <p:ext uri="{BB962C8B-B14F-4D97-AF65-F5344CB8AC3E}">
        <p14:creationId xmlns:p14="http://schemas.microsoft.com/office/powerpoint/2010/main" val="49091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3178-35B6-42C6-A7B3-0C434C1A7CFE}"/>
              </a:ext>
            </a:extLst>
          </p:cNvPr>
          <p:cNvSpPr>
            <a:spLocks noGrp="1"/>
          </p:cNvSpPr>
          <p:nvPr>
            <p:ph type="title"/>
          </p:nvPr>
        </p:nvSpPr>
        <p:spPr>
          <a:xfrm>
            <a:off x="628650" y="594545"/>
            <a:ext cx="7886700" cy="588649"/>
          </a:xfrm>
        </p:spPr>
        <p:txBody>
          <a:bodyPr>
            <a:normAutofit fontScale="90000"/>
          </a:bodyPr>
          <a:lstStyle/>
          <a:p>
            <a:r>
              <a:rPr lang="en-US" dirty="0"/>
              <a:t>Method</a:t>
            </a:r>
          </a:p>
        </p:txBody>
      </p:sp>
      <p:sp>
        <p:nvSpPr>
          <p:cNvPr id="3" name="Content Placeholder 2">
            <a:extLst>
              <a:ext uri="{FF2B5EF4-FFF2-40B4-BE49-F238E27FC236}">
                <a16:creationId xmlns:a16="http://schemas.microsoft.com/office/drawing/2014/main" id="{B2606C9A-9A0E-4CB2-8DF0-6B476AEAED92}"/>
              </a:ext>
            </a:extLst>
          </p:cNvPr>
          <p:cNvSpPr>
            <a:spLocks noGrp="1"/>
          </p:cNvSpPr>
          <p:nvPr>
            <p:ph idx="1"/>
          </p:nvPr>
        </p:nvSpPr>
        <p:spPr>
          <a:xfrm>
            <a:off x="628651" y="1333850"/>
            <a:ext cx="5701811" cy="1098957"/>
          </a:xfrm>
        </p:spPr>
        <p:txBody>
          <a:bodyPr>
            <a:noAutofit/>
          </a:bodyPr>
          <a:lstStyle/>
          <a:p>
            <a:pPr marL="0" indent="0">
              <a:buNone/>
            </a:pPr>
            <a:r>
              <a:rPr lang="en-US" sz="1600" dirty="0"/>
              <a:t>Backwards stepwise selection by step() function</a:t>
            </a:r>
          </a:p>
          <a:p>
            <a:r>
              <a:rPr lang="en-US" sz="1600" dirty="0"/>
              <a:t>glm2 &lt;- step(glm1)</a:t>
            </a:r>
          </a:p>
          <a:p>
            <a:r>
              <a:rPr lang="en-US" sz="1600" dirty="0"/>
              <a:t>summary(glm2)</a:t>
            </a:r>
          </a:p>
        </p:txBody>
      </p:sp>
      <p:pic>
        <p:nvPicPr>
          <p:cNvPr id="6" name="Picture 5">
            <a:extLst>
              <a:ext uri="{FF2B5EF4-FFF2-40B4-BE49-F238E27FC236}">
                <a16:creationId xmlns:a16="http://schemas.microsoft.com/office/drawing/2014/main" id="{45BFF212-903B-426F-8A70-CF8B5FBAEC7C}"/>
              </a:ext>
            </a:extLst>
          </p:cNvPr>
          <p:cNvPicPr>
            <a:picLocks noChangeAspect="1"/>
          </p:cNvPicPr>
          <p:nvPr/>
        </p:nvPicPr>
        <p:blipFill>
          <a:blip r:embed="rId2"/>
          <a:stretch>
            <a:fillRect/>
          </a:stretch>
        </p:blipFill>
        <p:spPr>
          <a:xfrm>
            <a:off x="811821" y="2479145"/>
            <a:ext cx="7886700" cy="3527371"/>
          </a:xfrm>
          <a:prstGeom prst="rect">
            <a:avLst/>
          </a:prstGeom>
        </p:spPr>
      </p:pic>
    </p:spTree>
    <p:extLst>
      <p:ext uri="{BB962C8B-B14F-4D97-AF65-F5344CB8AC3E}">
        <p14:creationId xmlns:p14="http://schemas.microsoft.com/office/powerpoint/2010/main" val="883972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TotalTime>
  <Words>409</Words>
  <Application>Microsoft Office PowerPoint</Application>
  <PresentationFormat>On-screen Show (4:3)</PresentationFormat>
  <Paragraphs>100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Unicode MS</vt:lpstr>
      <vt:lpstr>Arial</vt:lpstr>
      <vt:lpstr>Calibri</vt:lpstr>
      <vt:lpstr>Calibri Light</vt:lpstr>
      <vt:lpstr>Times New Roman</vt:lpstr>
      <vt:lpstr>Office Theme</vt:lpstr>
      <vt:lpstr>Airbag and other influences on accident fatalities    The purpose of this project is to determine the impact of the Airbag and other predictors responsible for accident fatalities based on multiple methods. </vt:lpstr>
      <vt:lpstr>Research question</vt:lpstr>
      <vt:lpstr>Data Description</vt:lpstr>
      <vt:lpstr>Data Description</vt:lpstr>
      <vt:lpstr>Data Description</vt:lpstr>
      <vt:lpstr>Method</vt:lpstr>
      <vt:lpstr>Method</vt:lpstr>
      <vt:lpstr>Method</vt:lpstr>
      <vt:lpstr>Method</vt:lpstr>
      <vt:lpstr>Method</vt:lpstr>
      <vt:lpstr>Method</vt:lpstr>
      <vt:lpstr>Result</vt:lpstr>
      <vt:lpstr>Result</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Airbag and other influences on accident fatalities</dc:title>
  <dc:creator>tphuongdinh@gmail.com</dc:creator>
  <cp:lastModifiedBy>Nodirjon Toshov</cp:lastModifiedBy>
  <cp:revision>28</cp:revision>
  <dcterms:created xsi:type="dcterms:W3CDTF">2019-05-06T19:19:17Z</dcterms:created>
  <dcterms:modified xsi:type="dcterms:W3CDTF">2019-11-22T22:18:09Z</dcterms:modified>
</cp:coreProperties>
</file>