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4" r:id="rId4"/>
    <p:sldId id="265" r:id="rId5"/>
    <p:sldId id="266" r:id="rId6"/>
    <p:sldId id="258" r:id="rId7"/>
    <p:sldId id="261" r:id="rId8"/>
    <p:sldId id="262" r:id="rId9"/>
    <p:sldId id="263" r:id="rId10"/>
    <p:sldId id="260" r:id="rId11"/>
  </p:sldIdLst>
  <p:sldSz cx="9144000" cy="6858000" type="screen4x3"/>
  <p:notesSz cx="6858000" cy="9144000"/>
  <p:embeddedFontLst>
    <p:embeddedFont>
      <p:font typeface="Round Script" charset="0"/>
      <p:italic r:id="rId13"/>
    </p:embeddedFon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Monotype Corsiva" pitchFamily="66" charset="0"/>
      <p:italic r:id="rId1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85EA0"/>
    <a:srgbClr val="8EEFFC"/>
    <a:srgbClr val="DD524F"/>
    <a:srgbClr val="820041"/>
    <a:srgbClr val="C42A26"/>
    <a:srgbClr val="A42320"/>
    <a:srgbClr val="7A1A18"/>
    <a:srgbClr val="193B65"/>
    <a:srgbClr val="D83834"/>
    <a:srgbClr val="CC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F8EE2-0229-4DD6-B2A8-1E8FCD329DDC}" type="datetimeFigureOut">
              <a:rPr lang="ru-RU" smtClean="0"/>
              <a:pPr/>
              <a:t>28.09.2020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D65DB-1B9A-4201-80AE-B0175A01F0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5199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Внимание! Для последовательного выхода решения по действиям, триггер</a:t>
            </a:r>
            <a:r>
              <a:rPr lang="ru-RU" baseline="0" dirty="0" smtClean="0"/>
              <a:t> установлен на предыдущей записи:</a:t>
            </a:r>
          </a:p>
          <a:p>
            <a:r>
              <a:rPr lang="ru-RU" baseline="0" dirty="0" smtClean="0"/>
              <a:t>Клик по «Решение» – выходит: 1) 89 – 63 =, эта запись в свою очередь отсылает </a:t>
            </a:r>
            <a:r>
              <a:rPr lang="ru-RU" baseline="0" smtClean="0"/>
              <a:t>к следующей и т.д.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D65DB-1B9A-4201-80AE-B0175A01F003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376780"/>
            <a:ext cx="84249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 smtClean="0">
                <a:ln w="1905"/>
                <a:gradFill>
                  <a:gsLst>
                    <a:gs pos="0">
                      <a:srgbClr val="7A1A18"/>
                    </a:gs>
                    <a:gs pos="78000">
                      <a:srgbClr val="C42A26"/>
                    </a:gs>
                    <a:gs pos="100000">
                      <a:schemeClr val="accent6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bg1"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Round Script" pitchFamily="34" charset="0"/>
              </a:rPr>
              <a:t>«Логические игры и задачи»</a:t>
            </a:r>
            <a:endParaRPr lang="ru-RU" sz="4400" b="1" dirty="0">
              <a:ln w="1905"/>
              <a:gradFill>
                <a:gsLst>
                  <a:gs pos="0">
                    <a:srgbClr val="7A1A18"/>
                  </a:gs>
                  <a:gs pos="78000">
                    <a:srgbClr val="C42A26"/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glow rad="228600">
                  <a:schemeClr val="bg1"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Round Script" pitchFamily="34" charset="0"/>
            </a:endParaRP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8355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1176638" cy="792088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C4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und Script" pitchFamily="34" charset="0"/>
              </a:rPr>
              <a:t>№5</a:t>
            </a:r>
            <a:endParaRPr lang="ru-RU" sz="4000" b="1" dirty="0">
              <a:solidFill>
                <a:srgbClr val="C42A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und Scrip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2844" y="285728"/>
            <a:ext cx="8851284" cy="20173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           Используя заданный алгоритм, найди значения </a:t>
            </a:r>
            <a:r>
              <a:rPr lang="ru-RU" b="1" dirty="0" err="1" smtClean="0">
                <a:latin typeface="Monotype Corsiva" pitchFamily="66" charset="0"/>
              </a:rPr>
              <a:t>х</a:t>
            </a:r>
            <a:r>
              <a:rPr lang="ru-RU" b="1" dirty="0" smtClean="0">
                <a:latin typeface="Monotype Corsiva" pitchFamily="66" charset="0"/>
              </a:rPr>
              <a:t> </a:t>
            </a:r>
            <a:r>
              <a:rPr lang="ru-RU" dirty="0" smtClean="0"/>
              <a:t>, сопоставь их буквам и расположи в порядке убывания. Ты узнаешь название одной из самых красивых птиц наших лесов.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357158" y="2071678"/>
            <a:ext cx="8215370" cy="1588"/>
          </a:xfrm>
          <a:prstGeom prst="line">
            <a:avLst/>
          </a:prstGeom>
          <a:ln>
            <a:prstDash val="lgDashDot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Кольцо 4">
            <a:hlinkClick r:id="rId3" action="ppaction://hlinksldjump"/>
          </p:cNvPr>
          <p:cNvSpPr/>
          <p:nvPr/>
        </p:nvSpPr>
        <p:spPr>
          <a:xfrm>
            <a:off x="8572528" y="6357958"/>
            <a:ext cx="357190" cy="357190"/>
          </a:xfrm>
          <a:prstGeom prst="donut">
            <a:avLst>
              <a:gd name="adj" fmla="val 33863"/>
            </a:avLst>
          </a:prstGeom>
          <a:solidFill>
            <a:srgbClr val="FFFF0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6" name="Рисунок 5" descr="сканирование0006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 rot="5400000">
            <a:off x="706282" y="1992174"/>
            <a:ext cx="2516462" cy="2786082"/>
          </a:xfrm>
          <a:prstGeom prst="rect">
            <a:avLst/>
          </a:prstGeom>
        </p:spPr>
      </p:pic>
      <p:pic>
        <p:nvPicPr>
          <p:cNvPr id="7" name="Рисунок 6" descr="сканирование0006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 rot="5400000">
            <a:off x="5076599" y="209757"/>
            <a:ext cx="1746260" cy="561297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214810" y="2786058"/>
            <a:ext cx="85725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072066" y="2786058"/>
            <a:ext cx="85725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929322" y="2786058"/>
            <a:ext cx="85725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786578" y="2786058"/>
            <a:ext cx="928694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715272" y="2786058"/>
            <a:ext cx="928694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4286248" y="2714620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20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86380" y="2701349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4</a:t>
            </a:r>
            <a:endParaRPr lang="ru-RU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72198" y="2714620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60</a:t>
            </a:r>
            <a:endParaRPr lang="ru-RU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00892" y="2701349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8</a:t>
            </a:r>
            <a:endParaRPr lang="ru-RU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715272" y="2714620"/>
            <a:ext cx="928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100</a:t>
            </a:r>
            <a:endParaRPr lang="ru-RU" sz="3200" b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571604" y="5143512"/>
            <a:ext cx="571504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2143108" y="5143512"/>
            <a:ext cx="571504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2714612" y="5143512"/>
            <a:ext cx="571504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3286116" y="5143512"/>
            <a:ext cx="571504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3857620" y="5143512"/>
            <a:ext cx="571504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1571604" y="5572140"/>
            <a:ext cx="571504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2143108" y="5572140"/>
            <a:ext cx="571504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2714612" y="5572140"/>
            <a:ext cx="571504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3286116" y="5572140"/>
            <a:ext cx="571504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3857620" y="5572140"/>
            <a:ext cx="571504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500166" y="5072074"/>
            <a:ext cx="78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spc="-150" dirty="0" smtClean="0"/>
              <a:t>100</a:t>
            </a:r>
            <a:endParaRPr lang="ru-RU" sz="3200" b="1" spc="-150" dirty="0"/>
          </a:p>
        </p:txBody>
      </p:sp>
      <p:sp>
        <p:nvSpPr>
          <p:cNvPr id="29" name="TextBox 28"/>
          <p:cNvSpPr txBox="1"/>
          <p:nvPr/>
        </p:nvSpPr>
        <p:spPr>
          <a:xfrm>
            <a:off x="1571604" y="5429264"/>
            <a:ext cx="78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 smtClean="0">
                <a:solidFill>
                  <a:schemeClr val="accent2">
                    <a:lumMod val="50000"/>
                  </a:schemeClr>
                </a:solidFill>
              </a:rPr>
              <a:t>щ</a:t>
            </a:r>
            <a:endParaRPr lang="ru-RU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43108" y="5072074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spc="-150" dirty="0" smtClean="0"/>
              <a:t>60</a:t>
            </a:r>
            <a:endParaRPr lang="ru-RU" sz="3200" b="1" spc="-150" dirty="0"/>
          </a:p>
        </p:txBody>
      </p:sp>
      <p:sp>
        <p:nvSpPr>
          <p:cNvPr id="31" name="TextBox 30"/>
          <p:cNvSpPr txBox="1"/>
          <p:nvPr/>
        </p:nvSpPr>
        <p:spPr>
          <a:xfrm>
            <a:off x="2214546" y="5429264"/>
            <a:ext cx="357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accent2">
                    <a:lumMod val="50000"/>
                  </a:schemeClr>
                </a:solidFill>
              </a:rPr>
              <a:t>е</a:t>
            </a:r>
            <a:endParaRPr lang="ru-RU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14612" y="5072074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spc="-150" dirty="0" smtClean="0"/>
              <a:t>20</a:t>
            </a:r>
            <a:endParaRPr lang="ru-RU" sz="3200" b="1" spc="-150" dirty="0"/>
          </a:p>
        </p:txBody>
      </p:sp>
      <p:sp>
        <p:nvSpPr>
          <p:cNvPr id="33" name="TextBox 32"/>
          <p:cNvSpPr txBox="1"/>
          <p:nvPr/>
        </p:nvSpPr>
        <p:spPr>
          <a:xfrm>
            <a:off x="2714612" y="5429264"/>
            <a:ext cx="357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accent2">
                    <a:lumMod val="50000"/>
                  </a:schemeClr>
                </a:solidFill>
              </a:rPr>
              <a:t>г</a:t>
            </a:r>
            <a:endParaRPr lang="ru-RU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57554" y="5072074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spc="-150" dirty="0" smtClean="0"/>
              <a:t>8</a:t>
            </a:r>
            <a:endParaRPr lang="ru-RU" sz="3200" b="1" spc="-150" dirty="0"/>
          </a:p>
        </p:txBody>
      </p:sp>
      <p:sp>
        <p:nvSpPr>
          <p:cNvPr id="35" name="TextBox 34"/>
          <p:cNvSpPr txBox="1"/>
          <p:nvPr/>
        </p:nvSpPr>
        <p:spPr>
          <a:xfrm>
            <a:off x="3357554" y="5429264"/>
            <a:ext cx="357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accent2">
                    <a:lumMod val="50000"/>
                  </a:schemeClr>
                </a:solidFill>
              </a:rPr>
              <a:t>о</a:t>
            </a:r>
            <a:endParaRPr lang="ru-RU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9058" y="5058803"/>
            <a:ext cx="357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spc="-150" dirty="0" smtClean="0"/>
              <a:t>4</a:t>
            </a:r>
            <a:endParaRPr lang="ru-RU" sz="3200" b="1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3929058" y="5429264"/>
            <a:ext cx="357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accent2">
                    <a:lumMod val="50000"/>
                  </a:schemeClr>
                </a:solidFill>
              </a:rPr>
              <a:t>л</a:t>
            </a:r>
            <a:endParaRPr lang="ru-RU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42" name="Группа 41"/>
          <p:cNvGrpSpPr/>
          <p:nvPr/>
        </p:nvGrpSpPr>
        <p:grpSpPr>
          <a:xfrm>
            <a:off x="5072066" y="3357562"/>
            <a:ext cx="3357586" cy="3255841"/>
            <a:chOff x="5072066" y="3357562"/>
            <a:chExt cx="3357586" cy="3255841"/>
          </a:xfrm>
        </p:grpSpPr>
        <p:sp>
          <p:nvSpPr>
            <p:cNvPr id="39" name="Овал 38"/>
            <p:cNvSpPr/>
            <p:nvPr/>
          </p:nvSpPr>
          <p:spPr>
            <a:xfrm>
              <a:off x="7072330" y="3571875"/>
              <a:ext cx="746956" cy="9478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 rot="3406240">
              <a:off x="6328876" y="4069995"/>
              <a:ext cx="986839" cy="16593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ик 40"/>
            <p:cNvSpPr/>
            <p:nvPr/>
          </p:nvSpPr>
          <p:spPr>
            <a:xfrm rot="2555627">
              <a:off x="5771247" y="5010230"/>
              <a:ext cx="156689" cy="1493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8" name="Рисунок 37" descr="щегол.jpg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72066" y="3357562"/>
              <a:ext cx="3357586" cy="3255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75424165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Выноска-облако 7"/>
          <p:cNvSpPr/>
          <p:nvPr/>
        </p:nvSpPr>
        <p:spPr>
          <a:xfrm>
            <a:off x="4214810" y="928670"/>
            <a:ext cx="4071966" cy="2071702"/>
          </a:xfrm>
          <a:prstGeom prst="cloudCallout">
            <a:avLst/>
          </a:prstGeom>
          <a:solidFill>
            <a:srgbClr val="8EEFFC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Выноска-облако 4"/>
          <p:cNvSpPr/>
          <p:nvPr/>
        </p:nvSpPr>
        <p:spPr>
          <a:xfrm>
            <a:off x="571472" y="214290"/>
            <a:ext cx="4286280" cy="1357322"/>
          </a:xfrm>
          <a:prstGeom prst="cloudCallout">
            <a:avLst/>
          </a:prstGeom>
          <a:solidFill>
            <a:srgbClr val="8EEFFC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71406" y="71414"/>
            <a:ext cx="5457836" cy="1470025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latin typeface="Round Script" charset="0"/>
                <a:hlinkClick r:id="rId2" action="ppaction://hlinksldjump"/>
              </a:rPr>
              <a:t>Разминка</a:t>
            </a:r>
            <a:endParaRPr lang="ru-RU" sz="5400" b="1" dirty="0">
              <a:latin typeface="Round Script" charset="0"/>
            </a:endParaRPr>
          </a:p>
        </p:txBody>
      </p:sp>
      <p:sp>
        <p:nvSpPr>
          <p:cNvPr id="6" name="Кольцо 5">
            <a:hlinkClick r:id="" action="ppaction://hlinkshowjump?jump=endshow"/>
          </p:cNvPr>
          <p:cNvSpPr/>
          <p:nvPr/>
        </p:nvSpPr>
        <p:spPr>
          <a:xfrm>
            <a:off x="8358214" y="6143644"/>
            <a:ext cx="357190" cy="357190"/>
          </a:xfrm>
          <a:prstGeom prst="donut">
            <a:avLst>
              <a:gd name="adj" fmla="val 33863"/>
            </a:avLst>
          </a:prstGeom>
          <a:solidFill>
            <a:srgbClr val="FFFF0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Заголовок 3">
            <a:hlinkClick r:id="rId3" action="ppaction://hlinksldjump"/>
          </p:cNvPr>
          <p:cNvSpPr txBox="1">
            <a:spLocks/>
          </p:cNvSpPr>
          <p:nvPr/>
        </p:nvSpPr>
        <p:spPr>
          <a:xfrm>
            <a:off x="4071934" y="1357298"/>
            <a:ext cx="450056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und Script" charset="0"/>
                <a:ea typeface="+mj-ea"/>
                <a:cs typeface="+mj-cs"/>
                <a:hlinkClick r:id="rId3" action="ppaction://hlinksldjump"/>
              </a:rPr>
              <a:t>Логические задачи</a:t>
            </a:r>
            <a:endParaRPr kumimoji="0" lang="ru-RU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und Script" charset="0"/>
              <a:ea typeface="+mj-ea"/>
              <a:cs typeface="+mj-cs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4143372" y="5643578"/>
            <a:ext cx="1857388" cy="857256"/>
            <a:chOff x="4143372" y="5643578"/>
            <a:chExt cx="1857388" cy="857256"/>
          </a:xfrm>
        </p:grpSpPr>
        <p:sp>
          <p:nvSpPr>
            <p:cNvPr id="9" name="Багетная рамка 8"/>
            <p:cNvSpPr/>
            <p:nvPr/>
          </p:nvSpPr>
          <p:spPr>
            <a:xfrm>
              <a:off x="4143372" y="5857892"/>
              <a:ext cx="1857388" cy="642942"/>
            </a:xfrm>
            <a:prstGeom prst="bevel">
              <a:avLst/>
            </a:prstGeom>
            <a:solidFill>
              <a:srgbClr val="8EEFFC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14810" y="5643578"/>
              <a:ext cx="17859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400" b="1" dirty="0" smtClean="0">
                  <a:solidFill>
                    <a:srgbClr val="285EA0"/>
                  </a:solidFill>
                  <a:hlinkClick r:id="" action="ppaction://hlinkshowjump?jump=endshow"/>
                </a:rPr>
                <a:t>выход</a:t>
              </a:r>
              <a:endParaRPr lang="ru-RU" sz="4400" b="1" dirty="0">
                <a:solidFill>
                  <a:srgbClr val="285EA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2876"/>
            <a:ext cx="3143240" cy="642918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rgbClr val="C4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und Script" pitchFamily="34" charset="0"/>
              </a:rPr>
              <a:t>Разминка: №1.</a:t>
            </a:r>
            <a:endParaRPr lang="ru-RU" sz="2800" b="1" dirty="0">
              <a:solidFill>
                <a:srgbClr val="C42A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und Scrip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5720" y="214290"/>
            <a:ext cx="8606190" cy="1500198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ru-RU" sz="2400" dirty="0" smtClean="0"/>
              <a:t>                                  У девочки день рождения то ли 10, то ли 11, то ли 12, то ли 13 октября.  Как узнать день рождения девочки, задав только два вопроса, если в ответ она будет говорить только «да» или «нет»?</a:t>
            </a:r>
            <a:endParaRPr lang="ru-RU" sz="24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7158" y="1785926"/>
            <a:ext cx="8215370" cy="1588"/>
          </a:xfrm>
          <a:prstGeom prst="line">
            <a:avLst/>
          </a:prstGeom>
          <a:ln>
            <a:prstDash val="lgDashDot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Кольцо 5">
            <a:hlinkClick r:id="" action="ppaction://hlinkshowjump?jump=nextslide"/>
          </p:cNvPr>
          <p:cNvSpPr/>
          <p:nvPr/>
        </p:nvSpPr>
        <p:spPr>
          <a:xfrm>
            <a:off x="8572528" y="6357958"/>
            <a:ext cx="357190" cy="357190"/>
          </a:xfrm>
          <a:prstGeom prst="donut">
            <a:avLst>
              <a:gd name="adj" fmla="val 33863"/>
            </a:avLst>
          </a:prstGeom>
          <a:solidFill>
            <a:srgbClr val="FFFF0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14282" y="1857364"/>
            <a:ext cx="264320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50" normalizeH="0" baseline="0" noProof="0" dirty="0" smtClean="0">
                <a:ln>
                  <a:noFill/>
                </a:ln>
                <a:solidFill>
                  <a:srgbClr val="C4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und Script" pitchFamily="34" charset="0"/>
                <a:ea typeface="+mj-ea"/>
                <a:cs typeface="+mj-cs"/>
              </a:rPr>
              <a:t>Вариант 1.</a:t>
            </a:r>
            <a:endParaRPr kumimoji="0" lang="ru-RU" sz="3200" b="1" i="0" u="none" strike="noStrike" kern="1200" cap="none" spc="-150" normalizeH="0" baseline="0" noProof="0" dirty="0">
              <a:ln>
                <a:noFill/>
              </a:ln>
              <a:solidFill>
                <a:srgbClr val="C42A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und Script" pitchFamily="34" charset="0"/>
              <a:ea typeface="+mj-ea"/>
              <a:cs typeface="+mj-cs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14282" y="2928934"/>
            <a:ext cx="264320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50" normalizeH="0" baseline="0" noProof="0" dirty="0" smtClean="0">
                <a:ln>
                  <a:noFill/>
                </a:ln>
                <a:solidFill>
                  <a:srgbClr val="C4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und Script" pitchFamily="34" charset="0"/>
                <a:ea typeface="+mj-ea"/>
                <a:cs typeface="+mj-cs"/>
              </a:rPr>
              <a:t>Вариант 2.</a:t>
            </a:r>
            <a:endParaRPr kumimoji="0" lang="ru-RU" sz="3200" b="1" i="0" u="none" strike="noStrike" kern="1200" cap="none" spc="-150" normalizeH="0" baseline="0" noProof="0" dirty="0">
              <a:ln>
                <a:noFill/>
              </a:ln>
              <a:solidFill>
                <a:srgbClr val="C42A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und Script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2214554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вопрос: «У тебя день рождения 10 или 11?» Если «да», то 2 вопрос: «10 октября?» Если «да», то 10 октября, если «нет», то 11 октября.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472" y="3286124"/>
            <a:ext cx="8286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Если на вопрос: «У тебя день рождения 10 или 11?» ответ «нет», то 2 вопрос: «День рождения 12 октября?» Если «да», то 12 октября, если «нет», то 13 октября.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642910" y="4286256"/>
            <a:ext cx="257176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50" normalizeH="0" baseline="0" noProof="0" dirty="0" smtClean="0">
                <a:ln>
                  <a:noFill/>
                </a:ln>
                <a:solidFill>
                  <a:srgbClr val="C4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und Script" pitchFamily="34" charset="0"/>
                <a:ea typeface="+mj-ea"/>
                <a:cs typeface="+mj-cs"/>
              </a:rPr>
              <a:t>Вариант 3.</a:t>
            </a:r>
            <a:endParaRPr kumimoji="0" lang="ru-RU" sz="3200" b="1" i="0" u="none" strike="noStrike" kern="1200" cap="none" spc="-150" normalizeH="0" baseline="0" noProof="0" dirty="0">
              <a:ln>
                <a:noFill/>
              </a:ln>
              <a:solidFill>
                <a:srgbClr val="C42A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und Script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158" y="4714884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вопрос: «У тебя день рождения в чётное число?», если «да», то следующий вопрос: «10 октября?», если «да», то 10, если «нет», то 12 октября.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642910" y="5429264"/>
            <a:ext cx="257176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50" normalizeH="0" baseline="0" noProof="0" dirty="0" smtClean="0">
                <a:ln>
                  <a:noFill/>
                </a:ln>
                <a:solidFill>
                  <a:srgbClr val="C4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und Script" pitchFamily="34" charset="0"/>
                <a:ea typeface="+mj-ea"/>
                <a:cs typeface="+mj-cs"/>
              </a:rPr>
              <a:t>Вариант 4.</a:t>
            </a:r>
            <a:endParaRPr kumimoji="0" lang="ru-RU" sz="3200" b="1" i="0" u="none" strike="noStrike" kern="1200" cap="none" spc="-150" normalizeH="0" baseline="0" noProof="0" dirty="0">
              <a:ln>
                <a:noFill/>
              </a:ln>
              <a:solidFill>
                <a:srgbClr val="C42A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und Script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34" y="5786454"/>
            <a:ext cx="7786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вопрос: «У тебя день рождения в чётное число?», если «нет», то следующий вопрос: «11 октября?», если «да», то 11, если «нет», то 13 октября.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659782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2876"/>
            <a:ext cx="3143240" cy="642918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rgbClr val="C4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und Script" pitchFamily="34" charset="0"/>
              </a:rPr>
              <a:t>Разминка: №2.</a:t>
            </a:r>
            <a:endParaRPr lang="ru-RU" sz="2800" b="1" dirty="0">
              <a:solidFill>
                <a:srgbClr val="C42A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und Scrip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5720" y="214290"/>
            <a:ext cx="8606190" cy="1143008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ru-RU" sz="2400" dirty="0" smtClean="0"/>
              <a:t>                                  Сумма чисел,</a:t>
            </a:r>
            <a:r>
              <a:rPr lang="en-US" sz="2400" dirty="0" smtClean="0"/>
              <a:t> </a:t>
            </a:r>
            <a:r>
              <a:rPr lang="ru-RU" sz="2400" dirty="0" smtClean="0"/>
              <a:t>обозначающих номера трёх соседних домов на одной стороне улицы, равна 21. Назови номера этих домов.</a:t>
            </a:r>
            <a:endParaRPr lang="ru-RU" sz="24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7158" y="1428736"/>
            <a:ext cx="8215370" cy="1588"/>
          </a:xfrm>
          <a:prstGeom prst="line">
            <a:avLst/>
          </a:prstGeom>
          <a:ln>
            <a:prstDash val="lgDashDot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Кольцо 5">
            <a:hlinkClick r:id="" action="ppaction://hlinkshowjump?jump=nextslide"/>
          </p:cNvPr>
          <p:cNvSpPr/>
          <p:nvPr/>
        </p:nvSpPr>
        <p:spPr>
          <a:xfrm>
            <a:off x="8572528" y="6357958"/>
            <a:ext cx="357190" cy="357190"/>
          </a:xfrm>
          <a:prstGeom prst="donut">
            <a:avLst>
              <a:gd name="adj" fmla="val 33863"/>
            </a:avLst>
          </a:prstGeom>
          <a:solidFill>
            <a:srgbClr val="FFFF0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14282" y="1500174"/>
            <a:ext cx="257176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normalizeH="0" baseline="0" noProof="0" dirty="0" smtClean="0">
                <a:ln>
                  <a:noFill/>
                </a:ln>
                <a:solidFill>
                  <a:srgbClr val="C4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und Script" pitchFamily="34" charset="0"/>
                <a:ea typeface="+mj-ea"/>
                <a:cs typeface="+mj-cs"/>
              </a:rPr>
              <a:t>Подсказка </a:t>
            </a:r>
            <a:endParaRPr kumimoji="0" lang="ru-RU" sz="3200" b="1" i="0" u="none" strike="noStrike" kern="1200" cap="none" normalizeH="0" baseline="0" noProof="0" dirty="0">
              <a:ln>
                <a:noFill/>
              </a:ln>
              <a:solidFill>
                <a:srgbClr val="C42A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und Script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2000240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Номера домов на одной стороне улицы бывают либо чётные, либо нечётные, т.е. номера идут через один.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Рисунок 14" descr="1_3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812" t="3299" r="4687" b="5208"/>
          <a:stretch>
            <a:fillRect/>
          </a:stretch>
        </p:blipFill>
        <p:spPr>
          <a:xfrm>
            <a:off x="0" y="3286124"/>
            <a:ext cx="2823902" cy="2214578"/>
          </a:xfrm>
          <a:prstGeom prst="rect">
            <a:avLst/>
          </a:prstGeom>
        </p:spPr>
      </p:pic>
      <p:pic>
        <p:nvPicPr>
          <p:cNvPr id="16" name="Рисунок 15" descr="797fc117f9f5c2ebea5f728e5ccfe487931e22158360676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015" r="7812" b="18359"/>
          <a:stretch>
            <a:fillRect/>
          </a:stretch>
        </p:blipFill>
        <p:spPr>
          <a:xfrm>
            <a:off x="2928926" y="3643314"/>
            <a:ext cx="2505411" cy="1783520"/>
          </a:xfrm>
          <a:prstGeom prst="rect">
            <a:avLst/>
          </a:prstGeom>
        </p:spPr>
      </p:pic>
      <p:pic>
        <p:nvPicPr>
          <p:cNvPr id="17" name="Рисунок 16" descr="859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335" t="7524" r="5090" b="8738"/>
          <a:stretch>
            <a:fillRect/>
          </a:stretch>
        </p:blipFill>
        <p:spPr>
          <a:xfrm>
            <a:off x="5357818" y="2428868"/>
            <a:ext cx="3429024" cy="3033367"/>
          </a:xfrm>
          <a:prstGeom prst="rect">
            <a:avLst/>
          </a:prstGeom>
        </p:spPr>
      </p:pic>
      <p:sp>
        <p:nvSpPr>
          <p:cNvPr id="18" name="Рамка 17"/>
          <p:cNvSpPr/>
          <p:nvPr/>
        </p:nvSpPr>
        <p:spPr>
          <a:xfrm>
            <a:off x="1142976" y="5357826"/>
            <a:ext cx="642942" cy="357190"/>
          </a:xfrm>
          <a:prstGeom prst="frame">
            <a:avLst>
              <a:gd name="adj1" fmla="val 50000"/>
            </a:avLst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Рамка 18"/>
          <p:cNvSpPr/>
          <p:nvPr/>
        </p:nvSpPr>
        <p:spPr>
          <a:xfrm>
            <a:off x="4000496" y="5429264"/>
            <a:ext cx="642942" cy="357190"/>
          </a:xfrm>
          <a:prstGeom prst="frame">
            <a:avLst>
              <a:gd name="adj1" fmla="val 50000"/>
            </a:avLst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Рамка 19"/>
          <p:cNvSpPr/>
          <p:nvPr/>
        </p:nvSpPr>
        <p:spPr>
          <a:xfrm>
            <a:off x="6858016" y="5429264"/>
            <a:ext cx="642942" cy="357190"/>
          </a:xfrm>
          <a:prstGeom prst="frame">
            <a:avLst>
              <a:gd name="adj1" fmla="val 50000"/>
            </a:avLst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1538" y="535782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Round Script" charset="0"/>
              </a:rPr>
              <a:t>№ 5</a:t>
            </a:r>
            <a:endParaRPr lang="ru-RU" b="1" dirty="0">
              <a:latin typeface="Round Script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29058" y="542926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Round Script" charset="0"/>
              </a:rPr>
              <a:t>№ 7</a:t>
            </a:r>
            <a:endParaRPr lang="ru-RU" b="1" dirty="0">
              <a:latin typeface="Round Script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86578" y="542926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Round Script" charset="0"/>
              </a:rPr>
              <a:t>№ 9</a:t>
            </a:r>
            <a:endParaRPr lang="ru-RU" b="1" dirty="0">
              <a:latin typeface="Round Script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659782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2876"/>
            <a:ext cx="3143240" cy="642918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rgbClr val="C4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und Script" pitchFamily="34" charset="0"/>
              </a:rPr>
              <a:t>Разминка: №3.</a:t>
            </a:r>
            <a:endParaRPr lang="ru-RU" sz="2800" b="1" dirty="0">
              <a:solidFill>
                <a:srgbClr val="C42A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und Scrip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282" y="214290"/>
            <a:ext cx="8606190" cy="1500198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ru-RU" sz="2400" dirty="0" smtClean="0"/>
              <a:t>                                  Количество букв «о» в слове, обозначающем маму телёнка, умножь на количество этих же букв в названии продукта выпечки бабы и деда, который съела хитрая лиса. Назови ответ.</a:t>
            </a:r>
            <a:endParaRPr lang="ru-RU" sz="24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7158" y="1785926"/>
            <a:ext cx="8215370" cy="1588"/>
          </a:xfrm>
          <a:prstGeom prst="line">
            <a:avLst/>
          </a:prstGeom>
          <a:ln>
            <a:prstDash val="lgDashDot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Кольцо 5">
            <a:hlinkClick r:id="rId2" action="ppaction://hlinksldjump"/>
          </p:cNvPr>
          <p:cNvSpPr/>
          <p:nvPr/>
        </p:nvSpPr>
        <p:spPr>
          <a:xfrm>
            <a:off x="8572528" y="6357958"/>
            <a:ext cx="357190" cy="357190"/>
          </a:xfrm>
          <a:prstGeom prst="donut">
            <a:avLst>
              <a:gd name="adj" fmla="val 33863"/>
            </a:avLst>
          </a:prstGeom>
          <a:solidFill>
            <a:srgbClr val="FFFF0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14282" y="1857364"/>
            <a:ext cx="264320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50" normalizeH="0" baseline="0" noProof="0" dirty="0" smtClean="0">
                <a:ln>
                  <a:noFill/>
                </a:ln>
                <a:solidFill>
                  <a:srgbClr val="C4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und Script" pitchFamily="34" charset="0"/>
                <a:ea typeface="+mj-ea"/>
                <a:cs typeface="+mj-cs"/>
              </a:rPr>
              <a:t>Подсказка 1.</a:t>
            </a:r>
            <a:endParaRPr kumimoji="0" lang="ru-RU" sz="3200" b="1" i="0" u="none" strike="noStrike" kern="1200" cap="none" spc="-150" normalizeH="0" baseline="0" noProof="0" dirty="0">
              <a:ln>
                <a:noFill/>
              </a:ln>
              <a:solidFill>
                <a:srgbClr val="C42A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und Script" pitchFamily="34" charset="0"/>
              <a:ea typeface="+mj-ea"/>
              <a:cs typeface="+mj-cs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14282" y="2928934"/>
            <a:ext cx="264320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50" normalizeH="0" baseline="0" noProof="0" dirty="0" smtClean="0">
                <a:ln>
                  <a:noFill/>
                </a:ln>
                <a:solidFill>
                  <a:srgbClr val="C4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und Script" pitchFamily="34" charset="0"/>
                <a:ea typeface="+mj-ea"/>
                <a:cs typeface="+mj-cs"/>
              </a:rPr>
              <a:t>Подсказка 2.</a:t>
            </a:r>
            <a:endParaRPr kumimoji="0" lang="ru-RU" sz="3200" b="1" i="0" u="none" strike="noStrike" kern="1200" cap="none" spc="-150" normalizeH="0" baseline="0" noProof="0" dirty="0">
              <a:ln>
                <a:noFill/>
              </a:ln>
              <a:solidFill>
                <a:srgbClr val="C42A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und Script" pitchFamily="34" charset="0"/>
              <a:ea typeface="+mj-ea"/>
              <a:cs typeface="+mj-cs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642910" y="4286256"/>
            <a:ext cx="257176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50" normalizeH="0" baseline="0" noProof="0" dirty="0" smtClean="0">
                <a:ln>
                  <a:noFill/>
                </a:ln>
                <a:solidFill>
                  <a:srgbClr val="C4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und Script" pitchFamily="34" charset="0"/>
                <a:ea typeface="+mj-ea"/>
                <a:cs typeface="+mj-cs"/>
              </a:rPr>
              <a:t>Решение:</a:t>
            </a:r>
            <a:endParaRPr kumimoji="0" lang="ru-RU" sz="3200" b="1" i="0" u="none" strike="noStrike" kern="1200" cap="none" spc="-150" normalizeH="0" baseline="0" noProof="0" dirty="0">
              <a:ln>
                <a:noFill/>
              </a:ln>
              <a:solidFill>
                <a:srgbClr val="C42A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und Script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158" y="4714884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/Корова – 2, Колобок – 3/</a:t>
            </a:r>
          </a:p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 ∙ 3 = 6 (б.)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642910" y="5429264"/>
            <a:ext cx="257176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50" normalizeH="0" baseline="0" noProof="0" dirty="0" smtClean="0">
                <a:ln>
                  <a:noFill/>
                </a:ln>
                <a:solidFill>
                  <a:srgbClr val="C4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und Script" pitchFamily="34" charset="0"/>
                <a:ea typeface="+mj-ea"/>
                <a:cs typeface="+mj-cs"/>
              </a:rPr>
              <a:t>Ответ:</a:t>
            </a:r>
            <a:endParaRPr kumimoji="0" lang="ru-RU" sz="3200" b="1" i="0" u="none" strike="noStrike" kern="1200" cap="none" spc="-150" normalizeH="0" baseline="0" noProof="0" dirty="0">
              <a:ln>
                <a:noFill/>
              </a:ln>
              <a:solidFill>
                <a:srgbClr val="C42A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und Script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34" y="5786454"/>
            <a:ext cx="592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Произведение букв «о» в этих словах равно 6.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Рисунок 14" descr="vac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08" t="13541" r="9375" b="7291"/>
          <a:stretch>
            <a:fillRect/>
          </a:stretch>
        </p:blipFill>
        <p:spPr>
          <a:xfrm>
            <a:off x="3143240" y="1857364"/>
            <a:ext cx="2286016" cy="2118747"/>
          </a:xfrm>
          <a:prstGeom prst="rect">
            <a:avLst/>
          </a:prstGeom>
        </p:spPr>
      </p:pic>
      <p:pic>
        <p:nvPicPr>
          <p:cNvPr id="16" name="Рисунок 15" descr="kolob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36" y="2000240"/>
            <a:ext cx="2385102" cy="213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659782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2876"/>
            <a:ext cx="1285852" cy="642918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rgbClr val="C4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und Script" pitchFamily="34" charset="0"/>
              </a:rPr>
              <a:t>№1</a:t>
            </a:r>
            <a:endParaRPr lang="ru-RU" sz="2800" b="1" dirty="0">
              <a:solidFill>
                <a:srgbClr val="C42A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und Scrip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282" y="214290"/>
            <a:ext cx="8606190" cy="2071702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ru-RU" sz="2400" dirty="0" smtClean="0"/>
              <a:t>           Рядом сидят мальчик и девочка. </a:t>
            </a:r>
          </a:p>
          <a:p>
            <a:pPr marL="514350" indent="-514350">
              <a:buNone/>
            </a:pPr>
            <a:r>
              <a:rPr lang="ru-RU" sz="2400" dirty="0" smtClean="0"/>
              <a:t>«Я мальчик», - говорит черноволосый ребёнок.</a:t>
            </a:r>
          </a:p>
          <a:p>
            <a:pPr marL="514350" indent="-514350">
              <a:buNone/>
            </a:pPr>
            <a:r>
              <a:rPr lang="ru-RU" sz="2400" dirty="0" smtClean="0"/>
              <a:t>«Я девочка», - говорит рыжий ребёнок.</a:t>
            </a:r>
          </a:p>
          <a:p>
            <a:pPr marL="514350" indent="-514350">
              <a:buNone/>
            </a:pPr>
            <a:r>
              <a:rPr lang="ru-RU" sz="2400" dirty="0" smtClean="0"/>
              <a:t>Какой цвет волос у мальчика и какой цвет волос у девочки, если известно, что хотя бы один из детей солгал?</a:t>
            </a:r>
            <a:endParaRPr lang="ru-RU" sz="24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7158" y="2357430"/>
            <a:ext cx="8215370" cy="1588"/>
          </a:xfrm>
          <a:prstGeom prst="line">
            <a:avLst/>
          </a:prstGeom>
          <a:ln>
            <a:prstDash val="lgDashDot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Кольцо 5">
            <a:hlinkClick r:id="" action="ppaction://hlinkshowjump?jump=nextslide"/>
          </p:cNvPr>
          <p:cNvSpPr/>
          <p:nvPr/>
        </p:nvSpPr>
        <p:spPr>
          <a:xfrm>
            <a:off x="8572528" y="6357958"/>
            <a:ext cx="357190" cy="357190"/>
          </a:xfrm>
          <a:prstGeom prst="donut">
            <a:avLst>
              <a:gd name="adj" fmla="val 33863"/>
            </a:avLst>
          </a:prstGeom>
          <a:solidFill>
            <a:srgbClr val="FFFF0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1406" y="2428868"/>
            <a:ext cx="264320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4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und Script" pitchFamily="34" charset="0"/>
                <a:ea typeface="+mj-ea"/>
                <a:cs typeface="+mj-cs"/>
              </a:rPr>
              <a:t>Подсказка 1.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C42A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und Script" pitchFamily="34" charset="0"/>
              <a:ea typeface="+mj-ea"/>
              <a:cs typeface="+mj-cs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28596" y="4143380"/>
            <a:ext cx="264320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4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und Script" pitchFamily="34" charset="0"/>
                <a:ea typeface="+mj-ea"/>
                <a:cs typeface="+mj-cs"/>
              </a:rPr>
              <a:t>Подсказка 2.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C42A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und Script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2819941"/>
            <a:ext cx="828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Допустим, что черноволосый ребёнок сказал правду: он мальчик. Тогда девочка рыжая. Получается, что рыжий ребёнок тоже говорит правду. Но по условию задачи хотя бы один из детей солгал. Следовательно, черноволосый ребёнок сказал неправду.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872" y="4534453"/>
            <a:ext cx="8286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Заметим, что слова «хотя бы один из детей солгал» означают, что либо солгал один из детей, либо солгали оба. В нашей задаче сказали неправду оба ребёнка.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57158" y="5572140"/>
            <a:ext cx="192882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4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und Script" pitchFamily="34" charset="0"/>
                <a:ea typeface="+mj-ea"/>
                <a:cs typeface="+mj-cs"/>
              </a:rPr>
              <a:t>Ответ: 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C42A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und Script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1670" y="5572140"/>
            <a:ext cx="6786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Черноволосый ребёнок – девочка, а рыжий – мальчик.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659782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2876"/>
            <a:ext cx="1285852" cy="642918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rgbClr val="C4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und Script" pitchFamily="34" charset="0"/>
              </a:rPr>
              <a:t>№2</a:t>
            </a:r>
            <a:endParaRPr lang="ru-RU" sz="2800" b="1" dirty="0">
              <a:solidFill>
                <a:srgbClr val="C42A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und Scrip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282" y="142852"/>
            <a:ext cx="8606190" cy="1428760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ru-RU" sz="2400" dirty="0" smtClean="0"/>
              <a:t>           </a:t>
            </a:r>
            <a:r>
              <a:rPr lang="ru-RU" sz="2800" dirty="0" smtClean="0"/>
              <a:t>Миша, Коля и Петя весят вместе 89 кг. Миша с Колей весят 63кг, а Коля с Петей – 58 кг. </a:t>
            </a:r>
          </a:p>
          <a:p>
            <a:pPr marL="514350" indent="-514350" algn="ctr">
              <a:buNone/>
            </a:pP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Сколько весит каждый из мальчиков?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7158" y="1571612"/>
            <a:ext cx="8215370" cy="1588"/>
          </a:xfrm>
          <a:prstGeom prst="line">
            <a:avLst/>
          </a:prstGeom>
          <a:ln>
            <a:prstDash val="lgDashDot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Кольцо 5">
            <a:hlinkClick r:id="" action="ppaction://hlinkshowjump?jump=nextslide"/>
          </p:cNvPr>
          <p:cNvSpPr/>
          <p:nvPr/>
        </p:nvSpPr>
        <p:spPr>
          <a:xfrm>
            <a:off x="8572528" y="6357958"/>
            <a:ext cx="357190" cy="357190"/>
          </a:xfrm>
          <a:prstGeom prst="donut">
            <a:avLst>
              <a:gd name="adj" fmla="val 33863"/>
            </a:avLst>
          </a:prstGeom>
          <a:solidFill>
            <a:srgbClr val="FFFF0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85720" y="1643050"/>
            <a:ext cx="264320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4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und Script" pitchFamily="34" charset="0"/>
                <a:ea typeface="+mj-ea"/>
                <a:cs typeface="+mj-cs"/>
              </a:rPr>
              <a:t>Подсказка 1.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C42A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und Script" pitchFamily="34" charset="0"/>
              <a:ea typeface="+mj-ea"/>
              <a:cs typeface="+mj-cs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42844" y="3286124"/>
            <a:ext cx="264320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4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und Script" pitchFamily="34" charset="0"/>
                <a:ea typeface="+mj-ea"/>
                <a:cs typeface="+mj-cs"/>
              </a:rPr>
              <a:t>Решение: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C42A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und Script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3857629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89 – 63 = 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57158" y="5572140"/>
            <a:ext cx="192882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4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und Script" pitchFamily="34" charset="0"/>
                <a:ea typeface="+mj-ea"/>
                <a:cs typeface="+mj-cs"/>
              </a:rPr>
              <a:t>Ответ: 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C42A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und Script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1670" y="5572140"/>
            <a:ext cx="6786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Вес Пети – 26 кг, Коли – 32 кг, Миши – 31 кг.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Группа 28"/>
          <p:cNvGrpSpPr/>
          <p:nvPr/>
        </p:nvGrpSpPr>
        <p:grpSpPr>
          <a:xfrm>
            <a:off x="2786051" y="1571613"/>
            <a:ext cx="5357850" cy="1857388"/>
            <a:chOff x="1714480" y="1785926"/>
            <a:chExt cx="5373157" cy="1890425"/>
          </a:xfrm>
        </p:grpSpPr>
        <p:sp>
          <p:nvSpPr>
            <p:cNvPr id="20" name="Левая круглая скобка 19"/>
            <p:cNvSpPr/>
            <p:nvPr/>
          </p:nvSpPr>
          <p:spPr>
            <a:xfrm rot="16200000">
              <a:off x="3286116" y="2000241"/>
              <a:ext cx="214314" cy="2214578"/>
            </a:xfrm>
            <a:prstGeom prst="leftBracket">
              <a:avLst>
                <a:gd name="adj" fmla="val 23335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авая круглая скобка 18"/>
            <p:cNvSpPr/>
            <p:nvPr/>
          </p:nvSpPr>
          <p:spPr>
            <a:xfrm rot="16200000">
              <a:off x="4304109" y="410743"/>
              <a:ext cx="571503" cy="4464876"/>
            </a:xfrm>
            <a:prstGeom prst="rightBracket">
              <a:avLst>
                <a:gd name="adj" fmla="val 27585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>
            <a:xfrm>
              <a:off x="2214546" y="2928934"/>
              <a:ext cx="4714908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Овал 15"/>
            <p:cNvSpPr/>
            <p:nvPr/>
          </p:nvSpPr>
          <p:spPr>
            <a:xfrm>
              <a:off x="2214546" y="2857496"/>
              <a:ext cx="214314" cy="21431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4429124" y="2857496"/>
              <a:ext cx="214314" cy="21431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6715140" y="2857496"/>
              <a:ext cx="214314" cy="21431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Левая круглая скобка 20"/>
            <p:cNvSpPr/>
            <p:nvPr/>
          </p:nvSpPr>
          <p:spPr>
            <a:xfrm rot="16200000">
              <a:off x="5572132" y="2000240"/>
              <a:ext cx="214314" cy="2214578"/>
            </a:xfrm>
            <a:prstGeom prst="leftBracket">
              <a:avLst>
                <a:gd name="adj" fmla="val 23335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1714480" y="2214554"/>
              <a:ext cx="8451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ru-RU" sz="5400" b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М</a:t>
              </a:r>
              <a:endParaRPr lang="ru-RU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4286248" y="2143116"/>
              <a:ext cx="69281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ru-RU" sz="5400" b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К</a:t>
              </a:r>
              <a:endParaRPr lang="ru-RU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6357950" y="2143116"/>
              <a:ext cx="7296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ru-RU" sz="5400" b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П</a:t>
              </a:r>
              <a:endParaRPr lang="ru-RU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71934" y="1785926"/>
              <a:ext cx="1000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89 кг</a:t>
              </a:r>
              <a:endPara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57488" y="3214686"/>
              <a:ext cx="1000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63 кг</a:t>
              </a:r>
              <a:endPara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29256" y="3214686"/>
              <a:ext cx="1000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58 кг</a:t>
              </a:r>
              <a:endPara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28794" y="3824591"/>
            <a:ext cx="6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 (кг) – весит Петя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7158" y="4253219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2910" y="4253219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58 – 26 =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28794" y="4253219"/>
            <a:ext cx="6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 (кг) – весит Коля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7158" y="4714884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2910" y="4714884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63 – 32 =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28794" y="4714884"/>
            <a:ext cx="6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 (кг) – весит Миша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659782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2876"/>
            <a:ext cx="1285852" cy="642918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rgbClr val="C4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und Script" pitchFamily="34" charset="0"/>
              </a:rPr>
              <a:t>№3</a:t>
            </a:r>
            <a:endParaRPr lang="ru-RU" sz="2800" b="1" dirty="0">
              <a:solidFill>
                <a:srgbClr val="C42A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und Scrip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282" y="214290"/>
            <a:ext cx="8606190" cy="2071702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ru-RU" sz="2400" dirty="0" smtClean="0"/>
              <a:t>           Встретились три подруги: Белова, Краснова и Чернова. На одной из них было чёрное платье, на другой – красное, на третьей – белое. Девочка в белом платье говорит Черновой: «Нам надо поменяться платьями, а то их цвет не соответствует фамилиям». Кто в какое платье одет? </a:t>
            </a:r>
            <a:endParaRPr lang="ru-RU" sz="24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7158" y="2071678"/>
            <a:ext cx="8215370" cy="1588"/>
          </a:xfrm>
          <a:prstGeom prst="line">
            <a:avLst/>
          </a:prstGeom>
          <a:ln>
            <a:prstDash val="lgDashDot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Кольцо 5">
            <a:hlinkClick r:id="" action="ppaction://hlinkshowjump?jump=nextslide"/>
          </p:cNvPr>
          <p:cNvSpPr/>
          <p:nvPr/>
        </p:nvSpPr>
        <p:spPr>
          <a:xfrm>
            <a:off x="8572528" y="6357958"/>
            <a:ext cx="357190" cy="357190"/>
          </a:xfrm>
          <a:prstGeom prst="donut">
            <a:avLst>
              <a:gd name="adj" fmla="val 33863"/>
            </a:avLst>
          </a:prstGeom>
          <a:solidFill>
            <a:srgbClr val="FFFF0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2357430"/>
            <a:ext cx="285752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4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und Script" pitchFamily="34" charset="0"/>
                <a:ea typeface="+mj-ea"/>
                <a:cs typeface="+mj-cs"/>
              </a:rPr>
              <a:t>Рассуждаем</a:t>
            </a: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4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und Script" pitchFamily="34" charset="0"/>
                <a:ea typeface="+mj-ea"/>
                <a:cs typeface="+mj-cs"/>
              </a:rPr>
              <a:t>: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C42A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und Script" pitchFamily="34" charset="0"/>
              <a:ea typeface="+mj-ea"/>
              <a:cs typeface="+mj-cs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2500296" y="2357430"/>
          <a:ext cx="5929356" cy="1643075"/>
        </p:xfrm>
        <a:graphic>
          <a:graphicData uri="http://schemas.openxmlformats.org/drawingml/2006/table">
            <a:tbl>
              <a:tblPr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tableStyleId>{08FB837D-C827-4EFA-A057-4D05807E0F7C}</a:tableStyleId>
              </a:tblPr>
              <a:tblGrid>
                <a:gridCol w="1482339"/>
                <a:gridCol w="1482339"/>
                <a:gridCol w="1482339"/>
                <a:gridCol w="1482339"/>
              </a:tblGrid>
              <a:tr h="61828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 smtClean="0">
                          <a:solidFill>
                            <a:srgbClr val="82004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    Платье</a:t>
                      </a:r>
                    </a:p>
                    <a:p>
                      <a:pPr algn="l" fontAlgn="b"/>
                      <a:r>
                        <a:rPr lang="ru-RU" sz="1800" b="1" u="none" strike="noStrike" dirty="0" smtClean="0">
                          <a:solidFill>
                            <a:srgbClr val="82004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Фамилия</a:t>
                      </a:r>
                      <a:endParaRPr lang="ru-RU" sz="1800" b="1" i="0" u="none" strike="noStrike" dirty="0">
                        <a:solidFill>
                          <a:srgbClr val="82004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solidFill>
                            <a:srgbClr val="82004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Белое</a:t>
                      </a:r>
                      <a:endParaRPr lang="ru-RU" sz="1800" b="1" i="0" u="none" strike="noStrike" dirty="0">
                        <a:solidFill>
                          <a:srgbClr val="82004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solidFill>
                            <a:srgbClr val="82004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Красное</a:t>
                      </a:r>
                      <a:endParaRPr lang="ru-RU" sz="1800" b="1" i="0" u="none" strike="noStrike" dirty="0">
                        <a:solidFill>
                          <a:srgbClr val="82004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solidFill>
                            <a:srgbClr val="82004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Чёрное</a:t>
                      </a:r>
                      <a:endParaRPr lang="ru-RU" sz="1800" b="1" i="0" u="none" strike="noStrike" dirty="0">
                        <a:solidFill>
                          <a:srgbClr val="82004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159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rgbClr val="82004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Белова</a:t>
                      </a:r>
                      <a:endParaRPr lang="ru-RU" sz="1800" b="1" i="0" u="none" strike="noStrike" dirty="0">
                        <a:solidFill>
                          <a:srgbClr val="82004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solidFill>
                            <a:srgbClr val="82004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ru-RU" sz="1800" b="1" i="0" u="none" strike="noStrike" dirty="0">
                        <a:solidFill>
                          <a:srgbClr val="82004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solidFill>
                            <a:srgbClr val="82004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ru-RU" sz="1800" b="1" i="0" u="none" strike="noStrike" dirty="0">
                        <a:solidFill>
                          <a:srgbClr val="82004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>
                          <a:solidFill>
                            <a:srgbClr val="82004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ru-RU" sz="1800" b="1" i="0" u="none" strike="noStrike">
                        <a:solidFill>
                          <a:srgbClr val="82004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159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rgbClr val="82004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Краснова</a:t>
                      </a:r>
                      <a:endParaRPr lang="ru-RU" sz="1800" b="1" i="0" u="none" strike="noStrike" dirty="0">
                        <a:solidFill>
                          <a:srgbClr val="82004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>
                          <a:solidFill>
                            <a:srgbClr val="82004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ru-RU" sz="1800" b="1" i="0" u="none" strike="noStrike">
                        <a:solidFill>
                          <a:srgbClr val="82004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solidFill>
                            <a:srgbClr val="82004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ru-RU" sz="1800" b="1" i="0" u="none" strike="noStrike" dirty="0">
                        <a:solidFill>
                          <a:srgbClr val="82004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solidFill>
                            <a:srgbClr val="82004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ru-RU" sz="1800" b="1" i="0" u="none" strike="noStrike" dirty="0">
                        <a:solidFill>
                          <a:srgbClr val="82004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159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rgbClr val="82004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Чернова</a:t>
                      </a:r>
                      <a:endParaRPr lang="ru-RU" sz="1800" b="1" i="0" u="none" strike="noStrike" dirty="0">
                        <a:solidFill>
                          <a:srgbClr val="82004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solidFill>
                            <a:srgbClr val="82004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ru-RU" sz="1800" b="1" i="0" u="none" strike="noStrike" dirty="0">
                        <a:solidFill>
                          <a:srgbClr val="82004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solidFill>
                            <a:srgbClr val="82004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ru-RU" sz="1800" b="1" i="0" u="none" strike="noStrike" dirty="0">
                        <a:solidFill>
                          <a:srgbClr val="82004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solidFill>
                            <a:srgbClr val="82004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ru-RU" sz="1800" b="1" i="0" u="none" strike="noStrike" dirty="0">
                        <a:solidFill>
                          <a:srgbClr val="82004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5" name="Прямая соединительная линия 14"/>
          <p:cNvCxnSpPr/>
          <p:nvPr/>
        </p:nvCxnSpPr>
        <p:spPr>
          <a:xfrm rot="10800000">
            <a:off x="2500298" y="2357430"/>
            <a:ext cx="1500198" cy="642942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071934" y="3000372"/>
            <a:ext cx="1357322" cy="285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4071934" y="3357562"/>
            <a:ext cx="1357322" cy="285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4071934" y="3714752"/>
            <a:ext cx="1357322" cy="285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572132" y="3000372"/>
            <a:ext cx="1357322" cy="285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5572132" y="3357562"/>
            <a:ext cx="1357322" cy="285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5572132" y="3714752"/>
            <a:ext cx="1357322" cy="285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7000892" y="3000372"/>
            <a:ext cx="1357322" cy="285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7000892" y="3357562"/>
            <a:ext cx="1357322" cy="285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7000892" y="3714752"/>
            <a:ext cx="1357322" cy="285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4643438" y="3143248"/>
            <a:ext cx="285752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072198" y="3500438"/>
            <a:ext cx="285752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7500958" y="3857628"/>
            <a:ext cx="285752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4643438" y="3857628"/>
            <a:ext cx="285752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72000" y="3214686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+</a:t>
            </a:r>
            <a:endParaRPr lang="ru-RU" sz="3200" b="1" dirty="0"/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7500958" y="3500438"/>
            <a:ext cx="285752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00760" y="3558605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+</a:t>
            </a:r>
            <a:endParaRPr lang="ru-RU" sz="3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500958" y="2857496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+</a:t>
            </a:r>
            <a:endParaRPr lang="ru-RU" sz="3200" b="1" dirty="0"/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6072198" y="3143248"/>
            <a:ext cx="285752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Рисунок 44" descr="3237815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2F5E0"/>
              </a:clrFrom>
              <a:clrTo>
                <a:srgbClr val="F2F5E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29058" y="4143380"/>
            <a:ext cx="1312486" cy="2497473"/>
          </a:xfrm>
          <a:prstGeom prst="rect">
            <a:avLst/>
          </a:prstGeom>
        </p:spPr>
      </p:pic>
      <p:pic>
        <p:nvPicPr>
          <p:cNvPr id="46" name="Рисунок 45" descr="27806500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667" t="7559" r="16667" b="9703"/>
          <a:stretch>
            <a:fillRect/>
          </a:stretch>
        </p:blipFill>
        <p:spPr>
          <a:xfrm>
            <a:off x="1500166" y="4071942"/>
            <a:ext cx="1500198" cy="2482472"/>
          </a:xfrm>
          <a:prstGeom prst="rect">
            <a:avLst/>
          </a:prstGeom>
        </p:spPr>
      </p:pic>
      <p:pic>
        <p:nvPicPr>
          <p:cNvPr id="47" name="Рисунок 46" descr="big-22329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842" r="37079"/>
          <a:stretch>
            <a:fillRect/>
          </a:stretch>
        </p:blipFill>
        <p:spPr>
          <a:xfrm>
            <a:off x="2786050" y="4000504"/>
            <a:ext cx="1071570" cy="25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659782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0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2876"/>
            <a:ext cx="1285852" cy="642918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rgbClr val="C4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und Script" pitchFamily="34" charset="0"/>
              </a:rPr>
              <a:t>№4</a:t>
            </a:r>
            <a:endParaRPr lang="ru-RU" sz="2800" b="1" dirty="0">
              <a:solidFill>
                <a:srgbClr val="C42A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und Scrip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282" y="214290"/>
            <a:ext cx="8606190" cy="2071702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ru-RU" sz="2400" dirty="0" smtClean="0"/>
              <a:t>           Маша заполняет горшочек крупой. Он будет полным, если в него насыпать 6 чайных ложек, 3 десертных и 1 столовую ложку крупы или 2 чайные ложки, 1 десертную и 3 столовые ложки той же крупы. У Маши есть только столовые ложки. Сколько таких ложек крупы ей придётся насыпать?</a:t>
            </a:r>
            <a:endParaRPr lang="ru-RU" sz="24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7158" y="2500306"/>
            <a:ext cx="8215370" cy="1588"/>
          </a:xfrm>
          <a:prstGeom prst="line">
            <a:avLst/>
          </a:prstGeom>
          <a:ln>
            <a:prstDash val="lgDashDot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Кольцо 5">
            <a:hlinkClick r:id="" action="ppaction://hlinkshowjump?jump=nextslide"/>
          </p:cNvPr>
          <p:cNvSpPr/>
          <p:nvPr/>
        </p:nvSpPr>
        <p:spPr>
          <a:xfrm>
            <a:off x="8572528" y="6357958"/>
            <a:ext cx="357190" cy="357190"/>
          </a:xfrm>
          <a:prstGeom prst="donut">
            <a:avLst>
              <a:gd name="adj" fmla="val 33863"/>
            </a:avLst>
          </a:prstGeom>
          <a:solidFill>
            <a:srgbClr val="FFFF0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1406" y="2428868"/>
            <a:ext cx="264320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4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und Script" pitchFamily="34" charset="0"/>
                <a:ea typeface="+mj-ea"/>
                <a:cs typeface="+mj-cs"/>
              </a:rPr>
              <a:t>Подсказка 1.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C42A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und Script" pitchFamily="34" charset="0"/>
              <a:ea typeface="+mj-ea"/>
              <a:cs typeface="+mj-cs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85720" y="5214950"/>
            <a:ext cx="264320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4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und Script" pitchFamily="34" charset="0"/>
                <a:ea typeface="+mj-ea"/>
                <a:cs typeface="+mj-cs"/>
              </a:rPr>
              <a:t>Подсказка 2.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C42A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und Script" pitchFamily="34" charset="0"/>
              <a:ea typeface="+mj-ea"/>
              <a:cs typeface="+mj-cs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143240" y="5214950"/>
            <a:ext cx="2786082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4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und Script" pitchFamily="34" charset="0"/>
                <a:ea typeface="+mj-ea"/>
                <a:cs typeface="+mj-cs"/>
              </a:rPr>
              <a:t>Подсказка 3. 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C42A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und Script" pitchFamily="34" charset="0"/>
              <a:ea typeface="+mj-ea"/>
              <a:cs typeface="+mj-cs"/>
            </a:endParaRPr>
          </a:p>
        </p:txBody>
      </p:sp>
      <p:pic>
        <p:nvPicPr>
          <p:cNvPr id="13" name="Рисунок 12" descr="60778512_99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938837" flipH="1">
            <a:off x="6631116" y="1759326"/>
            <a:ext cx="2241019" cy="2324106"/>
          </a:xfrm>
          <a:prstGeom prst="rect">
            <a:avLst/>
          </a:prstGeom>
        </p:spPr>
      </p:pic>
      <p:pic>
        <p:nvPicPr>
          <p:cNvPr id="15" name="Рисунок 14" descr="60778512_99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938837" flipH="1">
            <a:off x="2344996" y="2696081"/>
            <a:ext cx="1075197" cy="1115061"/>
          </a:xfrm>
          <a:prstGeom prst="rect">
            <a:avLst/>
          </a:prstGeom>
        </p:spPr>
      </p:pic>
      <p:pic>
        <p:nvPicPr>
          <p:cNvPr id="17" name="Рисунок 16" descr="60778512_99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938837" flipH="1">
            <a:off x="1702055" y="2696081"/>
            <a:ext cx="1075197" cy="1115061"/>
          </a:xfrm>
          <a:prstGeom prst="rect">
            <a:avLst/>
          </a:prstGeom>
        </p:spPr>
      </p:pic>
      <p:pic>
        <p:nvPicPr>
          <p:cNvPr id="18" name="Рисунок 17" descr="60778512_99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938837" flipH="1">
            <a:off x="1059112" y="2696080"/>
            <a:ext cx="1075197" cy="1115061"/>
          </a:xfrm>
          <a:prstGeom prst="rect">
            <a:avLst/>
          </a:prstGeom>
        </p:spPr>
      </p:pic>
      <p:pic>
        <p:nvPicPr>
          <p:cNvPr id="19" name="Рисунок 18" descr="60778512_99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938837" flipH="1">
            <a:off x="3059377" y="2696080"/>
            <a:ext cx="1075197" cy="1115061"/>
          </a:xfrm>
          <a:prstGeom prst="rect">
            <a:avLst/>
          </a:prstGeom>
        </p:spPr>
      </p:pic>
      <p:pic>
        <p:nvPicPr>
          <p:cNvPr id="20" name="Рисунок 19" descr="60778512_99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938837" flipH="1">
            <a:off x="4295046" y="2553205"/>
            <a:ext cx="1075197" cy="1115061"/>
          </a:xfrm>
          <a:prstGeom prst="rect">
            <a:avLst/>
          </a:prstGeom>
        </p:spPr>
      </p:pic>
      <p:pic>
        <p:nvPicPr>
          <p:cNvPr id="21" name="Рисунок 20" descr="60778512_99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938837" flipH="1">
            <a:off x="3630881" y="2624643"/>
            <a:ext cx="1075197" cy="1115061"/>
          </a:xfrm>
          <a:prstGeom prst="rect">
            <a:avLst/>
          </a:prstGeom>
        </p:spPr>
      </p:pic>
      <p:pic>
        <p:nvPicPr>
          <p:cNvPr id="22" name="Рисунок 21" descr="60778512_99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938837" flipH="1">
            <a:off x="5274965" y="1907877"/>
            <a:ext cx="1672326" cy="1734328"/>
          </a:xfrm>
          <a:prstGeom prst="rect">
            <a:avLst/>
          </a:prstGeom>
        </p:spPr>
      </p:pic>
      <p:pic>
        <p:nvPicPr>
          <p:cNvPr id="23" name="Рисунок 22" descr="60778512_99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938837" flipH="1">
            <a:off x="5911485" y="1836439"/>
            <a:ext cx="1672326" cy="1734328"/>
          </a:xfrm>
          <a:prstGeom prst="rect">
            <a:avLst/>
          </a:prstGeom>
        </p:spPr>
      </p:pic>
      <p:pic>
        <p:nvPicPr>
          <p:cNvPr id="24" name="Рисунок 23" descr="60778512_99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938837" flipH="1">
            <a:off x="5840047" y="2212677"/>
            <a:ext cx="1672326" cy="1734328"/>
          </a:xfrm>
          <a:prstGeom prst="rect">
            <a:avLst/>
          </a:prstGeom>
        </p:spPr>
      </p:pic>
      <p:cxnSp>
        <p:nvCxnSpPr>
          <p:cNvPr id="26" name="Прямая соединительная линия 25"/>
          <p:cNvCxnSpPr/>
          <p:nvPr/>
        </p:nvCxnSpPr>
        <p:spPr>
          <a:xfrm>
            <a:off x="1071538" y="3929066"/>
            <a:ext cx="6072230" cy="7143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9" name="Рисунок 28" descr="60778512_99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938837" flipH="1">
            <a:off x="6844160" y="3188087"/>
            <a:ext cx="2241019" cy="2324106"/>
          </a:xfrm>
          <a:prstGeom prst="rect">
            <a:avLst/>
          </a:prstGeom>
        </p:spPr>
      </p:pic>
      <p:pic>
        <p:nvPicPr>
          <p:cNvPr id="30" name="Рисунок 29" descr="60778512_99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938837" flipH="1">
            <a:off x="1854455" y="3997074"/>
            <a:ext cx="1075197" cy="1115061"/>
          </a:xfrm>
          <a:prstGeom prst="rect">
            <a:avLst/>
          </a:prstGeom>
        </p:spPr>
      </p:pic>
      <p:pic>
        <p:nvPicPr>
          <p:cNvPr id="31" name="Рисунок 30" descr="60778512_99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938837" flipH="1">
            <a:off x="1211512" y="3997073"/>
            <a:ext cx="1075197" cy="1115061"/>
          </a:xfrm>
          <a:prstGeom prst="rect">
            <a:avLst/>
          </a:prstGeom>
        </p:spPr>
      </p:pic>
      <p:pic>
        <p:nvPicPr>
          <p:cNvPr id="32" name="Рисунок 31" descr="60778512_99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938837" flipH="1">
            <a:off x="3131826" y="3622388"/>
            <a:ext cx="1672326" cy="1734328"/>
          </a:xfrm>
          <a:prstGeom prst="rect">
            <a:avLst/>
          </a:prstGeom>
        </p:spPr>
      </p:pic>
      <p:pic>
        <p:nvPicPr>
          <p:cNvPr id="33" name="Рисунок 32" descr="60778512_99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938837" flipH="1">
            <a:off x="6129781" y="3116649"/>
            <a:ext cx="2241019" cy="2324106"/>
          </a:xfrm>
          <a:prstGeom prst="rect">
            <a:avLst/>
          </a:prstGeom>
        </p:spPr>
      </p:pic>
      <p:pic>
        <p:nvPicPr>
          <p:cNvPr id="34" name="Рисунок 33" descr="60778512_99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938837" flipH="1">
            <a:off x="5415401" y="3045210"/>
            <a:ext cx="2241019" cy="2324106"/>
          </a:xfrm>
          <a:prstGeom prst="rect">
            <a:avLst/>
          </a:prstGeom>
        </p:spPr>
      </p:pic>
      <p:cxnSp>
        <p:nvCxnSpPr>
          <p:cNvPr id="38" name="Прямая соединительная линия 37"/>
          <p:cNvCxnSpPr/>
          <p:nvPr/>
        </p:nvCxnSpPr>
        <p:spPr>
          <a:xfrm rot="16200000" flipH="1">
            <a:off x="642910" y="4143380"/>
            <a:ext cx="1214446" cy="7143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rot="16200000" flipH="1">
            <a:off x="1357290" y="4071942"/>
            <a:ext cx="1214446" cy="7143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rot="10800000" flipV="1">
            <a:off x="4000496" y="3286124"/>
            <a:ext cx="1285884" cy="121444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rot="5400000">
            <a:off x="5607851" y="3679033"/>
            <a:ext cx="1285884" cy="9286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Заголовок 1"/>
          <p:cNvSpPr txBox="1">
            <a:spLocks/>
          </p:cNvSpPr>
          <p:nvPr/>
        </p:nvSpPr>
        <p:spPr>
          <a:xfrm>
            <a:off x="6072198" y="5214950"/>
            <a:ext cx="2786082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4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und Script" pitchFamily="34" charset="0"/>
                <a:ea typeface="+mj-ea"/>
                <a:cs typeface="+mj-cs"/>
              </a:rPr>
              <a:t>Подсказка 4. 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C42A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und Script" pitchFamily="34" charset="0"/>
              <a:ea typeface="+mj-ea"/>
              <a:cs typeface="+mj-cs"/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785786" y="2357430"/>
            <a:ext cx="3643338" cy="292895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5143504" y="2285992"/>
            <a:ext cx="3643338" cy="292895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214282" y="5715016"/>
            <a:ext cx="200026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4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und Script" pitchFamily="34" charset="0"/>
                <a:ea typeface="+mj-ea"/>
                <a:cs typeface="+mj-cs"/>
              </a:rPr>
              <a:t>Ответ: 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C42A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und Script" pitchFamily="34" charset="0"/>
              <a:ea typeface="+mj-ea"/>
              <a:cs typeface="+mj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43108" y="5643578"/>
            <a:ext cx="6429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 видим, если в столовую ложку входит столько крупы, сколько в 2 чайных и 1 десертную, то Маше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нужно насыпать 4 столовых ложки. 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659782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79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0" fill="hold">
                      <p:stCondLst>
                        <p:cond delay="0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71138E-6 L -0.45834 0.00069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" y="0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50509E-6 L -0.53698 0.00208 " pathEditMode="relative" rAng="0" ptsTypes="AA">
                                      <p:cBhvr>
                                        <p:cTn id="18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" y="1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40518E-7 L 0.31198 0.00463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2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72895E-6 L 0.33386 -0.00601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000"/>
                            </p:stCondLst>
                            <p:childTnLst>
                              <p:par>
                                <p:cTn id="19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8" grpId="0"/>
    </p:bldLst>
  </p:timing>
</p:sld>
</file>

<file path=ppt/theme/theme1.xml><?xml version="1.0" encoding="utf-8"?>
<a:theme xmlns:a="http://schemas.openxmlformats.org/drawingml/2006/main" name="Тема Office">
  <a:themeElements>
    <a:clrScheme name="Другая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A0000"/>
      </a:hlink>
      <a:folHlink>
        <a:srgbClr val="FAC08F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873</Words>
  <Application>Microsoft Office PowerPoint</Application>
  <PresentationFormat>Экран (4:3)</PresentationFormat>
  <Paragraphs>113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Round Script</vt:lpstr>
      <vt:lpstr>Times New Roman</vt:lpstr>
      <vt:lpstr>Calibri</vt:lpstr>
      <vt:lpstr>Monotype Corsiva</vt:lpstr>
      <vt:lpstr>Тема Office</vt:lpstr>
      <vt:lpstr>Слайд 1</vt:lpstr>
      <vt:lpstr>Разминка</vt:lpstr>
      <vt:lpstr>Разминка: №1.</vt:lpstr>
      <vt:lpstr>Разминка: №2.</vt:lpstr>
      <vt:lpstr>Разминка: №3.</vt:lpstr>
      <vt:lpstr>№1</vt:lpstr>
      <vt:lpstr>№2</vt:lpstr>
      <vt:lpstr>№3</vt:lpstr>
      <vt:lpstr>№4</vt:lpstr>
      <vt:lpstr>№5</vt:lpstr>
    </vt:vector>
  </TitlesOfParts>
  <Company>МАОУ лицей №21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Логические игры и задачи.</dc:title>
  <dc:subject>внеурочная деятельность 3 класс "Математическая шкатулка"</dc:subject>
  <dc:creator>corowina</dc:creator>
  <cp:lastModifiedBy>User</cp:lastModifiedBy>
  <cp:revision>104</cp:revision>
  <dcterms:created xsi:type="dcterms:W3CDTF">2015-04-19T15:51:03Z</dcterms:created>
  <dcterms:modified xsi:type="dcterms:W3CDTF">2020-09-28T03:48:28Z</dcterms:modified>
</cp:coreProperties>
</file>