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ns Extra Bold" charset="1" panose="020B0906030804020204"/>
      <p:regular r:id="rId12"/>
    </p:embeddedFont>
    <p:embeddedFont>
      <p:font typeface="Open Sans Extra Bold Italics" charset="1" panose="020B0906030804020204"/>
      <p:regular r:id="rId13"/>
    </p:embeddedFont>
    <p:embeddedFont>
      <p:font typeface="Montserrat" charset="1" panose="00000500000000000000"/>
      <p:regular r:id="rId14"/>
    </p:embeddedFont>
    <p:embeddedFont>
      <p:font typeface="Montserrat Bold" charset="1" panose="00000800000000000000"/>
      <p:regular r:id="rId15"/>
    </p:embeddedFont>
    <p:embeddedFont>
      <p:font typeface="Montserrat Italics" charset="1" panose="00000500000000000000"/>
      <p:regular r:id="rId16"/>
    </p:embeddedFont>
    <p:embeddedFont>
      <p:font typeface="Montserrat Bold Italics" charset="1" panose="00000800000000000000"/>
      <p:regular r:id="rId17"/>
    </p:embeddedFont>
    <p:embeddedFont>
      <p:font typeface="Montserrat Thin" charset="1" panose="00000300000000000000"/>
      <p:regular r:id="rId18"/>
    </p:embeddedFont>
    <p:embeddedFont>
      <p:font typeface="Montserrat Thin Italics" charset="1" panose="00000300000000000000"/>
      <p:regular r:id="rId19"/>
    </p:embeddedFont>
    <p:embeddedFont>
      <p:font typeface="Montserrat Extra-Light" charset="1" panose="00000300000000000000"/>
      <p:regular r:id="rId20"/>
    </p:embeddedFont>
    <p:embeddedFont>
      <p:font typeface="Montserrat Extra-Light Italics" charset="1" panose="00000300000000000000"/>
      <p:regular r:id="rId21"/>
    </p:embeddedFont>
    <p:embeddedFont>
      <p:font typeface="Montserrat Light" charset="1" panose="00000400000000000000"/>
      <p:regular r:id="rId22"/>
    </p:embeddedFont>
    <p:embeddedFont>
      <p:font typeface="Montserrat Light Italics" charset="1" panose="00000400000000000000"/>
      <p:regular r:id="rId23"/>
    </p:embeddedFont>
    <p:embeddedFont>
      <p:font typeface="Montserrat Medium" charset="1" panose="00000600000000000000"/>
      <p:regular r:id="rId24"/>
    </p:embeddedFont>
    <p:embeddedFont>
      <p:font typeface="Montserrat Medium Italics" charset="1" panose="00000600000000000000"/>
      <p:regular r:id="rId25"/>
    </p:embeddedFont>
    <p:embeddedFont>
      <p:font typeface="Montserrat Semi-Bold" charset="1" panose="00000700000000000000"/>
      <p:regular r:id="rId26"/>
    </p:embeddedFont>
    <p:embeddedFont>
      <p:font typeface="Montserrat Semi-Bold Italics" charset="1" panose="00000700000000000000"/>
      <p:regular r:id="rId27"/>
    </p:embeddedFont>
    <p:embeddedFont>
      <p:font typeface="Montserrat Ultra-Bold" charset="1" panose="00000900000000000000"/>
      <p:regular r:id="rId28"/>
    </p:embeddedFont>
    <p:embeddedFont>
      <p:font typeface="Montserrat Ultra-Bold Italics" charset="1" panose="00000900000000000000"/>
      <p:regular r:id="rId29"/>
    </p:embeddedFont>
    <p:embeddedFont>
      <p:font typeface="Montserrat Heavy" charset="1" panose="00000A00000000000000"/>
      <p:regular r:id="rId30"/>
    </p:embeddedFont>
    <p:embeddedFont>
      <p:font typeface="Montserrat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20735" y="3448717"/>
            <a:ext cx="11046531" cy="157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4"/>
              </a:lnSpc>
            </a:pPr>
            <a:r>
              <a:rPr lang="en-US" sz="14400">
                <a:solidFill>
                  <a:srgbClr val="101010"/>
                </a:solidFill>
                <a:latin typeface="Montserrat Medium"/>
              </a:rPr>
              <a:t>BRITISH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20735" y="5220035"/>
            <a:ext cx="11046531" cy="157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4"/>
              </a:lnSpc>
            </a:pPr>
            <a:r>
              <a:rPr lang="en-US" sz="14400">
                <a:solidFill>
                  <a:srgbClr val="101010"/>
                </a:solidFill>
                <a:latin typeface="Montserrat Medium"/>
              </a:rPr>
              <a:t>AIRWAYS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65755" y="7042118"/>
            <a:ext cx="995648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01010"/>
                </a:solidFill>
                <a:latin typeface="Montserrat Classic"/>
              </a:rPr>
              <a:t>Forage Internship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14001679" y="6228281"/>
            <a:ext cx="4286321" cy="4209908"/>
          </a:xfrm>
          <a:custGeom>
            <a:avLst/>
            <a:gdLst/>
            <a:ahLst/>
            <a:cxnLst/>
            <a:rect r="r" b="b" t="t" l="l"/>
            <a:pathLst>
              <a:path h="4209908" w="4286321">
                <a:moveTo>
                  <a:pt x="0" y="0"/>
                </a:moveTo>
                <a:lnTo>
                  <a:pt x="4286321" y="0"/>
                </a:lnTo>
                <a:lnTo>
                  <a:pt x="4286321" y="4209908"/>
                </a:lnTo>
                <a:lnTo>
                  <a:pt x="0" y="4209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6434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4286321" cy="4209908"/>
          </a:xfrm>
          <a:custGeom>
            <a:avLst/>
            <a:gdLst/>
            <a:ahLst/>
            <a:cxnLst/>
            <a:rect r="r" b="b" t="t" l="l"/>
            <a:pathLst>
              <a:path h="4209908" w="4286321">
                <a:moveTo>
                  <a:pt x="0" y="0"/>
                </a:moveTo>
                <a:lnTo>
                  <a:pt x="4286321" y="0"/>
                </a:lnTo>
                <a:lnTo>
                  <a:pt x="4286321" y="4209908"/>
                </a:lnTo>
                <a:lnTo>
                  <a:pt x="0" y="4209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6434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53801" y="2970885"/>
            <a:ext cx="7401238" cy="3836581"/>
          </a:xfrm>
          <a:custGeom>
            <a:avLst/>
            <a:gdLst/>
            <a:ahLst/>
            <a:cxnLst/>
            <a:rect r="r" b="b" t="t" l="l"/>
            <a:pathLst>
              <a:path h="3836581" w="7401238">
                <a:moveTo>
                  <a:pt x="0" y="0"/>
                </a:moveTo>
                <a:lnTo>
                  <a:pt x="7401238" y="0"/>
                </a:lnTo>
                <a:lnTo>
                  <a:pt x="7401238" y="3836581"/>
                </a:lnTo>
                <a:lnTo>
                  <a:pt x="0" y="383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257" t="-42071" r="-10550" b="-3850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90600"/>
            <a:ext cx="359437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97B2"/>
                </a:solidFill>
                <a:latin typeface="Montserrat Classic Bold"/>
              </a:rPr>
              <a:t>British Airways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81639" y="3744462"/>
            <a:ext cx="359437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101010"/>
                </a:solidFill>
                <a:latin typeface="Montserrat Classic"/>
              </a:rPr>
              <a:t>Negative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19994" y="4909837"/>
            <a:ext cx="359437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101010"/>
                </a:solidFill>
                <a:latin typeface="Montserrat Classic"/>
              </a:rPr>
              <a:t>Positive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42065" y="2315360"/>
            <a:ext cx="3424710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16"/>
              </a:lnSpc>
            </a:pPr>
            <a:r>
              <a:rPr lang="en-US" sz="3200">
                <a:solidFill>
                  <a:srgbClr val="101010"/>
                </a:solidFill>
                <a:latin typeface="Montserrat Classic"/>
              </a:rPr>
              <a:t>Word Cloud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23010"/>
            <a:ext cx="8516579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097B2"/>
                </a:solidFill>
                <a:latin typeface="Montserrat Medium"/>
              </a:rPr>
              <a:t>Reviews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81639" y="3007545"/>
            <a:ext cx="292450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01010"/>
                </a:solidFill>
                <a:latin typeface="Montserrat Medium"/>
              </a:rPr>
              <a:t>340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19994" y="4181492"/>
            <a:ext cx="292450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01010"/>
                </a:solidFill>
                <a:latin typeface="Montserrat Medium"/>
              </a:rPr>
              <a:t>650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58349" y="6070617"/>
            <a:ext cx="359437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101010"/>
                </a:solidFill>
                <a:latin typeface="Montserrat Classic"/>
              </a:rPr>
              <a:t>Neutral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58349" y="5342272"/>
            <a:ext cx="292450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101010"/>
                </a:solidFill>
                <a:latin typeface="Montserrat Medium"/>
              </a:rPr>
              <a:t>10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2296310"/>
            <a:ext cx="5421719" cy="4511155"/>
            <a:chOff x="0" y="0"/>
            <a:chExt cx="7228959" cy="601487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6360374" y="4649469"/>
              <a:ext cx="868585" cy="553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33"/>
                </a:lnSpc>
              </a:pPr>
              <a:r>
                <a:rPr lang="en-US" sz="1238">
                  <a:solidFill>
                    <a:srgbClr val="000000"/>
                  </a:solidFill>
                  <a:latin typeface="Open Sans Extra Bold"/>
                </a:rPr>
                <a:t>Positive</a:t>
              </a:r>
            </a:p>
            <a:p>
              <a:pPr algn="ctr">
                <a:lnSpc>
                  <a:spcPts val="1733"/>
                </a:lnSpc>
              </a:pPr>
              <a:r>
                <a:rPr lang="en-US" sz="1238">
                  <a:solidFill>
                    <a:srgbClr val="000000"/>
                  </a:solidFill>
                  <a:latin typeface="Open Sans Extra Bold"/>
                </a:rPr>
                <a:t>65%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583245"/>
              <a:ext cx="984710" cy="553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33"/>
                </a:lnSpc>
              </a:pPr>
              <a:r>
                <a:rPr lang="en-US" sz="1238">
                  <a:solidFill>
                    <a:srgbClr val="000000"/>
                  </a:solidFill>
                  <a:latin typeface="Open Sans Extra Bold"/>
                </a:rPr>
                <a:t>Negative</a:t>
              </a:r>
            </a:p>
            <a:p>
              <a:pPr algn="ctr">
                <a:lnSpc>
                  <a:spcPts val="1733"/>
                </a:lnSpc>
              </a:pPr>
              <a:r>
                <a:rPr lang="en-US" sz="1238">
                  <a:solidFill>
                    <a:srgbClr val="000000"/>
                  </a:solidFill>
                  <a:latin typeface="Open Sans Extra Bold"/>
                </a:rPr>
                <a:t>34%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374645" y="-19050"/>
              <a:ext cx="838376" cy="553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33"/>
                </a:lnSpc>
              </a:pPr>
              <a:r>
                <a:rPr lang="en-US" sz="1238">
                  <a:solidFill>
                    <a:srgbClr val="000000"/>
                  </a:solidFill>
                  <a:latin typeface="Open Sans Extra Bold"/>
                </a:rPr>
                <a:t>Neutral</a:t>
              </a:r>
            </a:p>
            <a:p>
              <a:pPr algn="ctr">
                <a:lnSpc>
                  <a:spcPts val="1733"/>
                </a:lnSpc>
              </a:pPr>
              <a:r>
                <a:rPr lang="en-US" sz="1238">
                  <a:solidFill>
                    <a:srgbClr val="000000"/>
                  </a:solidFill>
                  <a:latin typeface="Open Sans Extra Bold"/>
                </a:rPr>
                <a:t>1%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1042332" y="706285"/>
              <a:ext cx="5308589" cy="5308589"/>
              <a:chOff x="0" y="0"/>
              <a:chExt cx="2540000" cy="254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1270000" y="0"/>
                <a:ext cx="142993" cy="639038"/>
              </a:xfrm>
              <a:custGeom>
                <a:avLst/>
                <a:gdLst/>
                <a:ahLst/>
                <a:cxnLst/>
                <a:rect r="r" b="b" t="t" l="l"/>
                <a:pathLst>
                  <a:path h="639038" w="142993">
                    <a:moveTo>
                      <a:pt x="0" y="0"/>
                    </a:moveTo>
                    <a:lnTo>
                      <a:pt x="0" y="0"/>
                    </a:lnTo>
                    <a:cubicBezTo>
                      <a:pt x="47778" y="0"/>
                      <a:pt x="95518" y="2696"/>
                      <a:pt x="142993" y="8076"/>
                    </a:cubicBezTo>
                    <a:lnTo>
                      <a:pt x="71496" y="639038"/>
                    </a:lnTo>
                    <a:cubicBezTo>
                      <a:pt x="47759" y="636348"/>
                      <a:pt x="23889" y="635000"/>
                      <a:pt x="0" y="635000"/>
                    </a:cubicBez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165033" y="2506"/>
                <a:ext cx="2442990" cy="2664627"/>
              </a:xfrm>
              <a:custGeom>
                <a:avLst/>
                <a:gdLst/>
                <a:ahLst/>
                <a:cxnLst/>
                <a:rect r="r" b="b" t="t" l="l"/>
                <a:pathLst>
                  <a:path h="2664627" w="2442990">
                    <a:moveTo>
                      <a:pt x="1184711" y="0"/>
                    </a:moveTo>
                    <a:cubicBezTo>
                      <a:pt x="1791105" y="38151"/>
                      <a:pt x="2285531" y="500462"/>
                      <a:pt x="2364260" y="1102933"/>
                    </a:cubicBezTo>
                    <a:cubicBezTo>
                      <a:pt x="2442990" y="1705404"/>
                      <a:pt x="2083965" y="2279242"/>
                      <a:pt x="1507737" y="2471934"/>
                    </a:cubicBezTo>
                    <a:cubicBezTo>
                      <a:pt x="931509" y="2664627"/>
                      <a:pt x="299518" y="2422189"/>
                      <a:pt x="0" y="1893551"/>
                    </a:cubicBezTo>
                    <a:lnTo>
                      <a:pt x="552483" y="1580523"/>
                    </a:lnTo>
                    <a:cubicBezTo>
                      <a:pt x="702242" y="1844842"/>
                      <a:pt x="1018238" y="1966061"/>
                      <a:pt x="1306352" y="1869714"/>
                    </a:cubicBezTo>
                    <a:cubicBezTo>
                      <a:pt x="1594466" y="1773368"/>
                      <a:pt x="1773978" y="1486449"/>
                      <a:pt x="1734614" y="1185213"/>
                    </a:cubicBezTo>
                    <a:cubicBezTo>
                      <a:pt x="1695249" y="883978"/>
                      <a:pt x="1448036" y="652823"/>
                      <a:pt x="1144839" y="63374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-66078" y="0"/>
                <a:ext cx="1336015" cy="1950500"/>
              </a:xfrm>
              <a:custGeom>
                <a:avLst/>
                <a:gdLst/>
                <a:ahLst/>
                <a:cxnLst/>
                <a:rect r="r" b="b" t="t" l="l"/>
                <a:pathLst>
                  <a:path h="1950500" w="1336015">
                    <a:moveTo>
                      <a:pt x="263782" y="1950500"/>
                    </a:moveTo>
                    <a:cubicBezTo>
                      <a:pt x="15575" y="1559390"/>
                      <a:pt x="0" y="1064163"/>
                      <a:pt x="223138" y="658229"/>
                    </a:cubicBezTo>
                    <a:cubicBezTo>
                      <a:pt x="446276" y="252294"/>
                      <a:pt x="872730" y="46"/>
                      <a:pt x="1335951" y="0"/>
                    </a:cubicBezTo>
                    <a:lnTo>
                      <a:pt x="1336015" y="635000"/>
                    </a:lnTo>
                    <a:cubicBezTo>
                      <a:pt x="1104404" y="635023"/>
                      <a:pt x="891177" y="761147"/>
                      <a:pt x="779608" y="964114"/>
                    </a:cubicBezTo>
                    <a:cubicBezTo>
                      <a:pt x="668039" y="1167082"/>
                      <a:pt x="675827" y="1414695"/>
                      <a:pt x="799930" y="161025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</p:grpSp>
      </p:grpSp>
      <p:sp>
        <p:nvSpPr>
          <p:cNvPr name="TextBox 20" id="20"/>
          <p:cNvSpPr txBox="true"/>
          <p:nvPr/>
        </p:nvSpPr>
        <p:spPr>
          <a:xfrm rot="0">
            <a:off x="9545279" y="7617091"/>
            <a:ext cx="1899132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flight 1836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trip 926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service 711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london 606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seat 515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742065" y="7617091"/>
            <a:ext cx="1192709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time 484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food 469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crew 454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good 419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 Classic"/>
              </a:rPr>
              <a:t>seats 415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558170" y="8293366"/>
            <a:ext cx="3691834" cy="46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16"/>
              </a:lnSpc>
            </a:pPr>
            <a:r>
              <a:rPr lang="en-US" sz="3200">
                <a:solidFill>
                  <a:srgbClr val="101010"/>
                </a:solidFill>
                <a:latin typeface="Montserrat Classic"/>
              </a:rPr>
              <a:t>Topic occurences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DAFoNTfucrs</dc:identifier>
  <dcterms:modified xsi:type="dcterms:W3CDTF">2011-08-01T06:04:30Z</dcterms:modified>
  <cp:revision>1</cp:revision>
  <dc:title>Word Cloud</dc:title>
</cp:coreProperties>
</file>