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9"/>
  </p:notesMasterIdLst>
  <p:sldIdLst>
    <p:sldId id="256" r:id="rId2"/>
    <p:sldId id="257" r:id="rId3"/>
    <p:sldId id="258" r:id="rId4"/>
    <p:sldId id="273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72" r:id="rId16"/>
    <p:sldId id="274" r:id="rId17"/>
    <p:sldId id="271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9A7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4FBF00-40F7-477A-8262-8BB8F4FE930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E9B185-FF1E-4B49-9126-33394C6E8CA9}">
      <dgm:prSet/>
      <dgm:spPr/>
      <dgm:t>
        <a:bodyPr/>
        <a:lstStyle/>
        <a:p>
          <a:r>
            <a:rPr lang="pl-PL" dirty="0" err="1"/>
            <a:t>Dataset</a:t>
          </a:r>
          <a:r>
            <a:rPr lang="pl-PL" dirty="0"/>
            <a:t> </a:t>
          </a:r>
          <a:r>
            <a:rPr lang="pl-PL" dirty="0" err="1"/>
            <a:t>analysis</a:t>
          </a:r>
          <a:r>
            <a:rPr lang="pl-PL" dirty="0"/>
            <a:t> and </a:t>
          </a:r>
          <a:r>
            <a:rPr lang="pl-PL" dirty="0" err="1"/>
            <a:t>preprocessing</a:t>
          </a:r>
          <a:endParaRPr lang="pl-PL" dirty="0"/>
        </a:p>
      </dgm:t>
    </dgm:pt>
    <dgm:pt modelId="{98B5E132-E98B-448E-8884-C7C59E3547BE}" type="parTrans" cxnId="{1652D97B-E4DB-4D9F-8937-B99086C716B6}">
      <dgm:prSet/>
      <dgm:spPr/>
      <dgm:t>
        <a:bodyPr/>
        <a:lstStyle/>
        <a:p>
          <a:endParaRPr lang="en-US"/>
        </a:p>
      </dgm:t>
    </dgm:pt>
    <dgm:pt modelId="{72FE3E24-8617-4CAA-9755-F64D69F894EF}" type="sibTrans" cxnId="{1652D97B-E4DB-4D9F-8937-B99086C716B6}">
      <dgm:prSet/>
      <dgm:spPr/>
      <dgm:t>
        <a:bodyPr/>
        <a:lstStyle/>
        <a:p>
          <a:endParaRPr lang="en-US"/>
        </a:p>
      </dgm:t>
    </dgm:pt>
    <dgm:pt modelId="{08E8092B-35FA-49A0-BB34-B0CD82214AEC}">
      <dgm:prSet/>
      <dgm:spPr/>
      <dgm:t>
        <a:bodyPr/>
        <a:lstStyle/>
        <a:p>
          <a:r>
            <a:rPr lang="pl-PL" dirty="0" err="1"/>
            <a:t>Discussing</a:t>
          </a:r>
          <a:r>
            <a:rPr lang="pl-PL" dirty="0"/>
            <a:t> the </a:t>
          </a:r>
          <a:r>
            <a:rPr lang="pl-PL" dirty="0" err="1"/>
            <a:t>problems</a:t>
          </a:r>
          <a:r>
            <a:rPr lang="pl-PL" dirty="0"/>
            <a:t> and </a:t>
          </a:r>
          <a:r>
            <a:rPr lang="pl-PL" dirty="0" err="1"/>
            <a:t>proposing</a:t>
          </a:r>
          <a:r>
            <a:rPr lang="pl-PL" dirty="0"/>
            <a:t> </a:t>
          </a:r>
          <a:r>
            <a:rPr lang="pl-PL" dirty="0" err="1"/>
            <a:t>solutions</a:t>
          </a:r>
          <a:endParaRPr lang="en-US" dirty="0"/>
        </a:p>
      </dgm:t>
    </dgm:pt>
    <dgm:pt modelId="{8880F9D9-7D34-4757-9E2F-BB7867FB64C4}" type="parTrans" cxnId="{C285F33F-2BD3-4584-AACE-BBAB832AA0CE}">
      <dgm:prSet/>
      <dgm:spPr/>
      <dgm:t>
        <a:bodyPr/>
        <a:lstStyle/>
        <a:p>
          <a:endParaRPr lang="en-US"/>
        </a:p>
      </dgm:t>
    </dgm:pt>
    <dgm:pt modelId="{A415AC7F-7BE0-402D-A735-B7A21B276EB6}" type="sibTrans" cxnId="{C285F33F-2BD3-4584-AACE-BBAB832AA0CE}">
      <dgm:prSet/>
      <dgm:spPr/>
      <dgm:t>
        <a:bodyPr/>
        <a:lstStyle/>
        <a:p>
          <a:endParaRPr lang="en-US"/>
        </a:p>
      </dgm:t>
    </dgm:pt>
    <dgm:pt modelId="{7281A3E3-F68A-4AAF-866C-01568D1197D2}">
      <dgm:prSet/>
      <dgm:spPr/>
      <dgm:t>
        <a:bodyPr/>
        <a:lstStyle/>
        <a:p>
          <a:r>
            <a:rPr lang="pl-PL" dirty="0"/>
            <a:t>Method 1</a:t>
          </a:r>
          <a:endParaRPr lang="en-US" dirty="0"/>
        </a:p>
      </dgm:t>
    </dgm:pt>
    <dgm:pt modelId="{69590B89-CD3D-40B7-AA97-2F9DDF807DAF}" type="parTrans" cxnId="{3AC1AD28-B298-4CEB-8E13-8EE2AAF7E5A7}">
      <dgm:prSet/>
      <dgm:spPr/>
      <dgm:t>
        <a:bodyPr/>
        <a:lstStyle/>
        <a:p>
          <a:endParaRPr lang="en-US"/>
        </a:p>
      </dgm:t>
    </dgm:pt>
    <dgm:pt modelId="{938C5494-9849-4307-84DB-BEB1C438E897}" type="sibTrans" cxnId="{3AC1AD28-B298-4CEB-8E13-8EE2AAF7E5A7}">
      <dgm:prSet/>
      <dgm:spPr/>
      <dgm:t>
        <a:bodyPr/>
        <a:lstStyle/>
        <a:p>
          <a:endParaRPr lang="en-US"/>
        </a:p>
      </dgm:t>
    </dgm:pt>
    <dgm:pt modelId="{ADF75235-3BE9-4BD8-A485-6A1591C6ABE0}">
      <dgm:prSet/>
      <dgm:spPr/>
      <dgm:t>
        <a:bodyPr/>
        <a:lstStyle/>
        <a:p>
          <a:r>
            <a:rPr lang="pl-PL" dirty="0"/>
            <a:t>Method 2</a:t>
          </a:r>
          <a:endParaRPr lang="en-US" dirty="0"/>
        </a:p>
      </dgm:t>
    </dgm:pt>
    <dgm:pt modelId="{DF9132BC-56D5-4AC6-89FE-14C54806DDE4}" type="parTrans" cxnId="{27A90750-B78D-42E0-AE94-C83E73F50D7E}">
      <dgm:prSet/>
      <dgm:spPr/>
      <dgm:t>
        <a:bodyPr/>
        <a:lstStyle/>
        <a:p>
          <a:endParaRPr lang="en-US"/>
        </a:p>
      </dgm:t>
    </dgm:pt>
    <dgm:pt modelId="{638BB1FB-5AB6-4921-A3D7-E6B54CB89BC9}" type="sibTrans" cxnId="{27A90750-B78D-42E0-AE94-C83E73F50D7E}">
      <dgm:prSet/>
      <dgm:spPr/>
      <dgm:t>
        <a:bodyPr/>
        <a:lstStyle/>
        <a:p>
          <a:endParaRPr lang="en-US"/>
        </a:p>
      </dgm:t>
    </dgm:pt>
    <dgm:pt modelId="{95955CCA-BD9F-4CA1-A0F6-BEF8D5B8597B}">
      <dgm:prSet/>
      <dgm:spPr/>
      <dgm:t>
        <a:bodyPr/>
        <a:lstStyle/>
        <a:p>
          <a:r>
            <a:rPr lang="pl-PL" dirty="0" err="1"/>
            <a:t>Additional</a:t>
          </a:r>
          <a:r>
            <a:rPr lang="pl-PL" dirty="0"/>
            <a:t> </a:t>
          </a:r>
          <a:r>
            <a:rPr lang="pl-PL" dirty="0" err="1"/>
            <a:t>approach</a:t>
          </a:r>
          <a:endParaRPr lang="en-US" dirty="0"/>
        </a:p>
      </dgm:t>
    </dgm:pt>
    <dgm:pt modelId="{DFFCE3D5-7DF4-40BF-B342-993244191886}" type="parTrans" cxnId="{FB8FBC4A-3371-44D4-92AD-447B71715782}">
      <dgm:prSet/>
      <dgm:spPr/>
      <dgm:t>
        <a:bodyPr/>
        <a:lstStyle/>
        <a:p>
          <a:endParaRPr lang="en-US"/>
        </a:p>
      </dgm:t>
    </dgm:pt>
    <dgm:pt modelId="{0F770519-A72D-40BF-BF3D-4CBEC0677F25}" type="sibTrans" cxnId="{FB8FBC4A-3371-44D4-92AD-447B71715782}">
      <dgm:prSet/>
      <dgm:spPr/>
      <dgm:t>
        <a:bodyPr/>
        <a:lstStyle/>
        <a:p>
          <a:endParaRPr lang="en-US"/>
        </a:p>
      </dgm:t>
    </dgm:pt>
    <dgm:pt modelId="{37292869-B01C-400F-AEE5-B7F8156C3425}" type="pres">
      <dgm:prSet presAssocID="{2F4FBF00-40F7-477A-8262-8BB8F4FE9308}" presName="outerComposite" presStyleCnt="0">
        <dgm:presLayoutVars>
          <dgm:chMax val="5"/>
          <dgm:dir/>
          <dgm:resizeHandles val="exact"/>
        </dgm:presLayoutVars>
      </dgm:prSet>
      <dgm:spPr/>
    </dgm:pt>
    <dgm:pt modelId="{7BAFF208-E4B4-4315-B0BF-795553E4F1B2}" type="pres">
      <dgm:prSet presAssocID="{2F4FBF00-40F7-477A-8262-8BB8F4FE9308}" presName="dummyMaxCanvas" presStyleCnt="0">
        <dgm:presLayoutVars/>
      </dgm:prSet>
      <dgm:spPr/>
    </dgm:pt>
    <dgm:pt modelId="{09DFB3E6-E6DE-4BE9-9F95-6E93DCB2AC9C}" type="pres">
      <dgm:prSet presAssocID="{2F4FBF00-40F7-477A-8262-8BB8F4FE9308}" presName="FiveNodes_1" presStyleLbl="node1" presStyleIdx="0" presStyleCnt="5">
        <dgm:presLayoutVars>
          <dgm:bulletEnabled val="1"/>
        </dgm:presLayoutVars>
      </dgm:prSet>
      <dgm:spPr/>
    </dgm:pt>
    <dgm:pt modelId="{8A27F95B-DBC7-4A42-97F1-4D3CF63893E1}" type="pres">
      <dgm:prSet presAssocID="{2F4FBF00-40F7-477A-8262-8BB8F4FE9308}" presName="FiveNodes_2" presStyleLbl="node1" presStyleIdx="1" presStyleCnt="5">
        <dgm:presLayoutVars>
          <dgm:bulletEnabled val="1"/>
        </dgm:presLayoutVars>
      </dgm:prSet>
      <dgm:spPr/>
    </dgm:pt>
    <dgm:pt modelId="{6EB18B68-8A30-4249-AF94-85B68E46A396}" type="pres">
      <dgm:prSet presAssocID="{2F4FBF00-40F7-477A-8262-8BB8F4FE9308}" presName="FiveNodes_3" presStyleLbl="node1" presStyleIdx="2" presStyleCnt="5">
        <dgm:presLayoutVars>
          <dgm:bulletEnabled val="1"/>
        </dgm:presLayoutVars>
      </dgm:prSet>
      <dgm:spPr/>
    </dgm:pt>
    <dgm:pt modelId="{B9748953-C7D4-4F29-BE67-2F377B1E07A8}" type="pres">
      <dgm:prSet presAssocID="{2F4FBF00-40F7-477A-8262-8BB8F4FE9308}" presName="FiveNodes_4" presStyleLbl="node1" presStyleIdx="3" presStyleCnt="5">
        <dgm:presLayoutVars>
          <dgm:bulletEnabled val="1"/>
        </dgm:presLayoutVars>
      </dgm:prSet>
      <dgm:spPr/>
    </dgm:pt>
    <dgm:pt modelId="{9F648541-A1A4-4C84-8E15-D66365C49327}" type="pres">
      <dgm:prSet presAssocID="{2F4FBF00-40F7-477A-8262-8BB8F4FE9308}" presName="FiveNodes_5" presStyleLbl="node1" presStyleIdx="4" presStyleCnt="5">
        <dgm:presLayoutVars>
          <dgm:bulletEnabled val="1"/>
        </dgm:presLayoutVars>
      </dgm:prSet>
      <dgm:spPr/>
    </dgm:pt>
    <dgm:pt modelId="{C4813800-B0B2-461B-B73C-4257E7D6964B}" type="pres">
      <dgm:prSet presAssocID="{2F4FBF00-40F7-477A-8262-8BB8F4FE9308}" presName="FiveConn_1-2" presStyleLbl="fgAccFollowNode1" presStyleIdx="0" presStyleCnt="4">
        <dgm:presLayoutVars>
          <dgm:bulletEnabled val="1"/>
        </dgm:presLayoutVars>
      </dgm:prSet>
      <dgm:spPr/>
    </dgm:pt>
    <dgm:pt modelId="{BB0A7852-5D9F-4810-B527-A545BB06D67F}" type="pres">
      <dgm:prSet presAssocID="{2F4FBF00-40F7-477A-8262-8BB8F4FE9308}" presName="FiveConn_2-3" presStyleLbl="fgAccFollowNode1" presStyleIdx="1" presStyleCnt="4">
        <dgm:presLayoutVars>
          <dgm:bulletEnabled val="1"/>
        </dgm:presLayoutVars>
      </dgm:prSet>
      <dgm:spPr/>
    </dgm:pt>
    <dgm:pt modelId="{BBF702A7-7B57-4335-AFB4-D8E55EEDE55F}" type="pres">
      <dgm:prSet presAssocID="{2F4FBF00-40F7-477A-8262-8BB8F4FE9308}" presName="FiveConn_3-4" presStyleLbl="fgAccFollowNode1" presStyleIdx="2" presStyleCnt="4">
        <dgm:presLayoutVars>
          <dgm:bulletEnabled val="1"/>
        </dgm:presLayoutVars>
      </dgm:prSet>
      <dgm:spPr/>
    </dgm:pt>
    <dgm:pt modelId="{4240D78E-AEB8-457E-A488-1646A31A20EE}" type="pres">
      <dgm:prSet presAssocID="{2F4FBF00-40F7-477A-8262-8BB8F4FE9308}" presName="FiveConn_4-5" presStyleLbl="fgAccFollowNode1" presStyleIdx="3" presStyleCnt="4">
        <dgm:presLayoutVars>
          <dgm:bulletEnabled val="1"/>
        </dgm:presLayoutVars>
      </dgm:prSet>
      <dgm:spPr/>
    </dgm:pt>
    <dgm:pt modelId="{E134949B-BC8B-44C7-ACA8-A27AD3AE633B}" type="pres">
      <dgm:prSet presAssocID="{2F4FBF00-40F7-477A-8262-8BB8F4FE9308}" presName="FiveNodes_1_text" presStyleLbl="node1" presStyleIdx="4" presStyleCnt="5">
        <dgm:presLayoutVars>
          <dgm:bulletEnabled val="1"/>
        </dgm:presLayoutVars>
      </dgm:prSet>
      <dgm:spPr/>
    </dgm:pt>
    <dgm:pt modelId="{3AB7EC43-7F02-4FAA-A5D1-F7F2AAF9E53F}" type="pres">
      <dgm:prSet presAssocID="{2F4FBF00-40F7-477A-8262-8BB8F4FE9308}" presName="FiveNodes_2_text" presStyleLbl="node1" presStyleIdx="4" presStyleCnt="5">
        <dgm:presLayoutVars>
          <dgm:bulletEnabled val="1"/>
        </dgm:presLayoutVars>
      </dgm:prSet>
      <dgm:spPr/>
    </dgm:pt>
    <dgm:pt modelId="{D3C1326C-90E7-4BB5-8E3B-FA0A30C4D19A}" type="pres">
      <dgm:prSet presAssocID="{2F4FBF00-40F7-477A-8262-8BB8F4FE9308}" presName="FiveNodes_3_text" presStyleLbl="node1" presStyleIdx="4" presStyleCnt="5">
        <dgm:presLayoutVars>
          <dgm:bulletEnabled val="1"/>
        </dgm:presLayoutVars>
      </dgm:prSet>
      <dgm:spPr/>
    </dgm:pt>
    <dgm:pt modelId="{A29AE3EF-7B9E-4314-AFCB-4B4B1085D00F}" type="pres">
      <dgm:prSet presAssocID="{2F4FBF00-40F7-477A-8262-8BB8F4FE9308}" presName="FiveNodes_4_text" presStyleLbl="node1" presStyleIdx="4" presStyleCnt="5">
        <dgm:presLayoutVars>
          <dgm:bulletEnabled val="1"/>
        </dgm:presLayoutVars>
      </dgm:prSet>
      <dgm:spPr/>
    </dgm:pt>
    <dgm:pt modelId="{0E0A42EE-029A-4933-BAE5-03B1CBCB68FD}" type="pres">
      <dgm:prSet presAssocID="{2F4FBF00-40F7-477A-8262-8BB8F4FE930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855061D-A6FA-4764-8955-1999E79AA50D}" type="presOf" srcId="{ADF75235-3BE9-4BD8-A485-6A1591C6ABE0}" destId="{B9748953-C7D4-4F29-BE67-2F377B1E07A8}" srcOrd="0" destOrd="0" presId="urn:microsoft.com/office/officeart/2005/8/layout/vProcess5"/>
    <dgm:cxn modelId="{3AC1AD28-B298-4CEB-8E13-8EE2AAF7E5A7}" srcId="{2F4FBF00-40F7-477A-8262-8BB8F4FE9308}" destId="{7281A3E3-F68A-4AAF-866C-01568D1197D2}" srcOrd="2" destOrd="0" parTransId="{69590B89-CD3D-40B7-AA97-2F9DDF807DAF}" sibTransId="{938C5494-9849-4307-84DB-BEB1C438E897}"/>
    <dgm:cxn modelId="{81D5892A-3670-41F0-AC84-5876129C6247}" type="presOf" srcId="{7281A3E3-F68A-4AAF-866C-01568D1197D2}" destId="{D3C1326C-90E7-4BB5-8E3B-FA0A30C4D19A}" srcOrd="1" destOrd="0" presId="urn:microsoft.com/office/officeart/2005/8/layout/vProcess5"/>
    <dgm:cxn modelId="{9559293B-5B2B-4047-82FF-D211326950AE}" type="presOf" srcId="{72FE3E24-8617-4CAA-9755-F64D69F894EF}" destId="{C4813800-B0B2-461B-B73C-4257E7D6964B}" srcOrd="0" destOrd="0" presId="urn:microsoft.com/office/officeart/2005/8/layout/vProcess5"/>
    <dgm:cxn modelId="{C285F33F-2BD3-4584-AACE-BBAB832AA0CE}" srcId="{2F4FBF00-40F7-477A-8262-8BB8F4FE9308}" destId="{08E8092B-35FA-49A0-BB34-B0CD82214AEC}" srcOrd="1" destOrd="0" parTransId="{8880F9D9-7D34-4757-9E2F-BB7867FB64C4}" sibTransId="{A415AC7F-7BE0-402D-A735-B7A21B276EB6}"/>
    <dgm:cxn modelId="{176D4462-5777-4360-B523-7D7830010E4C}" type="presOf" srcId="{938C5494-9849-4307-84DB-BEB1C438E897}" destId="{BBF702A7-7B57-4335-AFB4-D8E55EEDE55F}" srcOrd="0" destOrd="0" presId="urn:microsoft.com/office/officeart/2005/8/layout/vProcess5"/>
    <dgm:cxn modelId="{9A9D9648-FD96-4D25-BE6F-02B90062DAC8}" type="presOf" srcId="{95955CCA-BD9F-4CA1-A0F6-BEF8D5B8597B}" destId="{9F648541-A1A4-4C84-8E15-D66365C49327}" srcOrd="0" destOrd="0" presId="urn:microsoft.com/office/officeart/2005/8/layout/vProcess5"/>
    <dgm:cxn modelId="{FB8FBC4A-3371-44D4-92AD-447B71715782}" srcId="{2F4FBF00-40F7-477A-8262-8BB8F4FE9308}" destId="{95955CCA-BD9F-4CA1-A0F6-BEF8D5B8597B}" srcOrd="4" destOrd="0" parTransId="{DFFCE3D5-7DF4-40BF-B342-993244191886}" sibTransId="{0F770519-A72D-40BF-BF3D-4CBEC0677F25}"/>
    <dgm:cxn modelId="{27A90750-B78D-42E0-AE94-C83E73F50D7E}" srcId="{2F4FBF00-40F7-477A-8262-8BB8F4FE9308}" destId="{ADF75235-3BE9-4BD8-A485-6A1591C6ABE0}" srcOrd="3" destOrd="0" parTransId="{DF9132BC-56D5-4AC6-89FE-14C54806DDE4}" sibTransId="{638BB1FB-5AB6-4921-A3D7-E6B54CB89BC9}"/>
    <dgm:cxn modelId="{F1A63B7A-D431-4A70-9646-50F1FB7A1E40}" type="presOf" srcId="{08E8092B-35FA-49A0-BB34-B0CD82214AEC}" destId="{8A27F95B-DBC7-4A42-97F1-4D3CF63893E1}" srcOrd="0" destOrd="0" presId="urn:microsoft.com/office/officeart/2005/8/layout/vProcess5"/>
    <dgm:cxn modelId="{1652D97B-E4DB-4D9F-8937-B99086C716B6}" srcId="{2F4FBF00-40F7-477A-8262-8BB8F4FE9308}" destId="{91E9B185-FF1E-4B49-9126-33394C6E8CA9}" srcOrd="0" destOrd="0" parTransId="{98B5E132-E98B-448E-8884-C7C59E3547BE}" sibTransId="{72FE3E24-8617-4CAA-9755-F64D69F894EF}"/>
    <dgm:cxn modelId="{6CB16584-1264-4CB6-929E-7D347928D1FF}" type="presOf" srcId="{638BB1FB-5AB6-4921-A3D7-E6B54CB89BC9}" destId="{4240D78E-AEB8-457E-A488-1646A31A20EE}" srcOrd="0" destOrd="0" presId="urn:microsoft.com/office/officeart/2005/8/layout/vProcess5"/>
    <dgm:cxn modelId="{3547FF84-8C13-4955-8974-E262A7C8D334}" type="presOf" srcId="{7281A3E3-F68A-4AAF-866C-01568D1197D2}" destId="{6EB18B68-8A30-4249-AF94-85B68E46A396}" srcOrd="0" destOrd="0" presId="urn:microsoft.com/office/officeart/2005/8/layout/vProcess5"/>
    <dgm:cxn modelId="{2EDE6C85-A8B9-4F18-8390-DAB82258F974}" type="presOf" srcId="{A415AC7F-7BE0-402D-A735-B7A21B276EB6}" destId="{BB0A7852-5D9F-4810-B527-A545BB06D67F}" srcOrd="0" destOrd="0" presId="urn:microsoft.com/office/officeart/2005/8/layout/vProcess5"/>
    <dgm:cxn modelId="{0623908B-DDDD-498F-8C30-2DE884CF1634}" type="presOf" srcId="{91E9B185-FF1E-4B49-9126-33394C6E8CA9}" destId="{09DFB3E6-E6DE-4BE9-9F95-6E93DCB2AC9C}" srcOrd="0" destOrd="0" presId="urn:microsoft.com/office/officeart/2005/8/layout/vProcess5"/>
    <dgm:cxn modelId="{6EBCFAB1-FFA3-480E-BCE6-BEF856C2D814}" type="presOf" srcId="{08E8092B-35FA-49A0-BB34-B0CD82214AEC}" destId="{3AB7EC43-7F02-4FAA-A5D1-F7F2AAF9E53F}" srcOrd="1" destOrd="0" presId="urn:microsoft.com/office/officeart/2005/8/layout/vProcess5"/>
    <dgm:cxn modelId="{361A21C5-2112-466B-9DE9-6CCBD47F02F0}" type="presOf" srcId="{95955CCA-BD9F-4CA1-A0F6-BEF8D5B8597B}" destId="{0E0A42EE-029A-4933-BAE5-03B1CBCB68FD}" srcOrd="1" destOrd="0" presId="urn:microsoft.com/office/officeart/2005/8/layout/vProcess5"/>
    <dgm:cxn modelId="{FA5BBACF-2E56-49BD-A9D3-0D2F3A007989}" type="presOf" srcId="{ADF75235-3BE9-4BD8-A485-6A1591C6ABE0}" destId="{A29AE3EF-7B9E-4314-AFCB-4B4B1085D00F}" srcOrd="1" destOrd="0" presId="urn:microsoft.com/office/officeart/2005/8/layout/vProcess5"/>
    <dgm:cxn modelId="{B9A75CD5-679A-4C06-A137-BBA468C4842B}" type="presOf" srcId="{2F4FBF00-40F7-477A-8262-8BB8F4FE9308}" destId="{37292869-B01C-400F-AEE5-B7F8156C3425}" srcOrd="0" destOrd="0" presId="urn:microsoft.com/office/officeart/2005/8/layout/vProcess5"/>
    <dgm:cxn modelId="{BB6D1DDE-4C36-4E7A-96FE-01EE791933E0}" type="presOf" srcId="{91E9B185-FF1E-4B49-9126-33394C6E8CA9}" destId="{E134949B-BC8B-44C7-ACA8-A27AD3AE633B}" srcOrd="1" destOrd="0" presId="urn:microsoft.com/office/officeart/2005/8/layout/vProcess5"/>
    <dgm:cxn modelId="{6508175B-44D8-4CBB-9DA0-F77CCAA23528}" type="presParOf" srcId="{37292869-B01C-400F-AEE5-B7F8156C3425}" destId="{7BAFF208-E4B4-4315-B0BF-795553E4F1B2}" srcOrd="0" destOrd="0" presId="urn:microsoft.com/office/officeart/2005/8/layout/vProcess5"/>
    <dgm:cxn modelId="{1A948644-4485-466B-817E-C1BF89233C4B}" type="presParOf" srcId="{37292869-B01C-400F-AEE5-B7F8156C3425}" destId="{09DFB3E6-E6DE-4BE9-9F95-6E93DCB2AC9C}" srcOrd="1" destOrd="0" presId="urn:microsoft.com/office/officeart/2005/8/layout/vProcess5"/>
    <dgm:cxn modelId="{91DAA48D-AD0F-43C2-9D80-405A5D30613E}" type="presParOf" srcId="{37292869-B01C-400F-AEE5-B7F8156C3425}" destId="{8A27F95B-DBC7-4A42-97F1-4D3CF63893E1}" srcOrd="2" destOrd="0" presId="urn:microsoft.com/office/officeart/2005/8/layout/vProcess5"/>
    <dgm:cxn modelId="{5065DBCB-134D-4661-8693-A220874A2EDB}" type="presParOf" srcId="{37292869-B01C-400F-AEE5-B7F8156C3425}" destId="{6EB18B68-8A30-4249-AF94-85B68E46A396}" srcOrd="3" destOrd="0" presId="urn:microsoft.com/office/officeart/2005/8/layout/vProcess5"/>
    <dgm:cxn modelId="{98C9438E-4369-40A1-B581-F76908EAA36E}" type="presParOf" srcId="{37292869-B01C-400F-AEE5-B7F8156C3425}" destId="{B9748953-C7D4-4F29-BE67-2F377B1E07A8}" srcOrd="4" destOrd="0" presId="urn:microsoft.com/office/officeart/2005/8/layout/vProcess5"/>
    <dgm:cxn modelId="{2329CF16-CBC6-4938-BF4A-13558A3743ED}" type="presParOf" srcId="{37292869-B01C-400F-AEE5-B7F8156C3425}" destId="{9F648541-A1A4-4C84-8E15-D66365C49327}" srcOrd="5" destOrd="0" presId="urn:microsoft.com/office/officeart/2005/8/layout/vProcess5"/>
    <dgm:cxn modelId="{6F05B3A3-DCB5-4E26-BA31-13AB498C3A7A}" type="presParOf" srcId="{37292869-B01C-400F-AEE5-B7F8156C3425}" destId="{C4813800-B0B2-461B-B73C-4257E7D6964B}" srcOrd="6" destOrd="0" presId="urn:microsoft.com/office/officeart/2005/8/layout/vProcess5"/>
    <dgm:cxn modelId="{10E418B8-4ADF-41B6-AE90-CB108B5454C4}" type="presParOf" srcId="{37292869-B01C-400F-AEE5-B7F8156C3425}" destId="{BB0A7852-5D9F-4810-B527-A545BB06D67F}" srcOrd="7" destOrd="0" presId="urn:microsoft.com/office/officeart/2005/8/layout/vProcess5"/>
    <dgm:cxn modelId="{C9AC495B-346A-4B42-A585-09695B6B252F}" type="presParOf" srcId="{37292869-B01C-400F-AEE5-B7F8156C3425}" destId="{BBF702A7-7B57-4335-AFB4-D8E55EEDE55F}" srcOrd="8" destOrd="0" presId="urn:microsoft.com/office/officeart/2005/8/layout/vProcess5"/>
    <dgm:cxn modelId="{2AEAF243-85DD-4E22-A602-6640635B6C84}" type="presParOf" srcId="{37292869-B01C-400F-AEE5-B7F8156C3425}" destId="{4240D78E-AEB8-457E-A488-1646A31A20EE}" srcOrd="9" destOrd="0" presId="urn:microsoft.com/office/officeart/2005/8/layout/vProcess5"/>
    <dgm:cxn modelId="{C467AF22-2A06-49DF-ACFD-16D5AFFD3C71}" type="presParOf" srcId="{37292869-B01C-400F-AEE5-B7F8156C3425}" destId="{E134949B-BC8B-44C7-ACA8-A27AD3AE633B}" srcOrd="10" destOrd="0" presId="urn:microsoft.com/office/officeart/2005/8/layout/vProcess5"/>
    <dgm:cxn modelId="{C2045B1F-B2F5-4F8D-B6E5-ADEBD4DBAF97}" type="presParOf" srcId="{37292869-B01C-400F-AEE5-B7F8156C3425}" destId="{3AB7EC43-7F02-4FAA-A5D1-F7F2AAF9E53F}" srcOrd="11" destOrd="0" presId="urn:microsoft.com/office/officeart/2005/8/layout/vProcess5"/>
    <dgm:cxn modelId="{5A3FE218-4D81-43C6-A1A7-6BF70E529DA9}" type="presParOf" srcId="{37292869-B01C-400F-AEE5-B7F8156C3425}" destId="{D3C1326C-90E7-4BB5-8E3B-FA0A30C4D19A}" srcOrd="12" destOrd="0" presId="urn:microsoft.com/office/officeart/2005/8/layout/vProcess5"/>
    <dgm:cxn modelId="{70D9733E-8335-4AFB-903D-9D2DC10E2385}" type="presParOf" srcId="{37292869-B01C-400F-AEE5-B7F8156C3425}" destId="{A29AE3EF-7B9E-4314-AFCB-4B4B1085D00F}" srcOrd="13" destOrd="0" presId="urn:microsoft.com/office/officeart/2005/8/layout/vProcess5"/>
    <dgm:cxn modelId="{0C6ABB37-F9E0-45B6-9C54-38CE18EA7392}" type="presParOf" srcId="{37292869-B01C-400F-AEE5-B7F8156C3425}" destId="{0E0A42EE-029A-4933-BAE5-03B1CBCB68F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FB3E6-E6DE-4BE9-9F95-6E93DCB2AC9C}">
      <dsp:nvSpPr>
        <dsp:cNvPr id="0" name=""/>
        <dsp:cNvSpPr/>
      </dsp:nvSpPr>
      <dsp:spPr>
        <a:xfrm>
          <a:off x="0" y="0"/>
          <a:ext cx="7539609" cy="756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/>
            <a:t>Dataset</a:t>
          </a:r>
          <a:r>
            <a:rPr lang="pl-PL" sz="2500" kern="1200" dirty="0"/>
            <a:t> </a:t>
          </a:r>
          <a:r>
            <a:rPr lang="pl-PL" sz="2500" kern="1200" dirty="0" err="1"/>
            <a:t>analysis</a:t>
          </a:r>
          <a:r>
            <a:rPr lang="pl-PL" sz="2500" kern="1200" dirty="0"/>
            <a:t> and </a:t>
          </a:r>
          <a:r>
            <a:rPr lang="pl-PL" sz="2500" kern="1200" dirty="0" err="1"/>
            <a:t>preprocessing</a:t>
          </a:r>
          <a:endParaRPr lang="pl-PL" sz="2500" kern="1200" dirty="0"/>
        </a:p>
      </dsp:txBody>
      <dsp:txXfrm>
        <a:off x="22149" y="22149"/>
        <a:ext cx="6635113" cy="711919"/>
      </dsp:txXfrm>
    </dsp:sp>
    <dsp:sp modelId="{8A27F95B-DBC7-4A42-97F1-4D3CF63893E1}">
      <dsp:nvSpPr>
        <dsp:cNvPr id="0" name=""/>
        <dsp:cNvSpPr/>
      </dsp:nvSpPr>
      <dsp:spPr>
        <a:xfrm>
          <a:off x="563022" y="861248"/>
          <a:ext cx="7539609" cy="756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/>
            <a:t>Discussing</a:t>
          </a:r>
          <a:r>
            <a:rPr lang="pl-PL" sz="2500" kern="1200" dirty="0"/>
            <a:t> the </a:t>
          </a:r>
          <a:r>
            <a:rPr lang="pl-PL" sz="2500" kern="1200" dirty="0" err="1"/>
            <a:t>problems</a:t>
          </a:r>
          <a:r>
            <a:rPr lang="pl-PL" sz="2500" kern="1200" dirty="0"/>
            <a:t> and </a:t>
          </a:r>
          <a:r>
            <a:rPr lang="pl-PL" sz="2500" kern="1200" dirty="0" err="1"/>
            <a:t>proposing</a:t>
          </a:r>
          <a:r>
            <a:rPr lang="pl-PL" sz="2500" kern="1200" dirty="0"/>
            <a:t> </a:t>
          </a:r>
          <a:r>
            <a:rPr lang="pl-PL" sz="2500" kern="1200" dirty="0" err="1"/>
            <a:t>solutions</a:t>
          </a:r>
          <a:endParaRPr lang="en-US" sz="2500" kern="1200" dirty="0"/>
        </a:p>
      </dsp:txBody>
      <dsp:txXfrm>
        <a:off x="585171" y="883397"/>
        <a:ext cx="6440746" cy="711919"/>
      </dsp:txXfrm>
    </dsp:sp>
    <dsp:sp modelId="{6EB18B68-8A30-4249-AF94-85B68E46A396}">
      <dsp:nvSpPr>
        <dsp:cNvPr id="0" name=""/>
        <dsp:cNvSpPr/>
      </dsp:nvSpPr>
      <dsp:spPr>
        <a:xfrm>
          <a:off x="1126045" y="1722496"/>
          <a:ext cx="7539609" cy="756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Method 1</a:t>
          </a:r>
          <a:endParaRPr lang="en-US" sz="2500" kern="1200" dirty="0"/>
        </a:p>
      </dsp:txBody>
      <dsp:txXfrm>
        <a:off x="1148194" y="1744645"/>
        <a:ext cx="6440746" cy="711919"/>
      </dsp:txXfrm>
    </dsp:sp>
    <dsp:sp modelId="{B9748953-C7D4-4F29-BE67-2F377B1E07A8}">
      <dsp:nvSpPr>
        <dsp:cNvPr id="0" name=""/>
        <dsp:cNvSpPr/>
      </dsp:nvSpPr>
      <dsp:spPr>
        <a:xfrm>
          <a:off x="1689068" y="2583744"/>
          <a:ext cx="7539609" cy="756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Method 2</a:t>
          </a:r>
          <a:endParaRPr lang="en-US" sz="2500" kern="1200" dirty="0"/>
        </a:p>
      </dsp:txBody>
      <dsp:txXfrm>
        <a:off x="1711217" y="2605893"/>
        <a:ext cx="6440746" cy="711919"/>
      </dsp:txXfrm>
    </dsp:sp>
    <dsp:sp modelId="{9F648541-A1A4-4C84-8E15-D66365C49327}">
      <dsp:nvSpPr>
        <dsp:cNvPr id="0" name=""/>
        <dsp:cNvSpPr/>
      </dsp:nvSpPr>
      <dsp:spPr>
        <a:xfrm>
          <a:off x="2252091" y="3444993"/>
          <a:ext cx="7539609" cy="756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/>
            <a:t>Additional</a:t>
          </a:r>
          <a:r>
            <a:rPr lang="pl-PL" sz="2500" kern="1200" dirty="0"/>
            <a:t> </a:t>
          </a:r>
          <a:r>
            <a:rPr lang="pl-PL" sz="2500" kern="1200" dirty="0" err="1"/>
            <a:t>approach</a:t>
          </a:r>
          <a:endParaRPr lang="en-US" sz="2500" kern="1200" dirty="0"/>
        </a:p>
      </dsp:txBody>
      <dsp:txXfrm>
        <a:off x="2274240" y="3467142"/>
        <a:ext cx="6440746" cy="711919"/>
      </dsp:txXfrm>
    </dsp:sp>
    <dsp:sp modelId="{C4813800-B0B2-461B-B73C-4257E7D6964B}">
      <dsp:nvSpPr>
        <dsp:cNvPr id="0" name=""/>
        <dsp:cNvSpPr/>
      </dsp:nvSpPr>
      <dsp:spPr>
        <a:xfrm>
          <a:off x="7048067" y="552459"/>
          <a:ext cx="491541" cy="4915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158664" y="552459"/>
        <a:ext cx="270347" cy="369885"/>
      </dsp:txXfrm>
    </dsp:sp>
    <dsp:sp modelId="{BB0A7852-5D9F-4810-B527-A545BB06D67F}">
      <dsp:nvSpPr>
        <dsp:cNvPr id="0" name=""/>
        <dsp:cNvSpPr/>
      </dsp:nvSpPr>
      <dsp:spPr>
        <a:xfrm>
          <a:off x="7611090" y="1413707"/>
          <a:ext cx="491541" cy="4915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21687" y="1413707"/>
        <a:ext cx="270347" cy="369885"/>
      </dsp:txXfrm>
    </dsp:sp>
    <dsp:sp modelId="{BBF702A7-7B57-4335-AFB4-D8E55EEDE55F}">
      <dsp:nvSpPr>
        <dsp:cNvPr id="0" name=""/>
        <dsp:cNvSpPr/>
      </dsp:nvSpPr>
      <dsp:spPr>
        <a:xfrm>
          <a:off x="8174112" y="2262352"/>
          <a:ext cx="491541" cy="4915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284709" y="2262352"/>
        <a:ext cx="270347" cy="369885"/>
      </dsp:txXfrm>
    </dsp:sp>
    <dsp:sp modelId="{4240D78E-AEB8-457E-A488-1646A31A20EE}">
      <dsp:nvSpPr>
        <dsp:cNvPr id="0" name=""/>
        <dsp:cNvSpPr/>
      </dsp:nvSpPr>
      <dsp:spPr>
        <a:xfrm>
          <a:off x="8737135" y="3132002"/>
          <a:ext cx="491541" cy="4915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847732" y="3132002"/>
        <a:ext cx="270347" cy="369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DBFE8-C443-46EC-8EE5-612957B64103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C9BD3-5F66-4AF0-9D20-2DA14A7FC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930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Norbert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C9BD3-5F66-4AF0-9D20-2DA14A7FCA2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37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BArtek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C9BD3-5F66-4AF0-9D20-2DA14A7FCA2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455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Bartek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C9BD3-5F66-4AF0-9D20-2DA14A7FCA2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827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Bartek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C9BD3-5F66-4AF0-9D20-2DA14A7FCA2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977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Bartek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C9BD3-5F66-4AF0-9D20-2DA14A7FCA2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03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Bartek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C9BD3-5F66-4AF0-9D20-2DA14A7FCA2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693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Norbert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C9BD3-5F66-4AF0-9D20-2DA14A7FCA2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144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Norbert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C9BD3-5F66-4AF0-9D20-2DA14A7FCA2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106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Wszyscy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C9BD3-5F66-4AF0-9D20-2DA14A7FCA2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70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Norbert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C9BD3-5F66-4AF0-9D20-2DA14A7FCA2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678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Norbert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C9BD3-5F66-4AF0-9D20-2DA14A7FCA2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416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Norbert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C9BD3-5F66-4AF0-9D20-2DA14A7FCA2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98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Daria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C9BD3-5F66-4AF0-9D20-2DA14A7FCA2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093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Daria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C9BD3-5F66-4AF0-9D20-2DA14A7FCA2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944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Daria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C9BD3-5F66-4AF0-9D20-2DA14A7FCA2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794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Daria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C9BD3-5F66-4AF0-9D20-2DA14A7FCA2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484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Daria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C9BD3-5F66-4AF0-9D20-2DA14A7FCA2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84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4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64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6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4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2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2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3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6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0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59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770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9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53" r:id="rId5"/>
    <p:sldLayoutId id="2147483859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 descr="Sieć połączonych kropek">
            <a:extLst>
              <a:ext uri="{FF2B5EF4-FFF2-40B4-BE49-F238E27FC236}">
                <a16:creationId xmlns:a16="http://schemas.microsoft.com/office/drawing/2014/main" id="{9EFF758A-FFD9-3BEB-4C0C-7C3E4D4991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99" r="746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E2E8144-7973-5AEE-155F-2F919EE6A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GB" sz="6300" dirty="0"/>
              <a:t>Probability</a:t>
            </a:r>
            <a:r>
              <a:rPr lang="pl-PL" sz="6300" dirty="0"/>
              <a:t> of </a:t>
            </a:r>
            <a:r>
              <a:rPr lang="pl-PL" sz="6300" dirty="0" err="1"/>
              <a:t>default</a:t>
            </a:r>
            <a:r>
              <a:rPr lang="pl-PL" sz="6300" dirty="0"/>
              <a:t> </a:t>
            </a:r>
            <a:r>
              <a:rPr lang="pl-PL" sz="6300" dirty="0" err="1"/>
              <a:t>estimation</a:t>
            </a:r>
            <a:endParaRPr lang="en-GB" sz="63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D95D3BC-943F-1082-0F2F-829E7010C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 dirty="0"/>
              <a:t>Implementacja modeli finansowych ex. 4</a:t>
            </a:r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2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3EBFBD2-DA69-40F0-9B41-6AA12C08F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E085B8-E6D9-4530-9AE3-4C2B79CE4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1279" y="237744"/>
            <a:ext cx="7652977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0CEDD4F-7E1A-145B-1068-8BC363CD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576" y="131064"/>
            <a:ext cx="6736084" cy="1744183"/>
          </a:xfrm>
        </p:spPr>
        <p:txBody>
          <a:bodyPr>
            <a:normAutofit/>
          </a:bodyPr>
          <a:lstStyle/>
          <a:p>
            <a:r>
              <a:rPr lang="pl-PL" dirty="0" err="1"/>
              <a:t>Methodology</a:t>
            </a:r>
            <a:endParaRPr lang="en-GB" dirty="0"/>
          </a:p>
        </p:txBody>
      </p:sp>
      <p:pic>
        <p:nvPicPr>
          <p:cNvPr id="5" name="Grafika 4" descr="Drzewo z korzeniami z wypełnieniem pełnym">
            <a:extLst>
              <a:ext uri="{FF2B5EF4-FFF2-40B4-BE49-F238E27FC236}">
                <a16:creationId xmlns:a16="http://schemas.microsoft.com/office/drawing/2014/main" id="{7719B653-3B60-6773-B712-40D2D10B2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340" y="484635"/>
            <a:ext cx="2790023" cy="2790023"/>
          </a:xfrm>
          <a:prstGeom prst="rect">
            <a:avLst/>
          </a:prstGeom>
        </p:spPr>
      </p:pic>
      <p:pic>
        <p:nvPicPr>
          <p:cNvPr id="7" name="Grafika 6" descr="Wykres wykładniczy z wypełnieniem pełnym">
            <a:extLst>
              <a:ext uri="{FF2B5EF4-FFF2-40B4-BE49-F238E27FC236}">
                <a16:creationId xmlns:a16="http://schemas.microsoft.com/office/drawing/2014/main" id="{3FB2D3BD-E024-7BF9-FE9F-A6E10E8875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4119" y="3435520"/>
            <a:ext cx="2790024" cy="2790024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9DB845-5AC1-1575-F3EA-9567501A5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965" y="1625600"/>
            <a:ext cx="6608101" cy="47561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2000" dirty="0" err="1"/>
              <a:t>Two</a:t>
            </a:r>
            <a:r>
              <a:rPr lang="pl-PL" sz="2000" dirty="0"/>
              <a:t> </a:t>
            </a:r>
            <a:r>
              <a:rPr lang="en-US" sz="2000" dirty="0"/>
              <a:t>approaches </a:t>
            </a:r>
            <a:r>
              <a:rPr lang="pl-PL" sz="2000" dirty="0"/>
              <a:t>of</a:t>
            </a:r>
            <a:r>
              <a:rPr lang="en-US" sz="2000" dirty="0"/>
              <a:t> creating a model estimating the probability of default:</a:t>
            </a:r>
            <a:endParaRPr lang="pl-PL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/>
              <a:t>Method 1: the </a:t>
            </a:r>
            <a:r>
              <a:rPr lang="pl-PL" sz="2000" dirty="0" err="1"/>
              <a:t>dataset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en-US" sz="2000" dirty="0"/>
              <a:t> divide</a:t>
            </a:r>
            <a:r>
              <a:rPr lang="pl-PL" sz="2000" dirty="0"/>
              <a:t>d</a:t>
            </a:r>
            <a:r>
              <a:rPr lang="en-US" sz="2000" dirty="0"/>
              <a:t> into </a:t>
            </a:r>
            <a:r>
              <a:rPr lang="pl-PL" sz="2000" dirty="0" err="1"/>
              <a:t>two</a:t>
            </a:r>
            <a:r>
              <a:rPr lang="pl-PL" sz="2000" dirty="0"/>
              <a:t> </a:t>
            </a:r>
            <a:r>
              <a:rPr lang="pl-PL" sz="2000" dirty="0" err="1"/>
              <a:t>sets</a:t>
            </a:r>
            <a:r>
              <a:rPr lang="pl-PL" sz="2000" dirty="0"/>
              <a:t> - one</a:t>
            </a:r>
            <a:r>
              <a:rPr lang="en-US" sz="2000" dirty="0"/>
              <a:t> </a:t>
            </a:r>
            <a:r>
              <a:rPr lang="pl-PL" sz="2000" dirty="0" err="1"/>
              <a:t>where</a:t>
            </a:r>
            <a:r>
              <a:rPr lang="en-US" sz="2000" dirty="0"/>
              <a:t> the</a:t>
            </a:r>
            <a:r>
              <a:rPr lang="pl-PL" sz="2000" dirty="0"/>
              <a:t> </a:t>
            </a:r>
            <a:r>
              <a:rPr lang="en-US" sz="2000" dirty="0" err="1"/>
              <a:t>age_y</a:t>
            </a:r>
            <a:r>
              <a:rPr lang="en-US" sz="2000" dirty="0"/>
              <a:t> takes numerical values and another where we remove this column.</a:t>
            </a:r>
            <a:endParaRPr lang="pl-PL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/>
              <a:t>Method 2: </a:t>
            </a:r>
            <a:r>
              <a:rPr lang="en-US" sz="2000" dirty="0" err="1"/>
              <a:t>age_x</a:t>
            </a:r>
            <a:r>
              <a:rPr lang="en-US" sz="2000" dirty="0"/>
              <a:t> and </a:t>
            </a:r>
            <a:r>
              <a:rPr lang="en-US" sz="2000" dirty="0" err="1"/>
              <a:t>age_y</a:t>
            </a:r>
            <a:r>
              <a:rPr lang="en-US" sz="2000" dirty="0"/>
              <a:t> </a:t>
            </a:r>
            <a:r>
              <a:rPr lang="pl-PL" sz="2000" dirty="0"/>
              <a:t>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dirty="0" err="1"/>
              <a:t>transformed</a:t>
            </a:r>
            <a:r>
              <a:rPr lang="pl-PL" sz="2000" dirty="0"/>
              <a:t> </a:t>
            </a:r>
            <a:r>
              <a:rPr lang="en-US" sz="2000" dirty="0"/>
              <a:t>into two columns</a:t>
            </a:r>
            <a:r>
              <a:rPr lang="pl-PL" sz="2000" dirty="0"/>
              <a:t> - </a:t>
            </a:r>
            <a:r>
              <a:rPr lang="en-US" sz="2000" dirty="0"/>
              <a:t> one containing the average age</a:t>
            </a:r>
            <a:r>
              <a:rPr lang="pl-PL" sz="2000" dirty="0"/>
              <a:t> of </a:t>
            </a:r>
            <a:r>
              <a:rPr lang="pl-PL" sz="2000" dirty="0" err="1"/>
              <a:t>two</a:t>
            </a:r>
            <a:r>
              <a:rPr lang="en-US" sz="2000" dirty="0"/>
              <a:t> and another indicating whether the loan was taken individually.</a:t>
            </a:r>
            <a:endParaRPr lang="pl-PL" sz="2000" dirty="0"/>
          </a:p>
          <a:p>
            <a:pPr marL="0" indent="0">
              <a:buNone/>
            </a:pPr>
            <a:r>
              <a:rPr lang="en-US" sz="2000" dirty="0"/>
              <a:t>For each approach:</a:t>
            </a:r>
            <a:endParaRPr lang="pl-PL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Standard</a:t>
            </a:r>
            <a:r>
              <a:rPr lang="pl-PL" sz="2000" dirty="0"/>
              <a:t> </a:t>
            </a:r>
            <a:r>
              <a:rPr lang="en-US" sz="2000" dirty="0"/>
              <a:t>Scaler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applied</a:t>
            </a:r>
            <a:r>
              <a:rPr lang="en-US" sz="2000" dirty="0"/>
              <a:t> to standardize the data.</a:t>
            </a:r>
            <a:r>
              <a:rPr lang="pl-PL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/>
              <a:t>D</a:t>
            </a:r>
            <a:r>
              <a:rPr lang="en-US" sz="2000" dirty="0" err="1"/>
              <a:t>ataset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split</a:t>
            </a:r>
            <a:r>
              <a:rPr lang="en-US" sz="2000" dirty="0"/>
              <a:t> into training and test sets</a:t>
            </a:r>
            <a:r>
              <a:rPr lang="pl-PL" sz="2000" dirty="0"/>
              <a:t>.</a:t>
            </a:r>
          </a:p>
          <a:p>
            <a:pPr marL="0" indent="0">
              <a:buNone/>
            </a:pPr>
            <a:r>
              <a:rPr lang="pl-PL" sz="2000" dirty="0" err="1"/>
              <a:t>Chosen</a:t>
            </a:r>
            <a:r>
              <a:rPr lang="pl-PL" sz="2000" dirty="0"/>
              <a:t> a</a:t>
            </a:r>
            <a:r>
              <a:rPr lang="en-US" sz="2000" dirty="0" err="1"/>
              <a:t>lgorithms</a:t>
            </a:r>
            <a:r>
              <a:rPr lang="en-US" sz="2000" dirty="0"/>
              <a:t>: Logistic Regression and Decision Tree.</a:t>
            </a:r>
            <a:br>
              <a:rPr lang="pl-PL" sz="2000" dirty="0"/>
            </a:br>
            <a:r>
              <a:rPr lang="pl-PL" sz="2000" dirty="0"/>
              <a:t>H</a:t>
            </a:r>
            <a:r>
              <a:rPr lang="en-US" sz="2000" dirty="0" err="1"/>
              <a:t>yperparameters</a:t>
            </a:r>
            <a:r>
              <a:rPr lang="pl-PL" sz="2000" dirty="0"/>
              <a:t> </a:t>
            </a:r>
            <a:r>
              <a:rPr lang="pl-PL" sz="2000" dirty="0" err="1"/>
              <a:t>adjustments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done</a:t>
            </a:r>
            <a:r>
              <a:rPr lang="pl-PL" sz="2000" dirty="0"/>
              <a:t> by</a:t>
            </a:r>
            <a:r>
              <a:rPr lang="en-US" sz="2000" dirty="0"/>
              <a:t> validation curves and grid search.</a:t>
            </a:r>
            <a:endParaRPr lang="en-GB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2304C2-1AD0-4AFD-93A0-BB1D998E0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1371" y="374904"/>
            <a:ext cx="737877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681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86" name="Rectangle 618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8" name="Rectangle 6187">
            <a:extLst>
              <a:ext uri="{FF2B5EF4-FFF2-40B4-BE49-F238E27FC236}">
                <a16:creationId xmlns:a16="http://schemas.microsoft.com/office/drawing/2014/main" id="{7CBCD26A-BD2E-4E94-A8F8-A4B67923F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6190" name="Rectangle 6189">
            <a:extLst>
              <a:ext uri="{FF2B5EF4-FFF2-40B4-BE49-F238E27FC236}">
                <a16:creationId xmlns:a16="http://schemas.microsoft.com/office/drawing/2014/main" id="{ED0D337F-FB00-4E19-BBDA-8485C8ABB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sp useBgFill="1">
        <p:nvSpPr>
          <p:cNvPr id="6192" name="Rectangle 619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94" name="Rectangle 619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6" name="Rectangle 619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14C44D7-6EB4-22C0-CC6A-E6D32585ED0E}"/>
              </a:ext>
            </a:extLst>
          </p:cNvPr>
          <p:cNvSpPr txBox="1"/>
          <p:nvPr/>
        </p:nvSpPr>
        <p:spPr>
          <a:xfrm>
            <a:off x="6846137" y="804073"/>
            <a:ext cx="4602152" cy="1345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Choosing hyperparameters for models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D5AF795-69DE-8CF8-5ACB-9D04145F8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6361" y="619331"/>
            <a:ext cx="4135205" cy="272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A29134B-C76D-C828-88D2-4282A9283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0959" y="3350942"/>
            <a:ext cx="4140434" cy="308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23EEDA9B-A347-0559-AA8B-F03760405B2C}"/>
              </a:ext>
            </a:extLst>
          </p:cNvPr>
          <p:cNvSpPr txBox="1"/>
          <p:nvPr/>
        </p:nvSpPr>
        <p:spPr>
          <a:xfrm>
            <a:off x="6846137" y="2303563"/>
            <a:ext cx="4602152" cy="3715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dirty="0"/>
              <a:t>After training the baseline models, we additionally used the grid search method to select hyperparameters that yield the best results across various metrics.</a:t>
            </a:r>
          </a:p>
        </p:txBody>
      </p:sp>
      <p:pic>
        <p:nvPicPr>
          <p:cNvPr id="7" name="Grafika 6" descr="Lornetka z wypełnieniem pełnym">
            <a:extLst>
              <a:ext uri="{FF2B5EF4-FFF2-40B4-BE49-F238E27FC236}">
                <a16:creationId xmlns:a16="http://schemas.microsoft.com/office/drawing/2014/main" id="{F1261A5A-453E-60F9-44E3-EDFF98AEF7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50361" y="3690428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0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 descr="Fajerwerki z wypełnieniem pełnym">
            <a:extLst>
              <a:ext uri="{FF2B5EF4-FFF2-40B4-BE49-F238E27FC236}">
                <a16:creationId xmlns:a16="http://schemas.microsoft.com/office/drawing/2014/main" id="{035C5CB9-E850-F6A5-174C-53E7D290E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1213" y="552271"/>
            <a:ext cx="2099187" cy="2099187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9979ECC2-071F-AC5B-14EA-AFCCE9AC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Results</a:t>
            </a:r>
            <a:endParaRPr lang="en-GB" dirty="0"/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A2B690E5-B497-B6A8-FE00-F1970CBAA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105480"/>
              </p:ext>
            </p:extLst>
          </p:nvPr>
        </p:nvGraphicFramePr>
        <p:xfrm>
          <a:off x="1066800" y="2103438"/>
          <a:ext cx="10058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93679033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00353236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7272554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09663268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54070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Method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Accuracy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Recall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AUC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69910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Shared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Logistic regression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0.788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0.827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0.875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9550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0.735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0.667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0.740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3985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Individual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Logistic regression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0.778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0.769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0.880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6188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0.749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0.573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0.71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8441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Method 2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b="1" dirty="0" err="1"/>
                        <a:t>Logistic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regression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0.785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0.836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0.878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5637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0.718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0.702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642946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8412204A-59B3-D898-CFEB-99EB4220A270}"/>
              </a:ext>
            </a:extLst>
          </p:cNvPr>
          <p:cNvSpPr txBox="1"/>
          <p:nvPr/>
        </p:nvSpPr>
        <p:spPr>
          <a:xfrm>
            <a:off x="1066800" y="5105400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each case, the decision tree algorithm produced worse results than </a:t>
            </a:r>
            <a:r>
              <a:rPr lang="pl-PL" dirty="0"/>
              <a:t>L</a:t>
            </a:r>
            <a:r>
              <a:rPr lang="en-US" dirty="0" err="1"/>
              <a:t>ogistic</a:t>
            </a:r>
            <a:r>
              <a:rPr lang="en-US" dirty="0"/>
              <a:t> </a:t>
            </a:r>
            <a:r>
              <a:rPr lang="pl-PL" dirty="0"/>
              <a:t>R</a:t>
            </a:r>
            <a:r>
              <a:rPr lang="en-US" dirty="0"/>
              <a:t>egression. </a:t>
            </a:r>
            <a:r>
              <a:rPr lang="pl-PL" dirty="0"/>
              <a:t>Method 2</a:t>
            </a:r>
            <a:r>
              <a:rPr lang="en-US" dirty="0"/>
              <a:t> yielded very similar results to the model for </a:t>
            </a:r>
            <a:r>
              <a:rPr lang="pl-PL" dirty="0" err="1"/>
              <a:t>shared</a:t>
            </a:r>
            <a:r>
              <a:rPr lang="pl-PL" dirty="0"/>
              <a:t> </a:t>
            </a:r>
            <a:r>
              <a:rPr lang="pl-PL" dirty="0" err="1"/>
              <a:t>credit</a:t>
            </a:r>
            <a:r>
              <a:rPr lang="en-US" dirty="0"/>
              <a:t> from </a:t>
            </a:r>
            <a:r>
              <a:rPr lang="pl-PL" dirty="0" err="1"/>
              <a:t>method</a:t>
            </a:r>
            <a:r>
              <a:rPr lang="pl-PL" dirty="0"/>
              <a:t> 1.</a:t>
            </a:r>
            <a:r>
              <a:rPr lang="en-US" dirty="0"/>
              <a:t> </a:t>
            </a:r>
            <a:r>
              <a:rPr lang="pl-PL" dirty="0"/>
              <a:t>H</a:t>
            </a:r>
            <a:r>
              <a:rPr lang="en-US" dirty="0" err="1"/>
              <a:t>owever</a:t>
            </a:r>
            <a:r>
              <a:rPr lang="pl-PL" dirty="0"/>
              <a:t>,</a:t>
            </a:r>
            <a:r>
              <a:rPr lang="en-US" dirty="0"/>
              <a:t> the model for</a:t>
            </a:r>
            <a:r>
              <a:rPr lang="pl-PL" dirty="0"/>
              <a:t> </a:t>
            </a:r>
            <a:r>
              <a:rPr lang="pl-PL" dirty="0" err="1"/>
              <a:t>individual</a:t>
            </a:r>
            <a:r>
              <a:rPr lang="pl-PL" dirty="0"/>
              <a:t> </a:t>
            </a:r>
            <a:r>
              <a:rPr lang="pl-PL" dirty="0" err="1"/>
              <a:t>credit</a:t>
            </a:r>
            <a:r>
              <a:rPr lang="en-US" dirty="0"/>
              <a:t> performed significantly worse.</a:t>
            </a:r>
            <a:br>
              <a:rPr lang="pl-PL" dirty="0"/>
            </a:br>
            <a:r>
              <a:rPr lang="en-US" dirty="0"/>
              <a:t>Therefore, we </a:t>
            </a:r>
            <a:r>
              <a:rPr lang="pl-PL" dirty="0" err="1"/>
              <a:t>decide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Logistic</a:t>
            </a:r>
            <a:r>
              <a:rPr lang="pl-PL" dirty="0"/>
              <a:t> </a:t>
            </a:r>
            <a:r>
              <a:rPr lang="pl-PL" dirty="0" err="1"/>
              <a:t>Regression</a:t>
            </a:r>
            <a:r>
              <a:rPr lang="pl-PL" dirty="0"/>
              <a:t> from </a:t>
            </a:r>
            <a:r>
              <a:rPr lang="pl-PL" dirty="0" err="1"/>
              <a:t>method</a:t>
            </a:r>
            <a:r>
              <a:rPr lang="pl-PL" dirty="0"/>
              <a:t> 2 </a:t>
            </a:r>
            <a:r>
              <a:rPr lang="pl-PL" dirty="0" err="1"/>
              <a:t>is</a:t>
            </a:r>
            <a:r>
              <a:rPr lang="pl-PL" dirty="0"/>
              <a:t> the most </a:t>
            </a:r>
            <a:r>
              <a:rPr lang="pl-PL" dirty="0" err="1"/>
              <a:t>suitable</a:t>
            </a:r>
            <a:r>
              <a:rPr lang="pl-PL" dirty="0"/>
              <a:t> model.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14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21" name="Rectangle 7220">
            <a:extLst>
              <a:ext uri="{FF2B5EF4-FFF2-40B4-BE49-F238E27FC236}">
                <a16:creationId xmlns:a16="http://schemas.microsoft.com/office/drawing/2014/main" id="{19E301E5-1206-47D0-9CDF-72583D739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3" name="Rectangle 7222">
            <a:extLst>
              <a:ext uri="{FF2B5EF4-FFF2-40B4-BE49-F238E27FC236}">
                <a16:creationId xmlns:a16="http://schemas.microsoft.com/office/drawing/2014/main" id="{AFA31FBE-7948-4384-B68A-75DEFDC49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84" name="Picture 16">
            <a:extLst>
              <a:ext uri="{FF2B5EF4-FFF2-40B4-BE49-F238E27FC236}">
                <a16:creationId xmlns:a16="http://schemas.microsoft.com/office/drawing/2014/main" id="{42422FC5-301C-6ADB-DF9B-385A2986A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8" r="-3" b="-3"/>
          <a:stretch/>
        </p:blipFill>
        <p:spPr bwMode="auto">
          <a:xfrm>
            <a:off x="517856" y="713739"/>
            <a:ext cx="4128322" cy="239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>
            <a:extLst>
              <a:ext uri="{FF2B5EF4-FFF2-40B4-BE49-F238E27FC236}">
                <a16:creationId xmlns:a16="http://schemas.microsoft.com/office/drawing/2014/main" id="{BF68AF92-94D2-8A63-882C-09B0169CBA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" b="1340"/>
          <a:stretch/>
        </p:blipFill>
        <p:spPr bwMode="auto">
          <a:xfrm>
            <a:off x="541006" y="3292917"/>
            <a:ext cx="4128322" cy="292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4CEE344A-1961-6FB2-172C-0292461B4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399"/>
          <a:stretch/>
        </p:blipFill>
        <p:spPr bwMode="auto">
          <a:xfrm>
            <a:off x="4812633" y="694267"/>
            <a:ext cx="673590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292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CAA11-D1A4-0526-A7F3-A773DA64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1224"/>
            <a:ext cx="4957553" cy="1106722"/>
          </a:xfrm>
        </p:spPr>
        <p:txBody>
          <a:bodyPr>
            <a:normAutofit/>
          </a:bodyPr>
          <a:lstStyle/>
          <a:p>
            <a:r>
              <a:rPr lang="pl-PL" dirty="0" err="1"/>
              <a:t>Example</a:t>
            </a:r>
            <a:endParaRPr lang="en-GB" dirty="0"/>
          </a:p>
        </p:txBody>
      </p:sp>
      <p:sp>
        <p:nvSpPr>
          <p:cNvPr id="9223" name="Rectangle 9222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3C62F64-1A26-2534-FD09-9DBB9F540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256" y="1788186"/>
            <a:ext cx="4414438" cy="329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15C9D9-8A13-35BE-E8A5-C713AE398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1895475"/>
            <a:ext cx="4957554" cy="4139564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For the </a:t>
            </a:r>
            <a:r>
              <a:rPr lang="pl-PL" sz="2600" b="1" dirty="0" err="1"/>
              <a:t>shared</a:t>
            </a:r>
            <a:r>
              <a:rPr lang="pl-PL" sz="2600" b="1" dirty="0"/>
              <a:t> </a:t>
            </a:r>
            <a:r>
              <a:rPr lang="pl-PL" sz="2600" b="1" dirty="0" err="1"/>
              <a:t>credit</a:t>
            </a:r>
            <a:r>
              <a:rPr lang="pl-PL" sz="2600" b="1" dirty="0"/>
              <a:t> </a:t>
            </a:r>
            <a:r>
              <a:rPr lang="en-US" sz="2600" b="1" dirty="0"/>
              <a:t>:</a:t>
            </a:r>
            <a:r>
              <a:rPr lang="en-US" sz="2600" dirty="0"/>
              <a:t> Average age: 40.5 years, Number of loans: 2, Number of children: 2, Income: $8600, Outstanding loan amount: $19731, Property size: 68.32 m², Annual interest rate: 4.42%, </a:t>
            </a:r>
            <a:r>
              <a:rPr lang="pl-PL" sz="2600" dirty="0"/>
              <a:t>n</a:t>
            </a:r>
            <a:r>
              <a:rPr lang="en-US" sz="2600" dirty="0"/>
              <a:t>: 8, Value of square meter: $6314</a:t>
            </a:r>
            <a:r>
              <a:rPr lang="pl-PL" sz="2600" dirty="0"/>
              <a:t>.</a:t>
            </a:r>
            <a:br>
              <a:rPr lang="pl-PL" sz="2600" dirty="0"/>
            </a:br>
            <a:r>
              <a:rPr lang="en-US" sz="2600" dirty="0"/>
              <a:t>Probability of default (PD): </a:t>
            </a:r>
            <a:r>
              <a:rPr lang="en-US" sz="2600" b="1" dirty="0"/>
              <a:t>2.59%</a:t>
            </a:r>
            <a:r>
              <a:rPr lang="en-US" sz="2600" dirty="0"/>
              <a:t>.</a:t>
            </a:r>
            <a:br>
              <a:rPr lang="pl-PL" sz="2600" dirty="0"/>
            </a:br>
            <a:r>
              <a:rPr lang="en-US" sz="2600" b="1" dirty="0"/>
              <a:t>No bankruptcy </a:t>
            </a:r>
            <a:r>
              <a:rPr lang="en-US" sz="2600" dirty="0"/>
              <a:t>occurred</a:t>
            </a:r>
            <a:r>
              <a:rPr lang="pl-PL" sz="2600" dirty="0"/>
              <a:t>.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For the individual</a:t>
            </a:r>
            <a:r>
              <a:rPr lang="pl-PL" sz="2600" b="1" dirty="0"/>
              <a:t> </a:t>
            </a:r>
            <a:r>
              <a:rPr lang="pl-PL" sz="2600" b="1" dirty="0" err="1"/>
              <a:t>credit</a:t>
            </a:r>
            <a:r>
              <a:rPr lang="en-US" sz="2600" b="1" dirty="0"/>
              <a:t>:</a:t>
            </a:r>
            <a:r>
              <a:rPr lang="en-US" sz="2600" dirty="0"/>
              <a:t> Age: 37 years, Number of loans: 1, Number of children: 1, Income: $2314, Outstanding loan amount: $205771, Property size: 49.36 m², Annual interest rate: 4.35%, </a:t>
            </a:r>
            <a:r>
              <a:rPr lang="pl-PL" sz="2600" dirty="0"/>
              <a:t>n</a:t>
            </a:r>
            <a:r>
              <a:rPr lang="en-US" sz="2600" dirty="0"/>
              <a:t>: 329, Value of square meter: $6227</a:t>
            </a:r>
            <a:r>
              <a:rPr lang="pl-PL" sz="2600" dirty="0"/>
              <a:t>.</a:t>
            </a:r>
            <a:br>
              <a:rPr lang="pl-PL" sz="2600" dirty="0"/>
            </a:br>
            <a:r>
              <a:rPr lang="en-US" sz="2600" dirty="0"/>
              <a:t>Probability of default (PD): </a:t>
            </a:r>
            <a:r>
              <a:rPr lang="en-US" sz="2600" b="1" dirty="0"/>
              <a:t>86.7%</a:t>
            </a:r>
            <a:r>
              <a:rPr lang="en-US" sz="2600" dirty="0"/>
              <a:t>.</a:t>
            </a:r>
            <a:br>
              <a:rPr lang="pl-PL" sz="2600" dirty="0"/>
            </a:br>
            <a:r>
              <a:rPr lang="en-US" sz="2600" b="1" dirty="0"/>
              <a:t>Bankruptcy</a:t>
            </a:r>
            <a:r>
              <a:rPr lang="en-US" sz="2600" dirty="0"/>
              <a:t> occurred.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pl-PL" sz="17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pl-PL" sz="1700" dirty="0"/>
          </a:p>
        </p:txBody>
      </p:sp>
      <p:pic>
        <p:nvPicPr>
          <p:cNvPr id="5" name="Grafika 4" descr="Żarówka z wypełnieniem pełnym">
            <a:extLst>
              <a:ext uri="{FF2B5EF4-FFF2-40B4-BE49-F238E27FC236}">
                <a16:creationId xmlns:a16="http://schemas.microsoft.com/office/drawing/2014/main" id="{9C4B14AC-4E48-C2D4-83F1-675EA3944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1725" y="568986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70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A3A5EB-931E-46DE-A692-6731DB988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58634F-705D-44E4-9FBF-A406E2F9A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FE1E3-A09C-4196-A99F-B7C3014E9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685C38F-A033-40D9-A59C-CB385698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6" y="642594"/>
            <a:ext cx="10144124" cy="1371600"/>
          </a:xfrm>
        </p:spPr>
        <p:txBody>
          <a:bodyPr>
            <a:normAutofit/>
          </a:bodyPr>
          <a:lstStyle/>
          <a:p>
            <a:pPr lvl="0"/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approach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8E24F2-0BA9-3B79-30C0-BF9EA206A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6" y="2103120"/>
            <a:ext cx="5238749" cy="2107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err="1"/>
              <a:t>Moreover</a:t>
            </a:r>
            <a:r>
              <a:rPr lang="en-US" sz="2000" dirty="0"/>
              <a:t>, we implemented </a:t>
            </a:r>
            <a:r>
              <a:rPr lang="en-US" sz="2000" dirty="0" err="1"/>
              <a:t>XGBoost</a:t>
            </a:r>
            <a:r>
              <a:rPr lang="en-US" sz="2000" dirty="0"/>
              <a:t> for the selected model.</a:t>
            </a:r>
            <a:r>
              <a:rPr lang="pl-PL" sz="2000" dirty="0"/>
              <a:t> T</a:t>
            </a:r>
            <a:r>
              <a:rPr lang="en-US" sz="2000" dirty="0"/>
              <a:t>his algorithm is not preferred by financial institutions due to its lack of interpretability and clarity. Nonetheless, we checked if we could achieve better results using it.</a:t>
            </a:r>
            <a:endParaRPr lang="pl-PL" sz="2000" dirty="0"/>
          </a:p>
        </p:txBody>
      </p:sp>
      <p:graphicFrame>
        <p:nvGraphicFramePr>
          <p:cNvPr id="8" name="Symbol zastępczy zawartości 3">
            <a:extLst>
              <a:ext uri="{FF2B5EF4-FFF2-40B4-BE49-F238E27FC236}">
                <a16:creationId xmlns:a16="http://schemas.microsoft.com/office/drawing/2014/main" id="{CF7684CC-8F42-0A9C-1BB6-EA4D6F8DA2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53180"/>
              </p:ext>
            </p:extLst>
          </p:nvPr>
        </p:nvGraphicFramePr>
        <p:xfrm>
          <a:off x="981076" y="4528947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93679033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00353236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7272554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09663268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54070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Method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Accuracy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Recall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AUC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69910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pl-PL" b="0" dirty="0"/>
                        <a:t>Method 2</a:t>
                      </a:r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b="0" dirty="0" err="1"/>
                        <a:t>Logistic</a:t>
                      </a:r>
                      <a:r>
                        <a:rPr lang="pl-PL" b="0" dirty="0"/>
                        <a:t> </a:t>
                      </a:r>
                      <a:r>
                        <a:rPr lang="pl-PL" b="0" dirty="0" err="1"/>
                        <a:t>regression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dirty="0"/>
                        <a:t>0.785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0.836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dirty="0"/>
                        <a:t>0.878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5637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0.718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0.702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6429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XGBoost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0.839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0.742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0.9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39653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C8551ABA-57BB-1A91-1702-41E1C70F9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965" y="582422"/>
            <a:ext cx="4325511" cy="362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997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B949D8D-8E17-4DBF-BEA8-13C57BF6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C6FC45-D4D9-4025-91DA-272D318D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284212-C175-4C82-B112-A5208F70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685C38F-A033-40D9-A59C-CB385698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pPr lvl="0"/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approach</a:t>
            </a:r>
            <a:r>
              <a:rPr lang="pl-PL" dirty="0"/>
              <a:t> 2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8E24F2-0BA9-3B79-30C0-BF9EA206A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also tried a model in which we removed outlier</a:t>
            </a:r>
            <a:r>
              <a:rPr lang="pl-PL" sz="2000" dirty="0"/>
              <a:t>s </a:t>
            </a:r>
            <a:r>
              <a:rPr lang="en-US" sz="2000" dirty="0"/>
              <a:t>(which we had retained in the baseline model). Additionally, instead of performing </a:t>
            </a:r>
            <a:r>
              <a:rPr lang="en-US" sz="2000" dirty="0" err="1"/>
              <a:t>upsampling</a:t>
            </a:r>
            <a:r>
              <a:rPr lang="en-US" sz="2000" dirty="0"/>
              <a:t>, we used the built-in class balancing </a:t>
            </a:r>
            <a:r>
              <a:rPr lang="pl-PL" sz="2000" dirty="0" err="1"/>
              <a:t>method</a:t>
            </a:r>
            <a:r>
              <a:rPr lang="pl-PL" sz="2000" dirty="0"/>
              <a:t> for</a:t>
            </a:r>
            <a:r>
              <a:rPr lang="en-US" sz="2000" dirty="0"/>
              <a:t> the algorithms. Unfortunately, this approach yielded significantly worse results. </a:t>
            </a:r>
            <a:endParaRPr lang="pl-PL" sz="2000" dirty="0"/>
          </a:p>
          <a:p>
            <a:pPr marL="0" indent="0">
              <a:buNone/>
            </a:pPr>
            <a:r>
              <a:rPr lang="en-US" sz="2000" dirty="0"/>
              <a:t>Therefore, we decided not to use it.</a:t>
            </a:r>
            <a:endParaRPr lang="pl-PL" sz="2000" dirty="0"/>
          </a:p>
        </p:txBody>
      </p:sp>
      <p:pic>
        <p:nvPicPr>
          <p:cNvPr id="5" name="Grafika 4" descr="Kontur smutnej twarzy z wypełnieniem pełnym">
            <a:extLst>
              <a:ext uri="{FF2B5EF4-FFF2-40B4-BE49-F238E27FC236}">
                <a16:creationId xmlns:a16="http://schemas.microsoft.com/office/drawing/2014/main" id="{C7DFB4FE-329C-9282-614B-6BD5D8B34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6242" y="1768534"/>
            <a:ext cx="3322121" cy="332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35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1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Uścisk dłoni">
            <a:extLst>
              <a:ext uri="{FF2B5EF4-FFF2-40B4-BE49-F238E27FC236}">
                <a16:creationId xmlns:a16="http://schemas.microsoft.com/office/drawing/2014/main" id="{B6C544A7-EE58-71D3-0050-8B281A30D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7937" y="645106"/>
            <a:ext cx="5559896" cy="5559896"/>
          </a:xfrm>
          <a:prstGeom prst="rect">
            <a:avLst/>
          </a:prstGeom>
        </p:spPr>
      </p:pic>
      <p:sp>
        <p:nvSpPr>
          <p:cNvPr id="33" name="Rectangle 17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7A980F2-515F-5005-8FAB-3C6017C42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0024" y="1559768"/>
            <a:ext cx="3238829" cy="3135379"/>
          </a:xfrm>
        </p:spPr>
        <p:txBody>
          <a:bodyPr>
            <a:normAutofit/>
          </a:bodyPr>
          <a:lstStyle/>
          <a:p>
            <a:r>
              <a:rPr lang="pl-PL" sz="4800" dirty="0" err="1"/>
              <a:t>Thank</a:t>
            </a:r>
            <a:r>
              <a:rPr lang="pl-PL" sz="4800" dirty="0"/>
              <a:t> </a:t>
            </a:r>
            <a:r>
              <a:rPr lang="pl-PL" sz="4800" dirty="0" err="1"/>
              <a:t>you</a:t>
            </a:r>
            <a:r>
              <a:rPr lang="pl-PL" sz="4800" dirty="0"/>
              <a:t>!</a:t>
            </a:r>
            <a:endParaRPr lang="en-GB" sz="48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1B2BEED-EEE9-C45E-18BB-6E6AB5C5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0024" y="4708186"/>
            <a:ext cx="3238829" cy="149681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Daria Wielgosz</a:t>
            </a:r>
          </a:p>
          <a:p>
            <a:pPr>
              <a:spcAft>
                <a:spcPts val="600"/>
              </a:spcAft>
            </a:pP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Bartłomiej Szymczyk</a:t>
            </a:r>
          </a:p>
          <a:p>
            <a:pPr>
              <a:spcAft>
                <a:spcPts val="600"/>
              </a:spcAft>
            </a:pP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Norbert Lużyński</a:t>
            </a:r>
          </a:p>
          <a:p>
            <a:pPr>
              <a:spcAft>
                <a:spcPts val="600"/>
              </a:spcAft>
            </a:pP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35" name="Straight Connector 21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5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61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1AFD70-7EC1-8822-8735-9652E80F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Agenda	</a:t>
            </a:r>
            <a:endParaRPr lang="en-GB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77F4454C-1676-00C7-EB6A-BFA9AD85B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283678"/>
              </p:ext>
            </p:extLst>
          </p:nvPr>
        </p:nvGraphicFramePr>
        <p:xfrm>
          <a:off x="1066800" y="2014194"/>
          <a:ext cx="9791700" cy="4201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334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6F7F177-4AE8-4934-A7F6-B3910259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FA0DDD32-29F0-E15C-F734-277A477EC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9758" y="3964906"/>
            <a:ext cx="10627651" cy="1567577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0D428B23-3595-7652-903D-9F2E092FE417}"/>
              </a:ext>
            </a:extLst>
          </p:cNvPr>
          <p:cNvSpPr txBox="1"/>
          <p:nvPr/>
        </p:nvSpPr>
        <p:spPr>
          <a:xfrm>
            <a:off x="1335675" y="2276921"/>
            <a:ext cx="8408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Dataset has 8543 rows and 12 columns which describes basic information about</a:t>
            </a:r>
            <a:br>
              <a:rPr lang="pl-PL" sz="2000" dirty="0"/>
            </a:br>
            <a:r>
              <a:rPr lang="en-GB" sz="2000" dirty="0"/>
              <a:t>borrowers that we see below. In the last column there is information about default </a:t>
            </a:r>
            <a:br>
              <a:rPr lang="pl-PL" sz="2000" dirty="0"/>
            </a:br>
            <a:r>
              <a:rPr lang="en-GB" sz="2000" dirty="0"/>
              <a:t>of </a:t>
            </a:r>
            <a:r>
              <a:rPr lang="pl-PL" sz="2000" dirty="0"/>
              <a:t>a </a:t>
            </a:r>
            <a:r>
              <a:rPr lang="en-GB" sz="2000" dirty="0"/>
              <a:t>client. </a:t>
            </a:r>
            <a:endParaRPr lang="pl-PL" sz="2000" dirty="0"/>
          </a:p>
          <a:p>
            <a:r>
              <a:rPr lang="en-GB" sz="2000" dirty="0"/>
              <a:t>Our aim is to create models which predict the probability of mentioned default. </a:t>
            </a:r>
          </a:p>
        </p:txBody>
      </p:sp>
      <p:pic>
        <p:nvPicPr>
          <p:cNvPr id="12" name="Grafika 11" descr="Badanie z wypełnieniem pełnym">
            <a:extLst>
              <a:ext uri="{FF2B5EF4-FFF2-40B4-BE49-F238E27FC236}">
                <a16:creationId xmlns:a16="http://schemas.microsoft.com/office/drawing/2014/main" id="{D96E3C7B-E089-A982-67DF-3B40EA18D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3768" y="2079017"/>
            <a:ext cx="1771047" cy="1771047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A4A56116-26DE-440B-FB18-46E7A361D225}"/>
              </a:ext>
            </a:extLst>
          </p:cNvPr>
          <p:cNvSpPr txBox="1"/>
          <p:nvPr/>
        </p:nvSpPr>
        <p:spPr>
          <a:xfrm>
            <a:off x="1368311" y="135682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4800" b="1" dirty="0"/>
              <a:t>Data </a:t>
            </a:r>
            <a:r>
              <a:rPr lang="pl-PL" sz="4800" b="1" dirty="0" err="1"/>
              <a:t>analysis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293047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FA4A3E-62E4-3586-C9F2-00B37B7E2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Discussing</a:t>
            </a:r>
            <a:r>
              <a:rPr lang="pl-PL" dirty="0"/>
              <a:t> the </a:t>
            </a:r>
            <a:r>
              <a:rPr lang="pl-PL" dirty="0" err="1"/>
              <a:t>problems</a:t>
            </a:r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1E0E421-B3BD-5611-4C9D-DDD5C4878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80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6F7F177-4AE8-4934-A7F6-B3910259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a 11" descr="Badanie z wypełnieniem pełnym">
            <a:extLst>
              <a:ext uri="{FF2B5EF4-FFF2-40B4-BE49-F238E27FC236}">
                <a16:creationId xmlns:a16="http://schemas.microsoft.com/office/drawing/2014/main" id="{D96E3C7B-E089-A982-67DF-3B40EA18D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9523" y="978748"/>
            <a:ext cx="2218157" cy="2218157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6F843F6-698C-8FB7-DB93-88962A2C6A10}"/>
              </a:ext>
            </a:extLst>
          </p:cNvPr>
          <p:cNvSpPr txBox="1"/>
          <p:nvPr/>
        </p:nvSpPr>
        <p:spPr>
          <a:xfrm>
            <a:off x="1212967" y="1504688"/>
            <a:ext cx="6400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Missing values</a:t>
            </a:r>
            <a:endParaRPr lang="pl-PL" sz="2000" b="1" dirty="0"/>
          </a:p>
          <a:p>
            <a:r>
              <a:rPr lang="en-US" sz="2000" dirty="0"/>
              <a:t>There are 2,471 (almost 30%) missing values in the </a:t>
            </a:r>
            <a:r>
              <a:rPr lang="en-US" sz="2000" dirty="0" err="1"/>
              <a:t>age_y</a:t>
            </a:r>
            <a:r>
              <a:rPr lang="en-US" sz="2000" dirty="0"/>
              <a:t> column. Probably, the age columns tell us the age of the people taking out the loan. If there is a missing value in the </a:t>
            </a:r>
            <a:r>
              <a:rPr lang="en-US" sz="2000" dirty="0" err="1"/>
              <a:t>age_y</a:t>
            </a:r>
            <a:r>
              <a:rPr lang="en-US" sz="2000" dirty="0"/>
              <a:t> column, it means that the loan was taken out by a single person.</a:t>
            </a:r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r>
              <a:rPr lang="en-US" sz="2000" b="1" dirty="0"/>
              <a:t>Suggested solution:</a:t>
            </a:r>
            <a:endParaRPr lang="pl-PL" sz="2000" b="1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Create two models, one for</a:t>
            </a:r>
            <a:r>
              <a:rPr lang="pl-PL" sz="2000" dirty="0"/>
              <a:t> </a:t>
            </a:r>
            <a:r>
              <a:rPr lang="en-US" sz="2000" dirty="0"/>
              <a:t>individuals and another for pairs.</a:t>
            </a:r>
            <a:endParaRPr lang="pl-PL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Replace these two variables with new ones: the average age and a binary variable indicating whether the loan was taken out by one person or two.</a:t>
            </a:r>
            <a:endParaRPr lang="en-GB" sz="16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BA87E4A-9EAE-A967-7A94-6C30E8CC9B03}"/>
              </a:ext>
            </a:extLst>
          </p:cNvPr>
          <p:cNvSpPr txBox="1"/>
          <p:nvPr/>
        </p:nvSpPr>
        <p:spPr>
          <a:xfrm>
            <a:off x="5904725" y="593491"/>
            <a:ext cx="3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1.</a:t>
            </a:r>
            <a:endParaRPr lang="en-GB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73013235-9B80-B89C-20DE-9DB465690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7937" y="3268848"/>
            <a:ext cx="3153215" cy="2791215"/>
          </a:xfrm>
          <a:prstGeom prst="rect">
            <a:avLst/>
          </a:prstGeom>
        </p:spPr>
      </p:pic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E433AEDB-94C1-10ED-73BB-186068A129E3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212967" y="3705291"/>
            <a:ext cx="6400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3926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6F7F177-4AE8-4934-A7F6-B3910259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a 11" descr="Badanie z wypełnieniem pełnym">
            <a:extLst>
              <a:ext uri="{FF2B5EF4-FFF2-40B4-BE49-F238E27FC236}">
                <a16:creationId xmlns:a16="http://schemas.microsoft.com/office/drawing/2014/main" id="{D96E3C7B-E089-A982-67DF-3B40EA18D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264" y="4790800"/>
            <a:ext cx="1498300" cy="14983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6F843F6-698C-8FB7-DB93-88962A2C6A10}"/>
              </a:ext>
            </a:extLst>
          </p:cNvPr>
          <p:cNvSpPr txBox="1"/>
          <p:nvPr/>
        </p:nvSpPr>
        <p:spPr>
          <a:xfrm>
            <a:off x="1217405" y="2009626"/>
            <a:ext cx="50991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Weird values in </a:t>
            </a:r>
            <a:r>
              <a:rPr lang="en-US" sz="2000" b="1" dirty="0" err="1"/>
              <a:t>age_y</a:t>
            </a:r>
            <a:endParaRPr lang="en-US" sz="2000" b="1" dirty="0"/>
          </a:p>
          <a:p>
            <a:r>
              <a:rPr lang="en-US" sz="2000" dirty="0"/>
              <a:t>There are unrealistic values in the </a:t>
            </a:r>
            <a:r>
              <a:rPr lang="en-US" sz="2000" dirty="0" err="1"/>
              <a:t>age_y</a:t>
            </a:r>
            <a:r>
              <a:rPr lang="en-US" sz="2000" dirty="0"/>
              <a:t> column. The smallest value in this variable is 12.</a:t>
            </a:r>
          </a:p>
          <a:p>
            <a:endParaRPr lang="en-US" sz="2000" b="1" dirty="0"/>
          </a:p>
          <a:p>
            <a:r>
              <a:rPr lang="en-US" sz="2000" b="1" dirty="0"/>
              <a:t>Suggested solution:</a:t>
            </a:r>
          </a:p>
          <a:p>
            <a:r>
              <a:rPr lang="en-US" sz="2000" dirty="0"/>
              <a:t>We assume that a person under the age of 18 cannot obtain a loan. We replace all such records with </a:t>
            </a:r>
            <a:r>
              <a:rPr lang="en-US" sz="2000" dirty="0" err="1"/>
              <a:t>NaN</a:t>
            </a:r>
            <a:r>
              <a:rPr lang="en-US" sz="2000" dirty="0"/>
              <a:t>. This will slightly increase the number of missing values, but we will not lose any rows.</a:t>
            </a:r>
            <a:endParaRPr lang="en-GB" sz="16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BA87E4A-9EAE-A967-7A94-6C30E8CC9B03}"/>
              </a:ext>
            </a:extLst>
          </p:cNvPr>
          <p:cNvSpPr txBox="1"/>
          <p:nvPr/>
        </p:nvSpPr>
        <p:spPr>
          <a:xfrm>
            <a:off x="5904725" y="593491"/>
            <a:ext cx="3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2.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8CF494-4108-9C09-BF0F-A0A01A4A7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5092" r="48410" b="73880"/>
          <a:stretch/>
        </p:blipFill>
        <p:spPr bwMode="auto">
          <a:xfrm>
            <a:off x="6480062" y="3147452"/>
            <a:ext cx="5033815" cy="166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6631F99-3F1A-4C3D-BEEA-B02A7A391E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04" t="15092" b="73880"/>
          <a:stretch/>
        </p:blipFill>
        <p:spPr bwMode="auto">
          <a:xfrm>
            <a:off x="6723371" y="1405405"/>
            <a:ext cx="4718406" cy="165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F0631BE8-58BC-D982-D835-59E8EE02580F}"/>
              </a:ext>
            </a:extLst>
          </p:cNvPr>
          <p:cNvCxnSpPr/>
          <p:nvPr/>
        </p:nvCxnSpPr>
        <p:spPr>
          <a:xfrm>
            <a:off x="1219200" y="3147452"/>
            <a:ext cx="5064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959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6F7F177-4AE8-4934-A7F6-B3910259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a 11" descr="Badanie z wypełnieniem pełnym">
            <a:extLst>
              <a:ext uri="{FF2B5EF4-FFF2-40B4-BE49-F238E27FC236}">
                <a16:creationId xmlns:a16="http://schemas.microsoft.com/office/drawing/2014/main" id="{D96E3C7B-E089-A982-67DF-3B40EA18D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4321" y="4827295"/>
            <a:ext cx="1498300" cy="14983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6F843F6-698C-8FB7-DB93-88962A2C6A10}"/>
              </a:ext>
            </a:extLst>
          </p:cNvPr>
          <p:cNvSpPr txBox="1"/>
          <p:nvPr/>
        </p:nvSpPr>
        <p:spPr>
          <a:xfrm>
            <a:off x="1212968" y="1504688"/>
            <a:ext cx="50991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err="1"/>
              <a:t>Outliers</a:t>
            </a:r>
            <a:r>
              <a:rPr lang="pl-PL" sz="2000" b="1" dirty="0"/>
              <a:t> in </a:t>
            </a:r>
            <a:r>
              <a:rPr lang="pl-PL" sz="2000" b="1" dirty="0" err="1"/>
              <a:t>columns</a:t>
            </a:r>
            <a:endParaRPr lang="pl-PL" sz="2400" dirty="0"/>
          </a:p>
          <a:p>
            <a:r>
              <a:rPr lang="en-US" sz="2000" dirty="0"/>
              <a:t>Certain columns contain values that can be identified as outliers.</a:t>
            </a:r>
          </a:p>
          <a:p>
            <a:endParaRPr lang="pl-PL" dirty="0"/>
          </a:p>
          <a:p>
            <a:r>
              <a:rPr lang="pl-PL" sz="2000" b="1" dirty="0" err="1"/>
              <a:t>Suggested</a:t>
            </a:r>
            <a:r>
              <a:rPr lang="pl-PL" sz="2000" b="1" dirty="0"/>
              <a:t> </a:t>
            </a:r>
            <a:r>
              <a:rPr lang="pl-PL" sz="2000" b="1" dirty="0" err="1"/>
              <a:t>solution</a:t>
            </a:r>
            <a:r>
              <a:rPr lang="pl-PL" sz="2000" b="1" dirty="0"/>
              <a:t>:</a:t>
            </a:r>
          </a:p>
          <a:p>
            <a:r>
              <a:rPr lang="pl-PL" sz="2000" dirty="0" err="1"/>
              <a:t>These</a:t>
            </a:r>
            <a:r>
              <a:rPr lang="pl-PL" sz="2000" dirty="0"/>
              <a:t> </a:t>
            </a:r>
            <a:r>
              <a:rPr lang="pl-PL" sz="2000" dirty="0" err="1"/>
              <a:t>values</a:t>
            </a:r>
            <a:r>
              <a:rPr lang="pl-PL" sz="2000" dirty="0"/>
              <a:t> </a:t>
            </a:r>
            <a:r>
              <a:rPr lang="en-US" sz="2000" dirty="0"/>
              <a:t>reflect real-world </a:t>
            </a:r>
            <a:r>
              <a:rPr lang="pl-PL" sz="2000" dirty="0"/>
              <a:t>data</a:t>
            </a:r>
            <a:r>
              <a:rPr lang="en-US" sz="2000" dirty="0"/>
              <a:t>. Therefore, we will retain </a:t>
            </a:r>
            <a:r>
              <a:rPr lang="en-US" sz="2000" dirty="0" err="1"/>
              <a:t>th</a:t>
            </a:r>
            <a:r>
              <a:rPr lang="pl-PL" sz="2000" dirty="0"/>
              <a:t>em </a:t>
            </a:r>
            <a:r>
              <a:rPr lang="en-US" sz="2000" dirty="0"/>
              <a:t>in the dataset to ensure that our model accurately represents all possible cases and maintains its robustness in handling diverse data points.</a:t>
            </a:r>
            <a:endParaRPr lang="en-GB" sz="20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BA87E4A-9EAE-A967-7A94-6C30E8CC9B03}"/>
              </a:ext>
            </a:extLst>
          </p:cNvPr>
          <p:cNvSpPr txBox="1"/>
          <p:nvPr/>
        </p:nvSpPr>
        <p:spPr>
          <a:xfrm>
            <a:off x="5904725" y="593491"/>
            <a:ext cx="3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3.</a:t>
            </a:r>
            <a:endParaRPr lang="en-GB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DC88C51C-CA23-3217-01AC-1087333C0BD0}"/>
              </a:ext>
            </a:extLst>
          </p:cNvPr>
          <p:cNvSpPr txBox="1"/>
          <p:nvPr/>
        </p:nvSpPr>
        <p:spPr>
          <a:xfrm>
            <a:off x="7359249" y="1013212"/>
            <a:ext cx="611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dirty="0" err="1"/>
              <a:t>Age_x</a:t>
            </a:r>
            <a:endParaRPr lang="en-GB" sz="1200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41E7CBE5-6E34-480A-37EC-63DAB87ABF69}"/>
              </a:ext>
            </a:extLst>
          </p:cNvPr>
          <p:cNvSpPr txBox="1"/>
          <p:nvPr/>
        </p:nvSpPr>
        <p:spPr>
          <a:xfrm>
            <a:off x="7342592" y="1599917"/>
            <a:ext cx="610725" cy="286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Age_y</a:t>
            </a:r>
            <a:endParaRPr lang="en-GB" sz="1200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B7E7798A-9414-1BCE-9F77-6D3F07031320}"/>
              </a:ext>
            </a:extLst>
          </p:cNvPr>
          <p:cNvSpPr txBox="1"/>
          <p:nvPr/>
        </p:nvSpPr>
        <p:spPr>
          <a:xfrm>
            <a:off x="7098093" y="2112734"/>
            <a:ext cx="841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dirty="0" err="1"/>
              <a:t>Household</a:t>
            </a:r>
            <a:r>
              <a:rPr lang="pl-PL" sz="1200" dirty="0"/>
              <a:t> </a:t>
            </a:r>
            <a:r>
              <a:rPr lang="pl-PL" sz="1200" dirty="0" err="1"/>
              <a:t>income</a:t>
            </a:r>
            <a:endParaRPr lang="en-GB" sz="1200" dirty="0"/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22E50B76-7FAB-2A4D-5246-615CDB2D5C34}"/>
              </a:ext>
            </a:extLst>
          </p:cNvPr>
          <p:cNvSpPr txBox="1"/>
          <p:nvPr/>
        </p:nvSpPr>
        <p:spPr>
          <a:xfrm>
            <a:off x="6959981" y="2590090"/>
            <a:ext cx="98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dirty="0" err="1"/>
              <a:t>Outstanding</a:t>
            </a:r>
            <a:r>
              <a:rPr lang="pl-PL" sz="1200" dirty="0"/>
              <a:t> </a:t>
            </a:r>
            <a:r>
              <a:rPr lang="pl-PL" sz="1200" dirty="0" err="1"/>
              <a:t>loan</a:t>
            </a:r>
            <a:r>
              <a:rPr lang="pl-PL" sz="1200" dirty="0"/>
              <a:t> </a:t>
            </a:r>
            <a:r>
              <a:rPr lang="pl-PL" sz="1200" dirty="0" err="1"/>
              <a:t>ammount</a:t>
            </a:r>
            <a:endParaRPr lang="en-GB" sz="1200" dirty="0"/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721EEA32-9C7C-EB56-C317-A8FEFEC2FFAD}"/>
              </a:ext>
            </a:extLst>
          </p:cNvPr>
          <p:cNvSpPr txBox="1"/>
          <p:nvPr/>
        </p:nvSpPr>
        <p:spPr>
          <a:xfrm>
            <a:off x="7196399" y="3315376"/>
            <a:ext cx="729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dirty="0" err="1"/>
              <a:t>Property</a:t>
            </a:r>
            <a:r>
              <a:rPr lang="pl-PL" sz="1200" dirty="0"/>
              <a:t> </a:t>
            </a:r>
            <a:r>
              <a:rPr lang="pl-PL" sz="1200" dirty="0" err="1"/>
              <a:t>value</a:t>
            </a:r>
            <a:endParaRPr lang="en-GB" sz="1200" dirty="0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EF4C4DE2-51E7-F4BC-9F1F-2C9986ECAE49}"/>
              </a:ext>
            </a:extLst>
          </p:cNvPr>
          <p:cNvSpPr txBox="1"/>
          <p:nvPr/>
        </p:nvSpPr>
        <p:spPr>
          <a:xfrm>
            <a:off x="7233291" y="3898445"/>
            <a:ext cx="720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dirty="0" err="1"/>
              <a:t>Property</a:t>
            </a:r>
            <a:r>
              <a:rPr lang="pl-PL" sz="1200" dirty="0"/>
              <a:t> </a:t>
            </a:r>
            <a:r>
              <a:rPr lang="pl-PL" sz="1200" dirty="0" err="1"/>
              <a:t>size</a:t>
            </a:r>
            <a:endParaRPr lang="en-GB" sz="1200" dirty="0"/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2D575765-21E8-3B06-40B6-AEC3A023DCCE}"/>
              </a:ext>
            </a:extLst>
          </p:cNvPr>
          <p:cNvSpPr txBox="1"/>
          <p:nvPr/>
        </p:nvSpPr>
        <p:spPr>
          <a:xfrm>
            <a:off x="6997319" y="4440865"/>
            <a:ext cx="92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dirty="0" err="1"/>
              <a:t>Annual</a:t>
            </a:r>
            <a:r>
              <a:rPr lang="pl-PL" sz="1200" dirty="0"/>
              <a:t> </a:t>
            </a:r>
            <a:r>
              <a:rPr lang="pl-PL" sz="1200" dirty="0" err="1"/>
              <a:t>interest</a:t>
            </a:r>
            <a:r>
              <a:rPr lang="pl-PL" sz="1200" dirty="0"/>
              <a:t> </a:t>
            </a:r>
            <a:r>
              <a:rPr lang="pl-PL" sz="1200" dirty="0" err="1"/>
              <a:t>rate</a:t>
            </a:r>
            <a:endParaRPr lang="pl-PL" sz="1200" dirty="0"/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B613D3CE-A349-63AC-B165-C66DB64CEDE0}"/>
              </a:ext>
            </a:extLst>
          </p:cNvPr>
          <p:cNvSpPr txBox="1"/>
          <p:nvPr/>
        </p:nvSpPr>
        <p:spPr>
          <a:xfrm>
            <a:off x="7125182" y="5074326"/>
            <a:ext cx="787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dirty="0" err="1"/>
              <a:t>Monthly</a:t>
            </a:r>
            <a:r>
              <a:rPr lang="pl-PL" sz="1200" dirty="0"/>
              <a:t> </a:t>
            </a:r>
            <a:r>
              <a:rPr lang="pl-PL" sz="1200" dirty="0" err="1"/>
              <a:t>payment</a:t>
            </a:r>
            <a:endParaRPr lang="en-GB" sz="1200" dirty="0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F81B883-387E-9AF7-899F-982B10ECC32C}"/>
              </a:ext>
            </a:extLst>
          </p:cNvPr>
          <p:cNvSpPr txBox="1"/>
          <p:nvPr/>
        </p:nvSpPr>
        <p:spPr>
          <a:xfrm>
            <a:off x="7643326" y="5719565"/>
            <a:ext cx="268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n</a:t>
            </a:r>
            <a:endParaRPr lang="en-GB" sz="1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FAB09E-46A0-9FCE-A6B8-2D9300B74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184" y="652271"/>
            <a:ext cx="3589483" cy="55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Łącznik prosty 1">
            <a:extLst>
              <a:ext uri="{FF2B5EF4-FFF2-40B4-BE49-F238E27FC236}">
                <a16:creationId xmlns:a16="http://schemas.microsoft.com/office/drawing/2014/main" id="{AF061FCF-EB3A-4DE5-8ACF-DD061D3077AE}"/>
              </a:ext>
            </a:extLst>
          </p:cNvPr>
          <p:cNvCxnSpPr/>
          <p:nvPr/>
        </p:nvCxnSpPr>
        <p:spPr>
          <a:xfrm>
            <a:off x="1248013" y="2645360"/>
            <a:ext cx="5064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04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6F7F177-4AE8-4934-A7F6-B3910259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a 11" descr="Badanie z wypełnieniem pełnym">
            <a:extLst>
              <a:ext uri="{FF2B5EF4-FFF2-40B4-BE49-F238E27FC236}">
                <a16:creationId xmlns:a16="http://schemas.microsoft.com/office/drawing/2014/main" id="{D96E3C7B-E089-A982-67DF-3B40EA18D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8981" y="4572869"/>
            <a:ext cx="1657997" cy="1657997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6F843F6-698C-8FB7-DB93-88962A2C6A10}"/>
              </a:ext>
            </a:extLst>
          </p:cNvPr>
          <p:cNvSpPr txBox="1"/>
          <p:nvPr/>
        </p:nvSpPr>
        <p:spPr>
          <a:xfrm>
            <a:off x="1212968" y="1504688"/>
            <a:ext cx="50991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err="1"/>
              <a:t>Colinearity</a:t>
            </a:r>
            <a:r>
              <a:rPr lang="pl-PL" sz="2400" b="1" dirty="0"/>
              <a:t> of </a:t>
            </a:r>
            <a:r>
              <a:rPr lang="pl-PL" sz="2400" b="1" dirty="0" err="1"/>
              <a:t>variables</a:t>
            </a:r>
            <a:r>
              <a:rPr lang="pl-PL" sz="2400" b="1" dirty="0"/>
              <a:t> and </a:t>
            </a:r>
            <a:r>
              <a:rPr lang="pl-PL" sz="2400" b="1" dirty="0" err="1"/>
              <a:t>suggested</a:t>
            </a:r>
            <a:r>
              <a:rPr lang="pl-PL" sz="2400" b="1" dirty="0"/>
              <a:t> </a:t>
            </a:r>
            <a:r>
              <a:rPr lang="pl-PL" sz="2400" b="1" dirty="0" err="1"/>
              <a:t>solutions</a:t>
            </a:r>
            <a:r>
              <a:rPr lang="pl-PL" sz="24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age x and age y</a:t>
            </a:r>
            <a:r>
              <a:rPr lang="en-US" dirty="0"/>
              <a:t> –</a:t>
            </a:r>
            <a:r>
              <a:rPr lang="pl-PL" dirty="0"/>
              <a:t> </a:t>
            </a:r>
            <a:r>
              <a:rPr lang="en-US" dirty="0"/>
              <a:t>solution to this problem has already been </a:t>
            </a:r>
            <a:r>
              <a:rPr lang="pl-PL" dirty="0" err="1"/>
              <a:t>adressed</a:t>
            </a:r>
            <a:r>
              <a:rPr lang="en-US" dirty="0"/>
              <a:t> in previous slides. 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property value and property size</a:t>
            </a:r>
            <a:r>
              <a:rPr lang="en-US" dirty="0"/>
              <a:t> – we will divide the </a:t>
            </a:r>
            <a:r>
              <a:rPr lang="pl-PL" dirty="0" err="1"/>
              <a:t>property</a:t>
            </a:r>
            <a:r>
              <a:rPr lang="pl-PL" dirty="0"/>
              <a:t> </a:t>
            </a:r>
            <a:r>
              <a:rPr lang="en-US" dirty="0"/>
              <a:t>value by size to obtain the value per square meter. 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monthly payment and household income</a:t>
            </a:r>
            <a:r>
              <a:rPr lang="en-US" dirty="0"/>
              <a:t> – we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en-US" dirty="0"/>
              <a:t>remove monthly payment because it has a lower correlation with default than household income. 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r>
              <a:rPr lang="en-US" dirty="0"/>
              <a:t>Additionally, we assume that a </a:t>
            </a:r>
            <a:br>
              <a:rPr lang="pl-PL" dirty="0"/>
            </a:br>
            <a:r>
              <a:rPr lang="en-US" dirty="0"/>
              <a:t>correlation below 0.8 will not impact </a:t>
            </a:r>
            <a:br>
              <a:rPr lang="pl-PL" dirty="0"/>
            </a:br>
            <a:r>
              <a:rPr lang="en-US" dirty="0"/>
              <a:t>the model negatively.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BA87E4A-9EAE-A967-7A94-6C30E8CC9B03}"/>
              </a:ext>
            </a:extLst>
          </p:cNvPr>
          <p:cNvSpPr txBox="1"/>
          <p:nvPr/>
        </p:nvSpPr>
        <p:spPr>
          <a:xfrm>
            <a:off x="5904725" y="593491"/>
            <a:ext cx="3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4.</a:t>
            </a:r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E8CE56-1858-9D7F-08AB-17D3D6277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757" y="1411615"/>
            <a:ext cx="5266807" cy="45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wal 17">
            <a:extLst>
              <a:ext uri="{FF2B5EF4-FFF2-40B4-BE49-F238E27FC236}">
                <a16:creationId xmlns:a16="http://schemas.microsoft.com/office/drawing/2014/main" id="{394A95AB-F151-2421-175C-FC995577EE3B}"/>
              </a:ext>
            </a:extLst>
          </p:cNvPr>
          <p:cNvSpPr/>
          <p:nvPr/>
        </p:nvSpPr>
        <p:spPr>
          <a:xfrm>
            <a:off x="7442953" y="1943100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wal 38">
            <a:extLst>
              <a:ext uri="{FF2B5EF4-FFF2-40B4-BE49-F238E27FC236}">
                <a16:creationId xmlns:a16="http://schemas.microsoft.com/office/drawing/2014/main" id="{31E723FF-DF33-A7A9-5AB3-F46E95401530}"/>
              </a:ext>
            </a:extLst>
          </p:cNvPr>
          <p:cNvSpPr/>
          <p:nvPr/>
        </p:nvSpPr>
        <p:spPr>
          <a:xfrm>
            <a:off x="9159358" y="3377520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wal 39">
            <a:extLst>
              <a:ext uri="{FF2B5EF4-FFF2-40B4-BE49-F238E27FC236}">
                <a16:creationId xmlns:a16="http://schemas.microsoft.com/office/drawing/2014/main" id="{B1379C2E-E831-6E13-939E-EB8D11F93588}"/>
              </a:ext>
            </a:extLst>
          </p:cNvPr>
          <p:cNvSpPr/>
          <p:nvPr/>
        </p:nvSpPr>
        <p:spPr>
          <a:xfrm>
            <a:off x="9871193" y="2776220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568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6F7F177-4AE8-4934-A7F6-B3910259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6F843F6-698C-8FB7-DB93-88962A2C6A10}"/>
              </a:ext>
            </a:extLst>
          </p:cNvPr>
          <p:cNvSpPr txBox="1"/>
          <p:nvPr/>
        </p:nvSpPr>
        <p:spPr>
          <a:xfrm>
            <a:off x="1212968" y="1504688"/>
            <a:ext cx="50991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Class Imbalance in the default Column</a:t>
            </a:r>
            <a:endParaRPr lang="pl-PL" sz="2000" b="1" dirty="0"/>
          </a:p>
          <a:p>
            <a:r>
              <a:rPr lang="en-US" sz="2000" dirty="0"/>
              <a:t>There is a notable class imbalance observed in the default column.</a:t>
            </a:r>
            <a:endParaRPr lang="pl-PL" sz="2000" dirty="0"/>
          </a:p>
          <a:p>
            <a:endParaRPr lang="pl-PL" sz="2000" b="1" dirty="0"/>
          </a:p>
          <a:p>
            <a:r>
              <a:rPr lang="en-US" sz="2000" b="1" dirty="0"/>
              <a:t>Suggested Solution:</a:t>
            </a:r>
            <a:endParaRPr lang="pl-PL" sz="2000" b="1" dirty="0"/>
          </a:p>
          <a:p>
            <a:r>
              <a:rPr lang="en-US" sz="2000" dirty="0"/>
              <a:t>To address this issue, we opt to implement </a:t>
            </a:r>
            <a:r>
              <a:rPr lang="en-US" sz="2000" dirty="0" err="1"/>
              <a:t>upsampling</a:t>
            </a:r>
            <a:r>
              <a:rPr lang="en-US" sz="2000" dirty="0"/>
              <a:t> to increase the representation of defaults (class 1).</a:t>
            </a:r>
            <a:endParaRPr lang="pl-PL" sz="20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BA87E4A-9EAE-A967-7A94-6C30E8CC9B03}"/>
              </a:ext>
            </a:extLst>
          </p:cNvPr>
          <p:cNvSpPr txBox="1"/>
          <p:nvPr/>
        </p:nvSpPr>
        <p:spPr>
          <a:xfrm>
            <a:off x="5904725" y="593491"/>
            <a:ext cx="3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5.</a:t>
            </a:r>
            <a:endParaRPr lang="en-GB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6F88B16-7CA4-3532-8A0B-9F73509591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56" t="9484"/>
          <a:stretch/>
        </p:blipFill>
        <p:spPr bwMode="auto">
          <a:xfrm>
            <a:off x="7454267" y="1015658"/>
            <a:ext cx="3943349" cy="482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a 11" descr="Badanie z wypełnieniem pełnym">
            <a:extLst>
              <a:ext uri="{FF2B5EF4-FFF2-40B4-BE49-F238E27FC236}">
                <a16:creationId xmlns:a16="http://schemas.microsoft.com/office/drawing/2014/main" id="{D96E3C7B-E089-A982-67DF-3B40EA18D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0591" y="4387030"/>
            <a:ext cx="1829159" cy="1829159"/>
          </a:xfrm>
          <a:prstGeom prst="rect">
            <a:avLst/>
          </a:prstGeom>
        </p:spPr>
      </p:pic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id="{E9339AD4-1E2A-B107-71AE-170D7112DEAE}"/>
              </a:ext>
            </a:extLst>
          </p:cNvPr>
          <p:cNvCxnSpPr/>
          <p:nvPr/>
        </p:nvCxnSpPr>
        <p:spPr>
          <a:xfrm>
            <a:off x="1212968" y="2639452"/>
            <a:ext cx="5064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97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  <wetp:taskpane dockstate="right" visibility="0" width="438" row="4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08F4547-61DB-4579-8E09-C9CB44005C4B}">
  <we:reference id="wa200005566" version="3.0.0.2" store="pl-PL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6AA521CD-ABB3-448F-9569-8B77C2DB7CCF}">
  <we:reference id="wa200005669" version="2.0.0.0" store="pl-PL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1031</Words>
  <Application>Microsoft Office PowerPoint</Application>
  <PresentationFormat>Panoramiczny</PresentationFormat>
  <Paragraphs>162</Paragraphs>
  <Slides>17</Slides>
  <Notes>17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1" baseType="lpstr">
      <vt:lpstr>Aptos</vt:lpstr>
      <vt:lpstr>Arial</vt:lpstr>
      <vt:lpstr>Garamond</vt:lpstr>
      <vt:lpstr>SavonVTI</vt:lpstr>
      <vt:lpstr>Probability of default estimation</vt:lpstr>
      <vt:lpstr>Agenda </vt:lpstr>
      <vt:lpstr>Prezentacja programu PowerPoint</vt:lpstr>
      <vt:lpstr>Discussing the problems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Methodology</vt:lpstr>
      <vt:lpstr>Prezentacja programu PowerPoint</vt:lpstr>
      <vt:lpstr>Results</vt:lpstr>
      <vt:lpstr>Prezentacja programu PowerPoint</vt:lpstr>
      <vt:lpstr>Example</vt:lpstr>
      <vt:lpstr>Additional approach</vt:lpstr>
      <vt:lpstr>Additional approach 2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Norbert Lużyński</dc:creator>
  <cp:lastModifiedBy>Norbert Lużyński</cp:lastModifiedBy>
  <cp:revision>4</cp:revision>
  <dcterms:created xsi:type="dcterms:W3CDTF">2024-06-16T14:27:37Z</dcterms:created>
  <dcterms:modified xsi:type="dcterms:W3CDTF">2024-06-18T21:46:41Z</dcterms:modified>
</cp:coreProperties>
</file>