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8"/>
  </p:notesMasterIdLst>
  <p:sldIdLst>
    <p:sldId id="260" r:id="rId2"/>
    <p:sldId id="256" r:id="rId3"/>
    <p:sldId id="257" r:id="rId4"/>
    <p:sldId id="258" r:id="rId5"/>
    <p:sldId id="261" r:id="rId6"/>
    <p:sldId id="259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69856"/>
  </p:normalViewPr>
  <p:slideViewPr>
    <p:cSldViewPr snapToGrid="0" snapToObjects="1">
      <p:cViewPr varScale="1">
        <p:scale>
          <a:sx n="73" d="100"/>
          <a:sy n="73" d="100"/>
        </p:scale>
        <p:origin x="266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126B89-CEF8-CD44-A521-8E63420A75A3}" type="datetimeFigureOut">
              <a:rPr lang="en-DE" smtClean="0"/>
              <a:t>26.09.25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E14100-0363-0743-B724-3B02C86C9EA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474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14100-0363-0743-B724-3B02C86C9EA3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39226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 I’ll present my project: a Stocks Analyzer Dashboard built in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Streamlit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GB" dirty="0"/>
              <a:t>Imagine you’re an retail investor. </a:t>
            </a:r>
          </a:p>
          <a:p>
            <a:r>
              <a:rPr lang="en-GB" dirty="0"/>
              <a:t>You hold 10, maybe 20 stocks in your portfolio. </a:t>
            </a:r>
          </a:p>
          <a:p>
            <a:r>
              <a:rPr lang="en-GB" dirty="0"/>
              <a:t>Every day, prices move up and down, and you keep asking: Which ones are still strong? Which are too risky? Which could I sell? And are there good dividend stocks I can rely on?</a:t>
            </a:r>
          </a:p>
          <a:p>
            <a:br>
              <a:rPr lang="en-GB" dirty="0"/>
            </a:br>
            <a:endParaRPr lang="en-GB" dirty="0"/>
          </a:p>
          <a:p>
            <a:r>
              <a:rPr lang="en-GB" dirty="0"/>
              <a:t>Most tools like </a:t>
            </a:r>
            <a:r>
              <a:rPr lang="en-GB" dirty="0" err="1"/>
              <a:t>TradingView</a:t>
            </a:r>
            <a:r>
              <a:rPr lang="en-GB" dirty="0"/>
              <a:t> or </a:t>
            </a:r>
            <a:r>
              <a:rPr lang="en-GB" dirty="0" err="1"/>
              <a:t>Finviz</a:t>
            </a:r>
            <a:r>
              <a:rPr lang="en-GB" dirty="0"/>
              <a:t> are great, but they are too complex or costly. Beginners get lost.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the goal was to build a lightweight, easy-to-use dashboard that helps investors: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Analyze their chosen watchlist.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Get Top-5 Buy, Hold, Sell recommendations.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Identify Dividend Kings (top yielders).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Visualize results with charts and a market map.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addresses the real demand for clarity and simplicity in stock analysis.</a:t>
            </a:r>
            <a:endParaRPr lang="en-DE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14100-0363-0743-B724-3B02C86C9EA3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841871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Step one: You choose your universe and filters in the sidebar.</a:t>
            </a:r>
            <a:endParaRPr lang="en-GB" dirty="0"/>
          </a:p>
          <a:p>
            <a:r>
              <a:rPr lang="en-GB" dirty="0"/>
              <a:t>For example, US Big Tech, or the DAX, or even all global stocks.</a:t>
            </a:r>
          </a:p>
          <a:p>
            <a:r>
              <a:rPr lang="en-GB" dirty="0"/>
              <a:t>Then you set rules:</a:t>
            </a:r>
          </a:p>
          <a:p>
            <a:endParaRPr lang="en-GB" i="1" dirty="0"/>
          </a:p>
          <a:p>
            <a:r>
              <a:rPr lang="en-GB" i="1" dirty="0"/>
              <a:t>Min Momentum (%):</a:t>
            </a:r>
            <a:r>
              <a:rPr lang="en-GB" dirty="0"/>
              <a:t> How much positive trend is needed to call it a Buy.</a:t>
            </a:r>
          </a:p>
          <a:p>
            <a:r>
              <a:rPr lang="en-GB" i="1" dirty="0"/>
              <a:t>Max 60D Volatility (%):</a:t>
            </a:r>
            <a:r>
              <a:rPr lang="en-GB" dirty="0"/>
              <a:t> The risk filter — exclude stocks that move too wildly.</a:t>
            </a:r>
          </a:p>
          <a:p>
            <a:endParaRPr lang="en-GB" i="1" dirty="0"/>
          </a:p>
          <a:p>
            <a:r>
              <a:rPr lang="en-GB" i="1" dirty="0"/>
              <a:t>Timeframe:</a:t>
            </a:r>
            <a:r>
              <a:rPr lang="en-GB" dirty="0"/>
              <a:t> Do you want a short-term view (like 1 week) or long-term (like 1 year)?</a:t>
            </a:r>
          </a:p>
          <a:p>
            <a:endParaRPr lang="en-GB" i="1" dirty="0"/>
          </a:p>
          <a:p>
            <a:r>
              <a:rPr lang="en-GB" i="1" dirty="0"/>
              <a:t>At this moment, the app transforms these user-friendly inputs into numeric parameters.</a:t>
            </a:r>
            <a:endParaRPr lang="en-GB" dirty="0"/>
          </a:p>
          <a:p>
            <a:r>
              <a:rPr lang="en-GB" i="1" dirty="0"/>
              <a:t>(Code behind it: </a:t>
            </a:r>
            <a:r>
              <a:rPr lang="en-GB" i="1" dirty="0" err="1"/>
              <a:t>get_windows</a:t>
            </a:r>
            <a:r>
              <a:rPr lang="en-GB" i="1" dirty="0"/>
              <a:t>(timeframe) → </a:t>
            </a:r>
            <a:r>
              <a:rPr lang="en-GB" i="1" dirty="0" err="1"/>
              <a:t>short_days</a:t>
            </a:r>
            <a:r>
              <a:rPr lang="en-GB" i="1" dirty="0"/>
              <a:t>, </a:t>
            </a:r>
            <a:r>
              <a:rPr lang="en-GB" i="1" dirty="0" err="1"/>
              <a:t>long_days</a:t>
            </a:r>
            <a:r>
              <a:rPr lang="en-GB" i="1" dirty="0"/>
              <a:t>, period)</a:t>
            </a:r>
            <a:endParaRPr lang="en-GB" dirty="0"/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b="1" dirty="0"/>
              <a:t>Step two: The app fetches data from </a:t>
            </a:r>
            <a:r>
              <a:rPr lang="en-GB" b="1" dirty="0" err="1"/>
              <a:t>yfinance</a:t>
            </a:r>
            <a:r>
              <a:rPr lang="en-GB" b="1" dirty="0"/>
              <a:t>.</a:t>
            </a:r>
            <a:endParaRPr lang="en-GB" dirty="0"/>
          </a:p>
          <a:p>
            <a:r>
              <a:rPr lang="en-GB" dirty="0"/>
              <a:t>For each stock, it pulls:</a:t>
            </a:r>
          </a:p>
          <a:p>
            <a:r>
              <a:rPr lang="en-GB" dirty="0"/>
              <a:t>The last 1–2 years of prices,</a:t>
            </a:r>
          </a:p>
          <a:p>
            <a:r>
              <a:rPr lang="en-GB" dirty="0"/>
              <a:t>Dividend history,</a:t>
            </a:r>
          </a:p>
          <a:p>
            <a:r>
              <a:rPr lang="en-GB" dirty="0"/>
              <a:t>Company info like sector or market cap.</a:t>
            </a:r>
          </a:p>
          <a:p>
            <a:r>
              <a:rPr lang="en-GB" i="1" dirty="0"/>
              <a:t>This data is cached, so it runs quickly even if you repeat the analysis.</a:t>
            </a:r>
            <a:endParaRPr lang="en-GB" dirty="0"/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GB" b="1" dirty="0"/>
              <a:t>Step three: Indicators are computed.</a:t>
            </a:r>
            <a:endParaRPr lang="en-GB" dirty="0"/>
          </a:p>
          <a:p>
            <a:r>
              <a:rPr lang="en-GB" dirty="0"/>
              <a:t>For each ticker, we calculate:</a:t>
            </a:r>
          </a:p>
          <a:p>
            <a:r>
              <a:rPr lang="en-GB" dirty="0"/>
              <a:t>Momentum → % change over short and long windows (like 21 vs 63 days).</a:t>
            </a:r>
          </a:p>
          <a:p>
            <a:r>
              <a:rPr lang="en-GB" dirty="0"/>
              <a:t>Volatility → how much it fluctuated in the past 60 days.</a:t>
            </a:r>
          </a:p>
          <a:p>
            <a:r>
              <a:rPr lang="en-GB" dirty="0"/>
              <a:t>Dividend Yield → income return from the past year.</a:t>
            </a:r>
          </a:p>
          <a:p>
            <a:r>
              <a:rPr lang="en-GB" i="1" dirty="0"/>
              <a:t>This turns raw price data into insights about direction, risk, and stability.</a:t>
            </a:r>
          </a:p>
          <a:p>
            <a:endParaRPr lang="en-GB" i="1" dirty="0"/>
          </a:p>
          <a:p>
            <a:r>
              <a:rPr lang="en-GB" b="1" dirty="0"/>
              <a:t>Step four: Decision rules.</a:t>
            </a:r>
            <a:endParaRPr lang="en-GB" dirty="0"/>
          </a:p>
          <a:p>
            <a:r>
              <a:rPr lang="en-GB" i="1" dirty="0"/>
              <a:t>Now the fun part — classifying stocks.</a:t>
            </a:r>
            <a:endParaRPr lang="en-GB" dirty="0"/>
          </a:p>
          <a:p>
            <a:r>
              <a:rPr lang="en-GB" dirty="0"/>
              <a:t>If both short and long momentum are above the minimum threshold, </a:t>
            </a:r>
            <a:r>
              <a:rPr lang="en-GB" b="1" dirty="0"/>
              <a:t>and volatility is low</a:t>
            </a:r>
            <a:r>
              <a:rPr lang="en-GB" dirty="0"/>
              <a:t>, → Buy.</a:t>
            </a:r>
          </a:p>
          <a:p>
            <a:r>
              <a:rPr lang="en-GB" dirty="0"/>
              <a:t>If both are negative, → Sell.</a:t>
            </a:r>
          </a:p>
          <a:p>
            <a:r>
              <a:rPr lang="en-GB" dirty="0"/>
              <a:t>Otherwise, → Hold.</a:t>
            </a:r>
          </a:p>
          <a:p>
            <a:r>
              <a:rPr lang="en-GB" i="1" dirty="0"/>
              <a:t>(In code: </a:t>
            </a:r>
            <a:r>
              <a:rPr lang="en-GB" i="1" dirty="0" err="1"/>
              <a:t>decide_action</a:t>
            </a:r>
            <a:r>
              <a:rPr lang="en-GB" i="1" dirty="0"/>
              <a:t>(row) checks these thresholds.)</a:t>
            </a:r>
            <a:endParaRPr lang="en-GB" dirty="0"/>
          </a:p>
          <a:p>
            <a:endParaRPr lang="en-GB" dirty="0"/>
          </a:p>
          <a:p>
            <a:r>
              <a:rPr lang="en-GB" b="1" dirty="0"/>
              <a:t>Step five: Ranking.</a:t>
            </a:r>
            <a:endParaRPr lang="en-GB" dirty="0"/>
          </a:p>
          <a:p>
            <a:r>
              <a:rPr lang="en-GB" i="1" dirty="0"/>
              <a:t>Not every Buy is equal — so we rank them.</a:t>
            </a:r>
            <a:endParaRPr lang="en-GB" dirty="0"/>
          </a:p>
          <a:p>
            <a:r>
              <a:rPr lang="en-GB" dirty="0"/>
              <a:t>Top 5 Buys are the strongest by momentum.</a:t>
            </a:r>
          </a:p>
          <a:p>
            <a:r>
              <a:rPr lang="en-GB" dirty="0"/>
              <a:t>Top 5 Sells are the weakest.</a:t>
            </a:r>
          </a:p>
          <a:p>
            <a:r>
              <a:rPr lang="en-GB" dirty="0"/>
              <a:t>Top 5 Holds are the most stable (lowest volatility).</a:t>
            </a:r>
          </a:p>
          <a:p>
            <a:r>
              <a:rPr lang="en-GB" dirty="0"/>
              <a:t>Dividend Kings are the highest yielders.</a:t>
            </a:r>
          </a:p>
          <a:p>
            <a:r>
              <a:rPr lang="en-GB" i="1" dirty="0"/>
              <a:t>This creates clear, actionable shortlists.</a:t>
            </a:r>
            <a:endParaRPr lang="en-GB" dirty="0"/>
          </a:p>
          <a:p>
            <a:endParaRPr lang="en-GB" dirty="0"/>
          </a:p>
          <a:p>
            <a:r>
              <a:rPr lang="en-GB" b="1" dirty="0"/>
              <a:t>Step six: Visualization.</a:t>
            </a:r>
            <a:endParaRPr lang="en-GB" dirty="0"/>
          </a:p>
          <a:p>
            <a:r>
              <a:rPr lang="en-GB" i="1" dirty="0"/>
              <a:t>Numbers are nice, but visuals tell the story.</a:t>
            </a:r>
            <a:endParaRPr lang="en-GB" dirty="0"/>
          </a:p>
          <a:p>
            <a:r>
              <a:rPr lang="en-GB" dirty="0"/>
              <a:t>Growth charts → see how Buy or Sell candidates performed over time.</a:t>
            </a:r>
          </a:p>
          <a:p>
            <a:r>
              <a:rPr lang="en-GB" dirty="0"/>
              <a:t>Scatter plot → Risk vs Return: X-axis is volatility, Y-axis is momentum.</a:t>
            </a:r>
          </a:p>
          <a:p>
            <a:r>
              <a:rPr lang="en-GB" dirty="0"/>
              <a:t>Market Map → </a:t>
            </a:r>
            <a:r>
              <a:rPr lang="en-GB" dirty="0" err="1"/>
              <a:t>Finviz</a:t>
            </a:r>
            <a:r>
              <a:rPr lang="en-GB" dirty="0"/>
              <a:t>-style </a:t>
            </a:r>
            <a:r>
              <a:rPr lang="en-GB" dirty="0" err="1"/>
              <a:t>treemap</a:t>
            </a:r>
            <a:r>
              <a:rPr lang="en-GB" dirty="0"/>
              <a:t>: size = market cap, </a:t>
            </a:r>
            <a:r>
              <a:rPr lang="en-GB" dirty="0" err="1"/>
              <a:t>color</a:t>
            </a:r>
            <a:r>
              <a:rPr lang="en-GB" dirty="0"/>
              <a:t> = momentum.</a:t>
            </a:r>
          </a:p>
          <a:p>
            <a:r>
              <a:rPr lang="en-GB" i="1" dirty="0"/>
              <a:t>In a glance, you see which stocks are stable, risky, or rising stars.</a:t>
            </a:r>
            <a:endParaRPr lang="en-GB" dirty="0"/>
          </a:p>
          <a:p>
            <a:endParaRPr lang="en-GB" dirty="0"/>
          </a:p>
          <a:p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14100-0363-0743-B724-3B02C86C9EA3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49953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i="1" dirty="0"/>
              <a:t>“Let’s imagine I am the user now.</a:t>
            </a:r>
            <a:endParaRPr lang="en-GB" dirty="0"/>
          </a:p>
          <a:p>
            <a:r>
              <a:rPr lang="en-GB" dirty="0"/>
              <a:t>I open the sidebar, choose “US Big Tech.”</a:t>
            </a:r>
          </a:p>
          <a:p>
            <a:r>
              <a:rPr lang="en-GB" dirty="0"/>
              <a:t>Set </a:t>
            </a:r>
            <a:r>
              <a:rPr lang="en-GB" b="1" dirty="0"/>
              <a:t>Min Momentum = 3%</a:t>
            </a:r>
            <a:r>
              <a:rPr lang="en-GB" dirty="0"/>
              <a:t>, </a:t>
            </a:r>
            <a:r>
              <a:rPr lang="en-GB" b="1" dirty="0"/>
              <a:t>Max Volatility = 35%</a:t>
            </a:r>
            <a:r>
              <a:rPr lang="en-GB" dirty="0"/>
              <a:t>, timeframe = “Month.”</a:t>
            </a:r>
          </a:p>
          <a:p>
            <a:r>
              <a:rPr lang="en-GB" dirty="0"/>
              <a:t>Click </a:t>
            </a:r>
            <a:r>
              <a:rPr lang="en-GB" b="1" dirty="0" err="1"/>
              <a:t>Analyze</a:t>
            </a:r>
            <a:r>
              <a:rPr lang="en-GB" b="1" dirty="0"/>
              <a:t> Selection.</a:t>
            </a:r>
            <a:endParaRPr lang="en-GB" dirty="0"/>
          </a:p>
          <a:p>
            <a:br>
              <a:rPr lang="en-GB" dirty="0"/>
            </a:br>
            <a:endParaRPr lang="en-GB" dirty="0"/>
          </a:p>
          <a:p>
            <a:r>
              <a:rPr lang="en-GB" dirty="0"/>
              <a:t>What happens? The app fetches, calculates, classifies, and instantly shows:</a:t>
            </a:r>
          </a:p>
          <a:p>
            <a:r>
              <a:rPr lang="en-GB" dirty="0"/>
              <a:t>Top 5 Buys (like AAPL, MSFT),</a:t>
            </a:r>
          </a:p>
          <a:p>
            <a:r>
              <a:rPr lang="en-GB" dirty="0"/>
              <a:t>Top 5 Holds,</a:t>
            </a:r>
          </a:p>
          <a:p>
            <a:r>
              <a:rPr lang="en-GB" dirty="0"/>
              <a:t>Top 5 Sells,</a:t>
            </a:r>
          </a:p>
          <a:p>
            <a:r>
              <a:rPr lang="en-GB" dirty="0"/>
              <a:t>and Dividend Kings.</a:t>
            </a:r>
          </a:p>
          <a:p>
            <a:br>
              <a:rPr lang="en-GB" dirty="0"/>
            </a:br>
            <a:endParaRPr lang="en-GB" dirty="0"/>
          </a:p>
          <a:p>
            <a:r>
              <a:rPr lang="en-GB" dirty="0"/>
              <a:t>Below that, I see charts confirming the signals and a market map summarizing everything visually.</a:t>
            </a:r>
          </a:p>
          <a:p>
            <a:br>
              <a:rPr lang="en-GB" dirty="0"/>
            </a:br>
            <a:endParaRPr lang="en-GB" dirty="0"/>
          </a:p>
          <a:p>
            <a:r>
              <a:rPr lang="en-GB" dirty="0"/>
              <a:t>So in under 10 seconds, I have clarity: where is strength, weakness, risk, and income potential.”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14100-0363-0743-B724-3B02C86C9EA3}" type="slidenum">
              <a:rPr lang="en-DE" smtClean="0"/>
              <a:t>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80607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⚡ </a:t>
            </a:r>
          </a:p>
          <a:p>
            <a:r>
              <a:rPr lang="en-GB" b="1" dirty="0"/>
              <a:t>Min Momentum (%)</a:t>
            </a:r>
          </a:p>
          <a:p>
            <a:r>
              <a:rPr lang="en-GB" dirty="0"/>
              <a:t>This is the </a:t>
            </a:r>
            <a:r>
              <a:rPr lang="en-GB" b="1" dirty="0"/>
              <a:t>minimum % growth trend</a:t>
            </a:r>
            <a:r>
              <a:rPr lang="en-GB" dirty="0"/>
              <a:t> a stock must show (in both short-term and long-term momentum) to be considered a </a:t>
            </a:r>
            <a:r>
              <a:rPr lang="en-GB" b="1" dirty="0"/>
              <a:t>Buy</a:t>
            </a:r>
            <a:r>
              <a:rPr lang="en-GB" dirty="0"/>
              <a:t>.</a:t>
            </a:r>
          </a:p>
          <a:p>
            <a:r>
              <a:rPr lang="en-GB" dirty="0"/>
              <a:t>Example:</a:t>
            </a:r>
          </a:p>
          <a:p>
            <a:r>
              <a:rPr lang="en-GB" dirty="0"/>
              <a:t>If you set </a:t>
            </a:r>
            <a:r>
              <a:rPr lang="en-GB" b="1" dirty="0"/>
              <a:t>Min Momentum = 5%</a:t>
            </a:r>
            <a:r>
              <a:rPr lang="en-GB" dirty="0"/>
              <a:t>, only stocks that have grown </a:t>
            </a:r>
            <a:r>
              <a:rPr lang="en-GB" b="1" dirty="0"/>
              <a:t>at least 5%</a:t>
            </a:r>
            <a:r>
              <a:rPr lang="en-GB" dirty="0"/>
              <a:t> in both short and long lookback windows will qualify as a </a:t>
            </a:r>
            <a:r>
              <a:rPr lang="en-GB" b="1" dirty="0"/>
              <a:t>Buy</a:t>
            </a:r>
            <a:r>
              <a:rPr lang="en-GB" dirty="0"/>
              <a:t>.</a:t>
            </a:r>
          </a:p>
          <a:p>
            <a:r>
              <a:rPr lang="en-GB" dirty="0"/>
              <a:t>A stock that grew </a:t>
            </a:r>
            <a:r>
              <a:rPr lang="en-GB" b="1" dirty="0"/>
              <a:t>+10% in 3 months</a:t>
            </a:r>
            <a:r>
              <a:rPr lang="en-GB" dirty="0"/>
              <a:t> and </a:t>
            </a:r>
            <a:r>
              <a:rPr lang="en-GB" b="1" dirty="0"/>
              <a:t>+12% in 6 months</a:t>
            </a:r>
            <a:r>
              <a:rPr lang="en-GB" dirty="0"/>
              <a:t> </a:t>
            </a:r>
            <a:r>
              <a:rPr lang="en-DE" dirty="0"/>
              <a:t>✅ </a:t>
            </a:r>
            <a:r>
              <a:rPr lang="en-GB" dirty="0"/>
              <a:t>qualifies as Buy.</a:t>
            </a:r>
          </a:p>
          <a:p>
            <a:r>
              <a:rPr lang="en-GB" dirty="0"/>
              <a:t>A stock that grew </a:t>
            </a:r>
            <a:r>
              <a:rPr lang="en-GB" b="1" dirty="0"/>
              <a:t>+2% short-term</a:t>
            </a:r>
            <a:r>
              <a:rPr lang="en-GB" dirty="0"/>
              <a:t> but </a:t>
            </a:r>
            <a:r>
              <a:rPr lang="en-GB" b="1" dirty="0"/>
              <a:t>+8% long-term</a:t>
            </a:r>
            <a:r>
              <a:rPr lang="en-GB" dirty="0"/>
              <a:t> </a:t>
            </a:r>
            <a:r>
              <a:rPr lang="en-DE" dirty="0"/>
              <a:t>❌ </a:t>
            </a:r>
            <a:r>
              <a:rPr lang="en-GB" dirty="0"/>
              <a:t>does </a:t>
            </a:r>
            <a:r>
              <a:rPr lang="en-GB" b="1" dirty="0"/>
              <a:t>not</a:t>
            </a:r>
            <a:r>
              <a:rPr lang="en-GB" dirty="0"/>
              <a:t> qualify — because both must be above 5%.</a:t>
            </a:r>
          </a:p>
          <a:p>
            <a:r>
              <a:rPr lang="en-GB" dirty="0"/>
              <a:t>If you lower it to </a:t>
            </a:r>
            <a:r>
              <a:rPr lang="en-GB" b="1" dirty="0"/>
              <a:t>2%</a:t>
            </a:r>
            <a:r>
              <a:rPr lang="en-GB" dirty="0"/>
              <a:t>, you’ll get more Buy candidates, but they may be weaker trends.</a:t>
            </a:r>
          </a:p>
          <a:p>
            <a:br>
              <a:rPr lang="en-GB" dirty="0"/>
            </a:br>
            <a:endParaRPr lang="en-GB" dirty="0"/>
          </a:p>
          <a:p>
            <a:r>
              <a:rPr lang="en-DE" dirty="0"/>
              <a:t>👉 </a:t>
            </a:r>
            <a:r>
              <a:rPr lang="en-GB" dirty="0"/>
              <a:t>Think of it like a </a:t>
            </a:r>
            <a:r>
              <a:rPr lang="en-GB" b="1" dirty="0"/>
              <a:t>performance threshold</a:t>
            </a:r>
            <a:r>
              <a:rPr lang="en-GB" dirty="0"/>
              <a:t> — higher = stricter.</a:t>
            </a:r>
          </a:p>
          <a:p>
            <a:endParaRPr lang="en-GB" dirty="0"/>
          </a:p>
          <a:p>
            <a:r>
              <a:rPr lang="en-GB" b="1" dirty="0"/>
              <a:t>⚡ </a:t>
            </a:r>
          </a:p>
          <a:p>
            <a:r>
              <a:rPr lang="en-GB" b="1" dirty="0"/>
              <a:t>Max 60D Volatility (%)</a:t>
            </a:r>
          </a:p>
          <a:p>
            <a:r>
              <a:rPr lang="en-GB" dirty="0"/>
              <a:t>This is the </a:t>
            </a:r>
            <a:r>
              <a:rPr lang="en-GB" b="1" dirty="0"/>
              <a:t>risk filter</a:t>
            </a:r>
            <a:r>
              <a:rPr lang="en-GB" dirty="0"/>
              <a:t>: how much a stock’s price swings (up and down) over the last 60 trading days (about 3 months).</a:t>
            </a:r>
          </a:p>
          <a:p>
            <a:r>
              <a:rPr lang="en-GB" dirty="0"/>
              <a:t>Example:</a:t>
            </a:r>
          </a:p>
          <a:p>
            <a:r>
              <a:rPr lang="en-GB" dirty="0"/>
              <a:t>If you set </a:t>
            </a:r>
            <a:r>
              <a:rPr lang="en-GB" b="1" dirty="0"/>
              <a:t>Max Volatility = 50%</a:t>
            </a:r>
            <a:r>
              <a:rPr lang="en-GB" dirty="0"/>
              <a:t>, it allows even very jumpy stocks (big ups and downs) into the Buy list.</a:t>
            </a:r>
          </a:p>
          <a:p>
            <a:r>
              <a:rPr lang="en-GB" dirty="0"/>
              <a:t>If you lower it to </a:t>
            </a:r>
            <a:r>
              <a:rPr lang="en-GB" b="1" dirty="0"/>
              <a:t>20%</a:t>
            </a:r>
            <a:r>
              <a:rPr lang="en-GB" dirty="0"/>
              <a:t>, only stable, less risky stocks make it through.</a:t>
            </a:r>
          </a:p>
          <a:p>
            <a:br>
              <a:rPr lang="en-GB" dirty="0"/>
            </a:br>
            <a:endParaRPr lang="en-GB" dirty="0"/>
          </a:p>
          <a:p>
            <a:r>
              <a:rPr lang="en-DE" dirty="0"/>
              <a:t>👉 </a:t>
            </a:r>
            <a:r>
              <a:rPr lang="en-GB" dirty="0"/>
              <a:t>Volatility measures </a:t>
            </a:r>
            <a:r>
              <a:rPr lang="en-GB" b="1" dirty="0"/>
              <a:t>consistency vs rollercoaster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In short:</a:t>
            </a:r>
          </a:p>
          <a:p>
            <a:endParaRPr lang="en-GB" dirty="0"/>
          </a:p>
          <a:p>
            <a:r>
              <a:rPr lang="en-GB" b="1" dirty="0"/>
              <a:t>Momentum filter</a:t>
            </a:r>
            <a:r>
              <a:rPr lang="en-GB" dirty="0"/>
              <a:t> = strength of growth (performance).</a:t>
            </a:r>
          </a:p>
          <a:p>
            <a:r>
              <a:rPr lang="en-GB" b="1" dirty="0"/>
              <a:t>Volatility filter</a:t>
            </a:r>
            <a:r>
              <a:rPr lang="en-GB" dirty="0"/>
              <a:t> = stability of that growth (risk).</a:t>
            </a:r>
          </a:p>
          <a:p>
            <a:r>
              <a:rPr lang="en-GB" dirty="0"/>
              <a:t>Playing with these two sliders changes whether your Top 5 Buy list shows </a:t>
            </a:r>
            <a:r>
              <a:rPr lang="en-GB" b="1" dirty="0"/>
              <a:t>fast-moving but risky tech stocks</a:t>
            </a:r>
            <a:r>
              <a:rPr lang="en-GB" dirty="0"/>
              <a:t> (high momentum, high volatility) or </a:t>
            </a:r>
            <a:r>
              <a:rPr lang="en-GB" b="1" dirty="0"/>
              <a:t>slower but stable dividend payers</a:t>
            </a:r>
            <a:r>
              <a:rPr lang="en-GB" dirty="0"/>
              <a:t> (lower momentum, low volatility).</a:t>
            </a:r>
          </a:p>
          <a:p>
            <a:endParaRPr lang="en-GB" dirty="0"/>
          </a:p>
          <a:p>
            <a:endParaRPr lang="en-DE" dirty="0"/>
          </a:p>
          <a:p>
            <a:r>
              <a:rPr lang="en-GB" dirty="0"/>
              <a:t>High momentum / low volatility = </a:t>
            </a:r>
            <a:r>
              <a:rPr lang="en-GB" i="1" dirty="0"/>
              <a:t>ideal Buy</a:t>
            </a:r>
            <a:endParaRPr lang="en-GB" dirty="0"/>
          </a:p>
          <a:p>
            <a:r>
              <a:rPr lang="en-GB" dirty="0"/>
              <a:t>High momentum / high volatility = </a:t>
            </a:r>
            <a:r>
              <a:rPr lang="en-GB" i="1" dirty="0"/>
              <a:t>risky Buy</a:t>
            </a:r>
            <a:endParaRPr lang="en-GB" dirty="0"/>
          </a:p>
          <a:p>
            <a:r>
              <a:rPr lang="en-GB" dirty="0"/>
              <a:t>Low momentum / low volatility = </a:t>
            </a:r>
            <a:r>
              <a:rPr lang="en-GB" i="1" dirty="0"/>
              <a:t>Hold</a:t>
            </a:r>
            <a:endParaRPr lang="en-GB" dirty="0"/>
          </a:p>
          <a:p>
            <a:r>
              <a:rPr lang="en-GB" dirty="0"/>
              <a:t>Low momentum / high volatility = </a:t>
            </a:r>
            <a:r>
              <a:rPr lang="en-GB" i="1" dirty="0"/>
              <a:t>Sell</a:t>
            </a:r>
            <a:endParaRPr lang="en-GB" dirty="0"/>
          </a:p>
          <a:p>
            <a:endParaRPr lang="en-DE" dirty="0"/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14100-0363-0743-B724-3B02C86C9EA3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378472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*“To wrap up:</a:t>
            </a:r>
          </a:p>
          <a:p>
            <a:r>
              <a:rPr lang="en-GB" dirty="0"/>
              <a:t>This is not just data fetching. It’s a full </a:t>
            </a:r>
            <a:r>
              <a:rPr lang="en-GB" b="1" dirty="0"/>
              <a:t>analysis pipeline</a:t>
            </a:r>
            <a:r>
              <a:rPr lang="en-GB" dirty="0"/>
              <a:t>: data → indicators → rules → rankings → visuals.</a:t>
            </a:r>
          </a:p>
          <a:p>
            <a:r>
              <a:rPr lang="en-GB" dirty="0"/>
              <a:t>It helps investors cut through noise and focus on what matters.</a:t>
            </a:r>
          </a:p>
          <a:p>
            <a:endParaRPr lang="en-GB" dirty="0"/>
          </a:p>
          <a:p>
            <a:r>
              <a:rPr lang="en-GB" dirty="0"/>
              <a:t>And since it’s modular, I could extend it later with AI-based news sentiment or natural language stock queries.”*</a:t>
            </a:r>
          </a:p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E14100-0363-0743-B724-3B02C86C9EA3}" type="slidenum">
              <a:rPr lang="en-DE" smtClean="0"/>
              <a:t>6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36653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363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32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435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84210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952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079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55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263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971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95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31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950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251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286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1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946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7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3309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90CCB-6215-1D00-04DA-AE90729AC1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9919" y="3112590"/>
            <a:ext cx="6620968" cy="632820"/>
          </a:xfrm>
        </p:spPr>
        <p:txBody>
          <a:bodyPr/>
          <a:lstStyle/>
          <a:p>
            <a:r>
              <a:rPr lang="en-GB" sz="3200" dirty="0"/>
              <a:t>Stocks Analyzer — Retail Top 5</a:t>
            </a:r>
            <a:endParaRPr lang="en-DE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D84EBE-BDF0-B078-B805-832EAE49EF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9919" y="1453719"/>
            <a:ext cx="6620968" cy="632819"/>
          </a:xfrm>
        </p:spPr>
        <p:txBody>
          <a:bodyPr>
            <a:normAutofit/>
          </a:bodyPr>
          <a:lstStyle/>
          <a:p>
            <a:r>
              <a:rPr lang="en-DE" sz="1600" dirty="0"/>
              <a:t>IRONHACK – BOOTCAMP EXTENSION – Project 1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C21D173-01AD-F8F0-D307-4224EC656FC4}"/>
              </a:ext>
            </a:extLst>
          </p:cNvPr>
          <p:cNvSpPr txBox="1">
            <a:spLocks/>
          </p:cNvSpPr>
          <p:nvPr/>
        </p:nvSpPr>
        <p:spPr>
          <a:xfrm>
            <a:off x="567504" y="5797513"/>
            <a:ext cx="6620968" cy="6328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DE" sz="1600" dirty="0"/>
              <a:t>Created by: Nodirbek Saidov</a:t>
            </a:r>
          </a:p>
        </p:txBody>
      </p:sp>
    </p:spTree>
    <p:extLst>
      <p:ext uri="{BB962C8B-B14F-4D97-AF65-F5344CB8AC3E}">
        <p14:creationId xmlns:p14="http://schemas.microsoft.com/office/powerpoint/2010/main" val="390789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Idea</a:t>
            </a:r>
            <a:r>
              <a:rPr lang="en-US" dirty="0"/>
              <a:t> and</a:t>
            </a:r>
            <a:r>
              <a:rPr dirty="0"/>
              <a:t> Real-World Demand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0129" y="3009983"/>
            <a:ext cx="5242142" cy="1994770"/>
          </a:xfrm>
        </p:spPr>
        <p:txBody>
          <a:bodyPr>
            <a:normAutofit/>
          </a:bodyPr>
          <a:lstStyle/>
          <a:p>
            <a:r>
              <a:rPr sz="2000" dirty="0">
                <a:latin typeface="Avenir Book" panose="02000503020000020003" pitchFamily="2" charset="0"/>
              </a:rPr>
              <a:t>Investors struggle to quickly see Buy / Hold / Sell</a:t>
            </a:r>
          </a:p>
          <a:p>
            <a:r>
              <a:rPr sz="2000" dirty="0">
                <a:latin typeface="Avenir Book" panose="02000503020000020003" pitchFamily="2" charset="0"/>
              </a:rPr>
              <a:t>Need for simple tools, not complex platforms</a:t>
            </a:r>
          </a:p>
          <a:p>
            <a:r>
              <a:rPr sz="2000" dirty="0">
                <a:latin typeface="Avenir Book" panose="02000503020000020003" pitchFamily="2" charset="0"/>
              </a:rPr>
              <a:t>Our solution: </a:t>
            </a:r>
            <a:r>
              <a:rPr sz="2000" dirty="0" err="1">
                <a:latin typeface="Avenir Book" panose="02000503020000020003" pitchFamily="2" charset="0"/>
              </a:rPr>
              <a:t>Streamlit</a:t>
            </a:r>
            <a:r>
              <a:rPr sz="2000" dirty="0">
                <a:latin typeface="Avenir Book" panose="02000503020000020003" pitchFamily="2" charset="0"/>
              </a:rPr>
              <a:t> Stocks Analyzer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latin typeface="Avenir Book" panose="02000503020000020003" pitchFamily="2" charset="0"/>
              </a:rPr>
              <a:t>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408" y="2447757"/>
            <a:ext cx="3563655" cy="2594095"/>
          </a:xfrm>
        </p:spPr>
        <p:txBody>
          <a:bodyPr>
            <a:normAutofit/>
          </a:bodyPr>
          <a:lstStyle/>
          <a:p>
            <a:r>
              <a:rPr sz="2000" dirty="0">
                <a:latin typeface="Avenir Book" panose="02000503020000020003" pitchFamily="2" charset="0"/>
              </a:rPr>
              <a:t>Sidebar → filters &amp; stock selection</a:t>
            </a:r>
          </a:p>
          <a:p>
            <a:r>
              <a:rPr sz="2000" dirty="0">
                <a:latin typeface="Avenir Book" panose="02000503020000020003" pitchFamily="2" charset="0"/>
              </a:rPr>
              <a:t>Main Page → Top 5 tables</a:t>
            </a:r>
            <a:endParaRPr lang="en-US" sz="2000" dirty="0">
              <a:latin typeface="Avenir Book" panose="02000503020000020003" pitchFamily="2" charset="0"/>
            </a:endParaRPr>
          </a:p>
          <a:p>
            <a:r>
              <a:rPr lang="en-GB" sz="2000" dirty="0">
                <a:latin typeface="Avenir Book" panose="02000503020000020003" pitchFamily="2" charset="0"/>
              </a:rPr>
              <a:t>Main Page → Growth charts, Risk vs Return, Market Map</a:t>
            </a:r>
          </a:p>
          <a:p>
            <a:endParaRPr lang="en-US" sz="2000" dirty="0">
              <a:latin typeface="Avenir Book" panose="02000503020000020003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B5CF9B-1A9A-1A31-A91F-DC424F17A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9283" y="2499647"/>
            <a:ext cx="2647517" cy="39056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631F0F-C8A9-CEC0-4EE1-FB331BE4B44D}"/>
              </a:ext>
            </a:extLst>
          </p:cNvPr>
          <p:cNvSpPr txBox="1"/>
          <p:nvPr/>
        </p:nvSpPr>
        <p:spPr>
          <a:xfrm>
            <a:off x="1005213" y="1412943"/>
            <a:ext cx="2467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/>
            </a:lvl1pPr>
          </a:lstStyle>
          <a:p>
            <a:pPr algn="ctr"/>
            <a:r>
              <a:rPr lang="en-DE" dirty="0"/>
              <a:t>UI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432D418-C725-C1C7-871E-A0DFF64D89B2}"/>
              </a:ext>
            </a:extLst>
          </p:cNvPr>
          <p:cNvSpPr txBox="1">
            <a:spLocks/>
          </p:cNvSpPr>
          <p:nvPr/>
        </p:nvSpPr>
        <p:spPr>
          <a:xfrm>
            <a:off x="457200" y="4396636"/>
            <a:ext cx="3563655" cy="1822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GB" sz="1800" dirty="0">
              <a:latin typeface="Avenir Book" panose="02000503020000020003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C1EA67-0304-98A7-F2D5-AC9318D9438E}"/>
              </a:ext>
            </a:extLst>
          </p:cNvPr>
          <p:cNvSpPr txBox="1"/>
          <p:nvPr/>
        </p:nvSpPr>
        <p:spPr>
          <a:xfrm>
            <a:off x="6676373" y="1412942"/>
            <a:ext cx="24676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E" sz="2400" b="1" dirty="0"/>
              <a:t>Process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8912" y="3393831"/>
            <a:ext cx="7055380" cy="1400530"/>
          </a:xfrm>
        </p:spPr>
        <p:txBody>
          <a:bodyPr/>
          <a:lstStyle/>
          <a:p>
            <a:r>
              <a:rPr dirty="0"/>
              <a:t>Live Demo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7DFA48-A38C-D4E8-B62F-BEB891963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graph with different colored text&#10;&#10;AI-generated content may be incorrect.">
            <a:extLst>
              <a:ext uri="{FF2B5EF4-FFF2-40B4-BE49-F238E27FC236}">
                <a16:creationId xmlns:a16="http://schemas.microsoft.com/office/drawing/2014/main" id="{F34BAC01-5AB4-13F0-FADD-D83AC3F800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11615" y="1463834"/>
            <a:ext cx="4073365" cy="393033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98727C-359C-CC75-E824-AD570547091D}"/>
              </a:ext>
            </a:extLst>
          </p:cNvPr>
          <p:cNvSpPr txBox="1"/>
          <p:nvPr/>
        </p:nvSpPr>
        <p:spPr>
          <a:xfrm>
            <a:off x="1" y="1904451"/>
            <a:ext cx="50116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High momentum / low volatility = </a:t>
            </a:r>
            <a:r>
              <a:rPr lang="en-GB" i="1" dirty="0"/>
              <a:t>ideal Buy</a:t>
            </a:r>
            <a:endParaRPr lang="en-GB" dirty="0"/>
          </a:p>
          <a:p>
            <a:r>
              <a:rPr lang="en-GB" dirty="0"/>
              <a:t>High momentum / high volatility = </a:t>
            </a:r>
            <a:r>
              <a:rPr lang="en-GB" i="1" dirty="0"/>
              <a:t>risky Buy</a:t>
            </a:r>
            <a:endParaRPr lang="en-GB" dirty="0"/>
          </a:p>
          <a:p>
            <a:r>
              <a:rPr lang="en-GB" dirty="0"/>
              <a:t>Low momentum / low volatility = </a:t>
            </a:r>
            <a:r>
              <a:rPr lang="en-GB" i="1" dirty="0"/>
              <a:t>Hold</a:t>
            </a:r>
            <a:endParaRPr lang="en-GB" dirty="0"/>
          </a:p>
          <a:p>
            <a:r>
              <a:rPr lang="en-GB" dirty="0"/>
              <a:t>Low momentum / high volatility = </a:t>
            </a:r>
            <a:r>
              <a:rPr lang="en-GB" i="1" dirty="0"/>
              <a:t>Sell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6327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Wrap-up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Simplifies stock analysis</a:t>
            </a:r>
          </a:p>
          <a:p>
            <a:r>
              <a:rPr dirty="0"/>
              <a:t>Real-world demand → quick clarity</a:t>
            </a:r>
            <a:endParaRPr lang="en-US" dirty="0"/>
          </a:p>
          <a:p>
            <a:pPr marL="0" indent="0">
              <a:buNone/>
            </a:pPr>
            <a:endParaRPr dirty="0"/>
          </a:p>
          <a:p>
            <a:r>
              <a:rPr dirty="0"/>
              <a:t>Future: AI agents, news sentiment analysis</a:t>
            </a:r>
          </a:p>
          <a:p>
            <a:pPr marL="0" indent="0">
              <a:buNone/>
            </a:pPr>
            <a:r>
              <a:rPr dirty="0"/>
              <a:t>Thank you!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127</TotalTime>
  <Words>1230</Words>
  <Application>Microsoft Macintosh PowerPoint</Application>
  <PresentationFormat>On-screen Show (4:3)</PresentationFormat>
  <Paragraphs>135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Avenir Book</vt:lpstr>
      <vt:lpstr>Century Gothic</vt:lpstr>
      <vt:lpstr>Wingdings 3</vt:lpstr>
      <vt:lpstr>Ion</vt:lpstr>
      <vt:lpstr>Stocks Analyzer — Retail Top 5</vt:lpstr>
      <vt:lpstr>Project Idea and Real-World Demand</vt:lpstr>
      <vt:lpstr>Project Structure</vt:lpstr>
      <vt:lpstr>Live Demo</vt:lpstr>
      <vt:lpstr>PowerPoint Presentation</vt:lpstr>
      <vt:lpstr>Wrap-up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Nodirbek Saidov</cp:lastModifiedBy>
  <cp:revision>6</cp:revision>
  <dcterms:created xsi:type="dcterms:W3CDTF">2013-01-27T09:14:16Z</dcterms:created>
  <dcterms:modified xsi:type="dcterms:W3CDTF">2025-09-26T12:43:11Z</dcterms:modified>
  <cp:category/>
</cp:coreProperties>
</file>