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1AF16-963C-2847-F565-67864956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C974E1-8AB7-1952-9EEF-44CF37C66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D69BB-3D74-E140-375E-870A6B77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2676E7-13FE-A97C-6373-2DF5B3A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BB387-575D-DFBE-D7CA-4685F756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4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F4F47-999C-8A93-44B1-6510FA9F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118393-F5EF-852A-0572-4711D17F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F45A8B-2599-2524-C833-60B3C34B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A75271-EB1D-FCD2-7D09-0B6FF85C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E0D359-56EB-D382-EBCB-5F339BD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8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C2FF97-49D1-BC82-6162-C7323E7A7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00E289-C2B3-BC34-A1CF-65B2C61D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255FBB-603D-E1A7-201D-D1679C1E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797E81-FD86-E01A-7730-BE6A4A14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CDE19-348A-CFE0-D3BB-33CB477E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2D2AD-F43B-6EAF-C96D-9E584242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DAFD4F-E1CC-5BE9-B0D0-23F99DA1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2869A1-8C5F-A50D-AFC3-8E7D096E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CEA185-8500-9160-EADC-BCBFBDF5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9D4DB5-9E57-4925-9930-35F05A25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81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8BA7D-8717-41F7-76F4-A9ADAFB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5688D-0D35-0E5E-3F79-FAEC5016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8D730-C18B-771C-1A83-994FDACD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64FC38-A91C-A14E-91C7-2456C14A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7674A8-C257-737C-E943-A056B888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1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24294-22AA-1A35-7CCB-6E6439B1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6419C-8D89-C3A2-C179-0B119F52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C3E298-669D-E756-2A5F-380F189F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0B2F8E-5981-E374-550A-F80014A0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EBD254-5294-2CA8-02C7-717131D2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EFA29B-D871-A5AF-080B-89C8BC1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2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6FE3C-476C-8FAE-76C1-61625E7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82409F-B08D-F88E-A648-ED172459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7FA610-250F-43BC-02B6-BABBAADA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7096DC-EAFA-F791-C846-5126A02EC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95179B4-8E87-9537-98BF-EBF178BE6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279E9C-E225-66A0-699E-FD909D6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1BF9653-542C-E78F-CB21-36A3E3C7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467F0F-8843-C261-4CF0-AFD7BA1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D4150-2A90-764B-D287-ED4EECD0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C2CB4F-415F-D3E7-6A58-0910299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4BA377-CAA1-7B67-F067-2618B23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95533F-CAA3-ED27-A9F0-E8D06400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6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1C4BC5-F5F7-E92B-3A08-F75266D2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4633D4-C630-2467-3A16-B6ED593F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82AC86-5F90-5FA0-EE40-8EADA68F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0525B-2628-84C6-2544-FB4F620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539DB-7859-BC47-AC23-7C32885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FFF70-5550-D97C-1260-9E99E62A2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C935D-131C-3198-D364-954F95F3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485C04-86F5-3471-3CE6-DB8E91D6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A0FFAC-5ECF-8CB4-0166-90F43D3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1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61FDA-3E72-9E5C-FE9E-D94C6F78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A655F3-F343-0496-FC38-B533F12F1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64F308-C2D0-EAB4-2B83-A2DCC3E9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741788-9666-58C0-88E0-B417C932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0C2E29-A993-326A-1803-620E0531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C79911-621C-1D6D-946B-98E7538B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7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DDA174-5322-F0EB-162E-88663948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72252-5AE3-E866-4A16-0816AA5E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FD8F-6789-B3A0-FDD2-9EE725B59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D367A-F33D-478D-A8ED-B55DACAFE866}" type="datetimeFigureOut">
              <a:rPr lang="it-IT" smtClean="0"/>
              <a:t>08/10/2024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FADDC-4A23-8E7E-3D36-9AB56CD7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4E3BAB-853F-2C06-4EDD-F9FAFB5D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DF53E-9D4D-46D9-9039-D8457B26C2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rank_Rosenblat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ired.it/article/frank-rosenblatt-perceptron-intelligenza-artifici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persona, vestiti, uomo, bianco e nero&#10;&#10;Descrizione generata automaticamente">
            <a:extLst>
              <a:ext uri="{FF2B5EF4-FFF2-40B4-BE49-F238E27FC236}">
                <a16:creationId xmlns:a16="http://schemas.microsoft.com/office/drawing/2014/main" id="{FA6A3EA3-649F-2F90-4C3E-A54802DE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0DF5FDF-5A36-58FD-191F-2776BA201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FRANK ROSENBLATT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EFC01D-1A3B-F980-DE28-E7186A1A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Noemi </a:t>
            </a:r>
            <a:r>
              <a:rPr lang="it-IT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Baruffolo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^AROB</a:t>
            </a:r>
          </a:p>
        </p:txBody>
      </p:sp>
    </p:spTree>
    <p:extLst>
      <p:ext uri="{BB962C8B-B14F-4D97-AF65-F5344CB8AC3E}">
        <p14:creationId xmlns:p14="http://schemas.microsoft.com/office/powerpoint/2010/main" val="1581348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46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schizzo, disegno, Viso umano, uomo&#10;&#10;Descrizione generata automaticamente">
            <a:extLst>
              <a:ext uri="{FF2B5EF4-FFF2-40B4-BE49-F238E27FC236}">
                <a16:creationId xmlns:a16="http://schemas.microsoft.com/office/drawing/2014/main" id="{0F9F881D-2451-4803-173D-EF641C1F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1" r="2" b="5029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15A292-A1D3-DE35-B729-E162052A232B}"/>
              </a:ext>
            </a:extLst>
          </p:cNvPr>
          <p:cNvSpPr txBox="1"/>
          <p:nvPr/>
        </p:nvSpPr>
        <p:spPr>
          <a:xfrm>
            <a:off x="6901731" y="184826"/>
            <a:ext cx="5180022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Frank Rosenblatt è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stato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un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pioniere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campo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dell'intelligenza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artificiale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(AI) 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reti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neurali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1928, Rosenblatt è uno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psicologo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noto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soprattutto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per aver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sviluppato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il Perceptron,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prime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reti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neurali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artificiali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negli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anni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'50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mentre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lavorava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al Cornell Aeronautical Laboratory.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Il perceptron è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considerato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basi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moderna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intelligenza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artificiale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poiché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ha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introdotto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concetti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fondamentali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per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l'apprendimento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automatico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Muore all’età di </a:t>
            </a:r>
            <a:r>
              <a:rPr lang="it-I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43</a:t>
            </a: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anni, il giorno del suo compleanno, in un incidente nautico nella Baia di Chesapeake, l'</a:t>
            </a:r>
            <a:r>
              <a:rPr lang="it-I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luglio </a:t>
            </a:r>
            <a:r>
              <a:rPr lang="it-I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1971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936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4330815-BE69-EC9C-4286-A60B10BCF4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93765D-2B62-12D7-6C84-EF5FF2FF21C3}"/>
              </a:ext>
            </a:extLst>
          </p:cNvPr>
          <p:cNvSpPr txBox="1"/>
          <p:nvPr/>
        </p:nvSpPr>
        <p:spPr>
          <a:xfrm>
            <a:off x="312906" y="743242"/>
            <a:ext cx="4901119" cy="948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PERCEPTRON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C6C948-ABEC-045A-22E9-4BE7ECBA391D}"/>
              </a:ext>
            </a:extLst>
          </p:cNvPr>
          <p:cNvSpPr txBox="1"/>
          <p:nvPr/>
        </p:nvSpPr>
        <p:spPr>
          <a:xfrm>
            <a:off x="906294" y="1878181"/>
            <a:ext cx="10165218" cy="3862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Il perceptron è un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modello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matematico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ispirato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al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funzionamento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neuroni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biologici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L'idea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era di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creare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un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algoritmo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potesse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riconoscere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pattern 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apprendere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forniti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come un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cervello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umano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Il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modello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originale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di Rosenblatt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aveva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singola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unità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di output,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poteva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prendere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decisioni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binarie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in base a input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lineari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66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46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DDA5CA-4761-6DC3-AFAD-5E4DAFEEA84C}"/>
              </a:ext>
            </a:extLst>
          </p:cNvPr>
          <p:cNvSpPr txBox="1"/>
          <p:nvPr/>
        </p:nvSpPr>
        <p:spPr>
          <a:xfrm>
            <a:off x="28402" y="4460131"/>
            <a:ext cx="4135036" cy="109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L’ARCHITETTURA</a:t>
            </a:r>
          </a:p>
        </p:txBody>
      </p:sp>
      <p:pic>
        <p:nvPicPr>
          <p:cNvPr id="5" name="Immagine 4" descr="Immagine che contiene diagramma, linea, cerchio, Carattere&#10;&#10;Descrizione generata automaticamente">
            <a:extLst>
              <a:ext uri="{FF2B5EF4-FFF2-40B4-BE49-F238E27FC236}">
                <a16:creationId xmlns:a16="http://schemas.microsoft.com/office/drawing/2014/main" id="{E4DD359C-3B58-588A-0CB7-26E34152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3" b="19568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C0C1DF-0ED4-9AAD-908B-4FCE99A922AB}"/>
              </a:ext>
            </a:extLst>
          </p:cNvPr>
          <p:cNvSpPr txBox="1"/>
          <p:nvPr/>
        </p:nvSpPr>
        <p:spPr>
          <a:xfrm>
            <a:off x="4088471" y="3191808"/>
            <a:ext cx="7880186" cy="362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architettura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includeva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Input: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insieme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valori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numerici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simili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segnali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ricevuti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sensi.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Pesi</a:t>
            </a:r>
            <a:r>
              <a:rPr lang="en-US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Ogni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input era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associato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 un peso,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modificava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l'importanza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dell'input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stesso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Somma </a:t>
            </a:r>
            <a:r>
              <a:rPr lang="en-US" sz="16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pesata</a:t>
            </a:r>
            <a:r>
              <a:rPr lang="en-US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Gli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input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venivano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combinati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attraverso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somma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pesata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Funzione</a:t>
            </a:r>
            <a:r>
              <a:rPr lang="en-US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di </a:t>
            </a:r>
            <a:r>
              <a:rPr lang="en-US" sz="16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attivazione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: Se la somma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pesata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superava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certa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soglia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il perceptron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generava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un output.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Questa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architettura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è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alla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base di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molti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algoritmi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apprendimento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supervisionato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utilizzati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oggi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nelle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reti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neurali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7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>
                <a:lumMod val="40000"/>
                <a:lumOff val="60000"/>
              </a:schemeClr>
            </a:gs>
            <a:gs pos="38000">
              <a:schemeClr val="accent2">
                <a:lumMod val="60000"/>
                <a:lumOff val="40000"/>
              </a:schemeClr>
            </a:gs>
            <a:gs pos="6000">
              <a:srgbClr val="FF0000"/>
            </a:gs>
            <a:gs pos="58000">
              <a:schemeClr val="bg1">
                <a:lumMod val="85000"/>
              </a:schemeClr>
            </a:gs>
            <a:gs pos="68000">
              <a:schemeClr val="bg1">
                <a:lumMod val="75000"/>
              </a:schemeClr>
            </a:gs>
            <a:gs pos="97902">
              <a:schemeClr val="bg2">
                <a:lumMod val="50000"/>
              </a:schemeClr>
            </a:gs>
            <a:gs pos="80000">
              <a:schemeClr val="bg1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004889-1F13-F4F6-EB88-B9F9CED9020E}"/>
              </a:ext>
            </a:extLst>
          </p:cNvPr>
          <p:cNvSpPr txBox="1"/>
          <p:nvPr/>
        </p:nvSpPr>
        <p:spPr>
          <a:xfrm>
            <a:off x="3163180" y="175097"/>
            <a:ext cx="5586919" cy="81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IMPATTO</a:t>
            </a: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E CRITICHE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2397C4-C03A-177F-EFBA-9582DB41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9" r="24359" b="-1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EEF520-000B-EC38-A35E-06EF60280F3C}"/>
              </a:ext>
            </a:extLst>
          </p:cNvPr>
          <p:cNvSpPr txBox="1"/>
          <p:nvPr/>
        </p:nvSpPr>
        <p:spPr>
          <a:xfrm>
            <a:off x="3611534" y="1001949"/>
            <a:ext cx="4884766" cy="56712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it-IT"/>
            </a:defPPr>
            <a:lvl1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sz="2000" dirty="0"/>
              <a:t>Il perceptron fu </a:t>
            </a:r>
            <a:r>
              <a:rPr lang="en-US" sz="2000" dirty="0" err="1"/>
              <a:t>inizialmente</a:t>
            </a:r>
            <a:r>
              <a:rPr lang="en-US" sz="2000" dirty="0"/>
              <a:t> visto come un </a:t>
            </a:r>
            <a:r>
              <a:rPr lang="en-US" sz="2000" dirty="0" err="1"/>
              <a:t>enorme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avanti </a:t>
            </a:r>
            <a:r>
              <a:rPr lang="en-US" sz="2000" dirty="0" err="1"/>
              <a:t>nell'intelligenza</a:t>
            </a:r>
            <a:r>
              <a:rPr lang="en-US" sz="2000" dirty="0"/>
              <a:t> </a:t>
            </a:r>
            <a:r>
              <a:rPr lang="en-US" sz="2000" dirty="0" err="1"/>
              <a:t>artificiale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Rosenblatt </a:t>
            </a:r>
            <a:r>
              <a:rPr lang="en-US" sz="2000" dirty="0" err="1"/>
              <a:t>prevedeva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, col tempo, le </a:t>
            </a:r>
            <a:r>
              <a:rPr lang="en-US" sz="2000" dirty="0" err="1"/>
              <a:t>reti</a:t>
            </a:r>
            <a:r>
              <a:rPr lang="en-US" sz="2000" dirty="0"/>
              <a:t> </a:t>
            </a:r>
            <a:r>
              <a:rPr lang="en-US" sz="2000" dirty="0" err="1"/>
              <a:t>neurali</a:t>
            </a:r>
            <a:r>
              <a:rPr lang="en-US" sz="2000" dirty="0"/>
              <a:t> come il perceptron </a:t>
            </a:r>
            <a:r>
              <a:rPr lang="en-US" sz="2000" dirty="0" err="1"/>
              <a:t>potessero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utilizzate</a:t>
            </a:r>
            <a:r>
              <a:rPr lang="en-US" sz="2000" dirty="0"/>
              <a:t> per </a:t>
            </a:r>
            <a:r>
              <a:rPr lang="en-US" sz="2000" dirty="0" err="1"/>
              <a:t>risolvere</a:t>
            </a:r>
            <a:r>
              <a:rPr lang="en-US" sz="2000" dirty="0"/>
              <a:t> </a:t>
            </a:r>
            <a:r>
              <a:rPr lang="en-US" sz="2000" dirty="0" err="1"/>
              <a:t>problemi</a:t>
            </a:r>
            <a:r>
              <a:rPr lang="en-US" sz="2000" dirty="0"/>
              <a:t> </a:t>
            </a:r>
            <a:r>
              <a:rPr lang="en-US" sz="2000" dirty="0" err="1"/>
              <a:t>complessi</a:t>
            </a:r>
            <a:r>
              <a:rPr lang="en-US" sz="2000" dirty="0"/>
              <a:t> come il </a:t>
            </a:r>
            <a:r>
              <a:rPr lang="en-US" sz="2000" dirty="0" err="1"/>
              <a:t>riconoscimento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e </a:t>
            </a:r>
            <a:r>
              <a:rPr lang="en-US" sz="2000" dirty="0" err="1"/>
              <a:t>l'apprendimento</a:t>
            </a:r>
            <a:r>
              <a:rPr lang="en-US" sz="2000" dirty="0"/>
              <a:t> </a:t>
            </a:r>
            <a:r>
              <a:rPr lang="en-US" sz="2000" dirty="0" err="1"/>
              <a:t>automatico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Tuttavia</a:t>
            </a:r>
            <a:r>
              <a:rPr lang="en-US" sz="2000" dirty="0"/>
              <a:t>, </a:t>
            </a:r>
            <a:r>
              <a:rPr lang="en-US" sz="2000" dirty="0" err="1"/>
              <a:t>negli</a:t>
            </a:r>
            <a:r>
              <a:rPr lang="en-US" sz="2000" dirty="0"/>
              <a:t> anni </a:t>
            </a:r>
            <a:r>
              <a:rPr lang="en-US" sz="2600" dirty="0"/>
              <a:t>'60</a:t>
            </a:r>
            <a:r>
              <a:rPr lang="en-US" sz="2000" dirty="0"/>
              <a:t>, Marvin Minsky e Seymour </a:t>
            </a:r>
            <a:r>
              <a:rPr lang="en-US" sz="2000" dirty="0" err="1"/>
              <a:t>Papert</a:t>
            </a:r>
            <a:r>
              <a:rPr lang="en-US" sz="2000" dirty="0"/>
              <a:t> </a:t>
            </a:r>
            <a:r>
              <a:rPr lang="en-US" sz="2000" dirty="0" err="1"/>
              <a:t>pubblicarono</a:t>
            </a:r>
            <a:r>
              <a:rPr lang="en-US" sz="2000" dirty="0"/>
              <a:t> il </a:t>
            </a:r>
            <a:r>
              <a:rPr lang="en-US" sz="2000" dirty="0" err="1"/>
              <a:t>libro</a:t>
            </a:r>
            <a:r>
              <a:rPr lang="en-US" sz="2000" dirty="0"/>
              <a:t> </a:t>
            </a:r>
            <a:r>
              <a:rPr lang="en-US" sz="2000" dirty="0" err="1"/>
              <a:t>Perceptrons</a:t>
            </a:r>
            <a:r>
              <a:rPr lang="en-US" sz="2000" dirty="0"/>
              <a:t>, in cui </a:t>
            </a:r>
            <a:r>
              <a:rPr lang="en-US" sz="2000" dirty="0" err="1"/>
              <a:t>evidenziarono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limiti</a:t>
            </a:r>
            <a:r>
              <a:rPr lang="en-US" sz="2000" dirty="0"/>
              <a:t> del </a:t>
            </a:r>
            <a:r>
              <a:rPr lang="en-US" sz="2000" dirty="0" err="1"/>
              <a:t>modello</a:t>
            </a:r>
            <a:r>
              <a:rPr lang="en-US" sz="2000" dirty="0"/>
              <a:t> di Rosenblatt, in </a:t>
            </a:r>
            <a:r>
              <a:rPr lang="en-US" sz="2000" dirty="0" err="1"/>
              <a:t>particolare</a:t>
            </a:r>
            <a:r>
              <a:rPr lang="en-US" sz="2000" dirty="0"/>
              <a:t> la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incapacità</a:t>
            </a:r>
            <a:r>
              <a:rPr lang="en-US" sz="2000" dirty="0"/>
              <a:t> di </a:t>
            </a:r>
            <a:r>
              <a:rPr lang="en-US" sz="2000" dirty="0" err="1"/>
              <a:t>risolvere</a:t>
            </a:r>
            <a:r>
              <a:rPr lang="en-US" sz="2000" dirty="0"/>
              <a:t> </a:t>
            </a:r>
            <a:r>
              <a:rPr lang="en-US" sz="2000" dirty="0" err="1"/>
              <a:t>problemi</a:t>
            </a:r>
            <a:r>
              <a:rPr lang="en-US" sz="2000" dirty="0"/>
              <a:t> non </a:t>
            </a:r>
            <a:r>
              <a:rPr lang="en-US" sz="2000" dirty="0" err="1"/>
              <a:t>lineari</a:t>
            </a:r>
            <a:r>
              <a:rPr lang="en-US" sz="2000" dirty="0"/>
              <a:t> (come </a:t>
            </a:r>
            <a:r>
              <a:rPr lang="en-US" sz="2000" dirty="0" err="1"/>
              <a:t>l'operatore</a:t>
            </a:r>
            <a:r>
              <a:rPr lang="en-US" sz="2000" dirty="0"/>
              <a:t> XOR).</a:t>
            </a:r>
          </a:p>
          <a:p>
            <a:endParaRPr lang="en-US" sz="2000" dirty="0"/>
          </a:p>
          <a:p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portò</a:t>
            </a:r>
            <a:r>
              <a:rPr lang="en-US" sz="2000" dirty="0"/>
              <a:t> a un </a:t>
            </a:r>
            <a:r>
              <a:rPr lang="en-US" sz="2000" dirty="0" err="1"/>
              <a:t>temporaneo</a:t>
            </a:r>
            <a:r>
              <a:rPr lang="en-US" sz="2000" dirty="0"/>
              <a:t> </a:t>
            </a:r>
            <a:r>
              <a:rPr lang="en-US" sz="2000" dirty="0" err="1"/>
              <a:t>declino</a:t>
            </a:r>
            <a:r>
              <a:rPr lang="en-US" sz="2000" dirty="0"/>
              <a:t> </a:t>
            </a:r>
            <a:r>
              <a:rPr lang="en-US" sz="2000" dirty="0" err="1"/>
              <a:t>dell'interesse</a:t>
            </a:r>
            <a:r>
              <a:rPr lang="en-US" sz="2000" dirty="0"/>
              <a:t> per le </a:t>
            </a:r>
            <a:r>
              <a:rPr lang="en-US" sz="2000" dirty="0" err="1"/>
              <a:t>reti</a:t>
            </a:r>
            <a:r>
              <a:rPr lang="en-US" sz="2000" dirty="0"/>
              <a:t> </a:t>
            </a:r>
            <a:r>
              <a:rPr lang="en-US" sz="2000" dirty="0" err="1"/>
              <a:t>neurali</a:t>
            </a:r>
            <a:r>
              <a:rPr lang="en-US" sz="2000" dirty="0"/>
              <a:t>, “the AI winter”, </a:t>
            </a:r>
            <a:r>
              <a:rPr lang="en-US" sz="2000" dirty="0" err="1"/>
              <a:t>fino</a:t>
            </a:r>
            <a:r>
              <a:rPr lang="en-US" sz="2000" dirty="0"/>
              <a:t> a </a:t>
            </a:r>
            <a:r>
              <a:rPr lang="en-US" sz="2000" dirty="0" err="1"/>
              <a:t>quando</a:t>
            </a:r>
            <a:r>
              <a:rPr lang="en-US" sz="2000" dirty="0"/>
              <a:t> non </a:t>
            </a:r>
            <a:r>
              <a:rPr lang="en-US" sz="2000" dirty="0" err="1"/>
              <a:t>furono</a:t>
            </a:r>
            <a:r>
              <a:rPr lang="en-US" sz="2000" dirty="0"/>
              <a:t> </a:t>
            </a:r>
            <a:r>
              <a:rPr lang="en-US" sz="2000" dirty="0" err="1"/>
              <a:t>sviluppati</a:t>
            </a:r>
            <a:r>
              <a:rPr lang="en-US" sz="2000" dirty="0"/>
              <a:t> </a:t>
            </a:r>
            <a:r>
              <a:rPr lang="en-US" sz="2000" dirty="0" err="1"/>
              <a:t>modelli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complessi</a:t>
            </a:r>
            <a:r>
              <a:rPr lang="en-US" sz="2000" dirty="0"/>
              <a:t> </a:t>
            </a:r>
            <a:r>
              <a:rPr lang="en-US" sz="2000" dirty="0" err="1"/>
              <a:t>negli</a:t>
            </a:r>
            <a:r>
              <a:rPr lang="en-US" sz="2000" dirty="0"/>
              <a:t> anni </a:t>
            </a:r>
            <a:r>
              <a:rPr lang="en-US" sz="2600" dirty="0"/>
              <a:t>'80</a:t>
            </a:r>
            <a:r>
              <a:rPr lang="en-US" sz="2000" dirty="0"/>
              <a:t> e </a:t>
            </a:r>
            <a:r>
              <a:rPr lang="en-US" sz="2600" dirty="0"/>
              <a:t>'90</a:t>
            </a:r>
            <a:r>
              <a:rPr lang="en-US" sz="2000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10B2CC-8C20-AD2B-7E07-7B88A2D2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" r="12766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6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6A3EA3-649F-2F90-4C3E-A54802DE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47" y="1"/>
            <a:ext cx="12195247" cy="68579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1B06DD-B065-821F-7E08-0E6D4B4AC06E}"/>
              </a:ext>
            </a:extLst>
          </p:cNvPr>
          <p:cNvSpPr txBox="1"/>
          <p:nvPr/>
        </p:nvSpPr>
        <p:spPr>
          <a:xfrm>
            <a:off x="5651770" y="678144"/>
            <a:ext cx="62889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Nonostante le critiche, il lavoro di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Rosenblatt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ha gettato le basi per lo sviluppo delle moderne reti neurali profonde (deep learning), che oggi sono al centro di molte applicazioni di AI, come il riconoscimento vocale, la visione artificiale e la robotica.</a:t>
            </a:r>
          </a:p>
          <a:p>
            <a:pPr algn="just"/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L'idea di base di apprendere dai dati e modificare i pesi per migliorare le prestazioni resta un concetto chiave nel campo dell'intelligenza artificiale.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B90CD8-E435-D792-D71F-B25BFE40E969}"/>
              </a:ext>
            </a:extLst>
          </p:cNvPr>
          <p:cNvSpPr txBox="1"/>
          <p:nvPr/>
        </p:nvSpPr>
        <p:spPr>
          <a:xfrm>
            <a:off x="4833454" y="262646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EREDITÀ</a:t>
            </a:r>
          </a:p>
        </p:txBody>
      </p:sp>
    </p:spTree>
    <p:extLst>
      <p:ext uri="{BB962C8B-B14F-4D97-AF65-F5344CB8AC3E}">
        <p14:creationId xmlns:p14="http://schemas.microsoft.com/office/powerpoint/2010/main" val="211979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magine 2" descr="Immagine che contiene testo, Viso umano, vestiti, uomo&#10;&#10;Descrizione generata automaticamente">
            <a:extLst>
              <a:ext uri="{FF2B5EF4-FFF2-40B4-BE49-F238E27FC236}">
                <a16:creationId xmlns:a16="http://schemas.microsoft.com/office/drawing/2014/main" id="{4D11C79A-540F-C358-979F-62BA91FAF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8B472-287B-3D8E-1DA1-1F0E6F64F879}"/>
              </a:ext>
            </a:extLst>
          </p:cNvPr>
          <p:cNvSpPr txBox="1"/>
          <p:nvPr/>
        </p:nvSpPr>
        <p:spPr>
          <a:xfrm>
            <a:off x="4548086" y="2665378"/>
            <a:ext cx="5408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it-IT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Wired</a:t>
            </a: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ChatGPT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3EEB25-AA89-E852-00AB-4CC33DD71855}"/>
              </a:ext>
            </a:extLst>
          </p:cNvPr>
          <p:cNvSpPr txBox="1"/>
          <p:nvPr/>
        </p:nvSpPr>
        <p:spPr>
          <a:xfrm>
            <a:off x="4939624" y="292147"/>
            <a:ext cx="2312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FONTI</a:t>
            </a:r>
          </a:p>
        </p:txBody>
      </p:sp>
    </p:spTree>
    <p:extLst>
      <p:ext uri="{BB962C8B-B14F-4D97-AF65-F5344CB8AC3E}">
        <p14:creationId xmlns:p14="http://schemas.microsoft.com/office/powerpoint/2010/main" val="4023905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Tema di Office</vt:lpstr>
      <vt:lpstr>FRANK ROSENBLATT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 04</dc:creator>
  <cp:lastModifiedBy>Noe 04</cp:lastModifiedBy>
  <cp:revision>23</cp:revision>
  <dcterms:created xsi:type="dcterms:W3CDTF">2024-10-02T17:27:01Z</dcterms:created>
  <dcterms:modified xsi:type="dcterms:W3CDTF">2024-10-08T06:31:58Z</dcterms:modified>
</cp:coreProperties>
</file>