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" initials="U" lastIdx="1" clrIdx="0">
    <p:extLst>
      <p:ext uri="{19B8F6BF-5375-455C-9EA6-DF929625EA0E}">
        <p15:presenceInfo xmlns:p15="http://schemas.microsoft.com/office/powerpoint/2012/main" userId="UTENTE" providerId="None"/>
      </p:ext>
    </p:extLst>
  </p:cmAuthor>
  <p:cmAuthor id="2" name="andreasciolla06@gmail.com" initials="" lastIdx="1" clrIdx="1">
    <p:extLst>
      <p:ext uri="{19B8F6BF-5375-455C-9EA6-DF929625EA0E}">
        <p15:presenceInfo xmlns:p15="http://schemas.microsoft.com/office/powerpoint/2012/main" userId="3dd28b347a8398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F1"/>
    <a:srgbClr val="ED3237"/>
    <a:srgbClr val="FFFFFF"/>
    <a:srgbClr val="DEBDDF"/>
    <a:srgbClr val="DCC786"/>
    <a:srgbClr val="F8F6B4"/>
    <a:srgbClr val="000002"/>
    <a:srgbClr val="ABE5FA"/>
    <a:srgbClr val="FF7D7D"/>
    <a:srgbClr val="270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18" autoAdjust="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D4C4F-66A1-BA50-37A6-502BC910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7A337A-4B43-304C-934D-6E579FFAE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4FAB9-1375-C040-13BC-F46B763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CB40BF-74F0-8F54-A482-51549B59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2397C-456B-4EF9-9676-08DE1031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9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40143-3319-6E18-B639-60C6E8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542A5C-6AE8-7A27-2657-77634F85D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C0AF54-0FEF-D635-B113-4BED9D1D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7872A-D116-AF9B-7B51-F236F5A3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1CE6C-D9CA-780E-3BEA-1A74BFB7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1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5B0C9C-6AE2-5D65-DD70-24F68693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7799A6-31BF-0647-B4C5-86B083F8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F72F2-CE61-DF0E-3651-35E4B57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75A9C-90FC-95F8-B485-6E975000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0AAB71-86F9-F1F6-E364-0E4CFDF7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6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20047-ED1E-5FB7-DD9D-146C2728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3DE5-1A12-5B34-2FD3-F6DC597B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5FC89-4E84-ED3D-FBFF-A5A13CCA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FBAD5-F164-71C1-DE5F-45FB99FC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189964-C707-F3FA-3626-D092AF4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9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70CFF-803D-B505-CABE-7024510F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C4429B-B05A-1964-C0CE-1314B7D0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91FB6-0A06-2724-1EB5-3D3A1BE8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07E28-0D8B-2A08-2E2E-B066E417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50E42F-C2C4-F82E-731A-588847B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3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00780-95FA-592E-C619-B7526265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2A25F3-13B6-BED1-6DEA-DBACF985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F7CF30-54CB-602B-42E4-0FC8D1B53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71419B-71B2-2492-EA6C-B6E1E316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8D7DCA-57BD-D456-5969-712FFB3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30C740-DBFD-B95D-180C-54A965E1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0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DAE71-F413-EC00-1BF0-0D30BCB6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3FCF16-3C80-5F16-F671-D04186AC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26DA32-F72D-2802-0461-15481EC0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F6A0D7-C370-D1F9-7E2E-8288CC8FD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917C08-7029-C6F9-624F-5D3C6DA02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781BC0-9B32-68BA-13A9-DCCACB3D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B3BA6C-5D4D-1AFA-E18A-2E460EBE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F841BE-926B-87EC-7D07-B5442696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7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9C204-A308-1785-173E-ECF86366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E41407-A430-BDDC-74D7-11F2E6EA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FD7A2E-47D4-5CC0-B562-B1E167D7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61CAC2-54E7-F93A-9C0E-5B0F384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209EA-91E7-FB56-AE31-34C04D7F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26C37B-192E-A0B2-1B9D-2AE568D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2AFB9E-E86B-BF3F-DA6B-6B43F2F4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0F2C5-428A-B7CF-0791-E7AFFCB9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DB22C-208B-5BC1-A9D1-1760882B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20F426-5A78-F5B1-FD25-A236A680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193605-21E9-036D-E2B5-C5F0A6E5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8E3E83-AD6A-52D7-3F48-997842FA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2D17FC-3169-F2CF-B051-773AE6F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1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2B960-D708-30B2-EA70-648B0E9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6B9356-9311-54E9-CB18-F117F77A4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5CA3CE-07E3-873C-387F-548943996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CA85D5-8D39-1C7B-EA34-83CC3416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28A735-9401-F34D-4B61-39488892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02392C-16FD-33B1-217D-4D7BD7C2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AD444F-EC49-4C57-3D21-DDFDDC6F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3A486C-887B-AE76-6569-BA6F47D04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2B16E6-CA6C-5290-7C1A-2E6E9C0A4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BFDB-9773-4299-B92B-E1BC2318666F}" type="datetimeFigureOut">
              <a:rPr lang="it-IT" smtClean="0"/>
              <a:t>14/12/2023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9EA380-D0A8-9074-0678-CACADA68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0F2D1-AE4D-D91F-BD68-861C83F4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051B-228D-4202-A1AF-AEB6A23E40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96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B6BE850-48B5-ED7C-9EDC-12AF268E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09" y="2233537"/>
            <a:ext cx="6427070" cy="4427537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glow>
              <a:schemeClr val="tx1"/>
            </a:glow>
            <a:softEdge rad="12700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EBAA02-252F-990C-B38B-2438175E1C4A}"/>
              </a:ext>
            </a:extLst>
          </p:cNvPr>
          <p:cNvSpPr txBox="1"/>
          <p:nvPr/>
        </p:nvSpPr>
        <p:spPr>
          <a:xfrm>
            <a:off x="9349453" y="6291742"/>
            <a:ext cx="293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  <a:latin typeface="+mj-lt"/>
              </a:rPr>
              <a:t>ANDREA SCIOLLA 4^A ROB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48E51-4C19-555B-B0B3-E2656B881361}"/>
              </a:ext>
            </a:extLst>
          </p:cNvPr>
          <p:cNvSpPr txBox="1"/>
          <p:nvPr/>
        </p:nvSpPr>
        <p:spPr>
          <a:xfrm>
            <a:off x="1568048" y="1152110"/>
            <a:ext cx="9055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DCC786"/>
                </a:solidFill>
                <a:latin typeface="Arial Black" panose="020B0A04020102020204" pitchFamily="34" charset="0"/>
              </a:rPr>
              <a:t>CAMPI ELETTROMAGNETICI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6DB7F6-AF15-1ED7-5C05-173AC6E9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85" y="-5141529"/>
            <a:ext cx="8409319" cy="5031992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glow>
              <a:schemeClr val="tx1"/>
            </a:glow>
            <a:softEdge rad="127000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94CBB1-A6B6-36C9-210F-4BDC67BEDF4A}"/>
              </a:ext>
            </a:extLst>
          </p:cNvPr>
          <p:cNvSpPr txBox="1"/>
          <p:nvPr/>
        </p:nvSpPr>
        <p:spPr>
          <a:xfrm>
            <a:off x="1249678" y="-1522186"/>
            <a:ext cx="9195435" cy="1107996"/>
          </a:xfrm>
          <a:prstGeom prst="rect">
            <a:avLst/>
          </a:prstGeom>
          <a:noFill/>
          <a:effectLst>
            <a:outerShdw blurRad="63500" dist="177800" sx="9000" sy="9000" algn="ctr" rotWithShape="0">
              <a:srgbClr val="00B0F0"/>
            </a:outerShdw>
          </a:effectLst>
        </p:spPr>
        <p:txBody>
          <a:bodyPr wrap="square">
            <a:spAutoFit/>
          </a:bodyPr>
          <a:lstStyle/>
          <a:p>
            <a:r>
              <a:rPr lang="it-IT" sz="6600" b="0" i="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152400">
                    <a:srgbClr val="00B0F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CAMPO ELETTRICO </a:t>
            </a:r>
          </a:p>
        </p:txBody>
      </p:sp>
    </p:spTree>
    <p:extLst>
      <p:ext uri="{BB962C8B-B14F-4D97-AF65-F5344CB8AC3E}">
        <p14:creationId xmlns:p14="http://schemas.microsoft.com/office/powerpoint/2010/main" val="317620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75EF8D-C2D7-13A8-3836-D1862797FF59}"/>
              </a:ext>
            </a:extLst>
          </p:cNvPr>
          <p:cNvSpPr txBox="1"/>
          <p:nvPr/>
        </p:nvSpPr>
        <p:spPr>
          <a:xfrm>
            <a:off x="1583983" y="4902481"/>
            <a:ext cx="7091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Più alta è la tensione, più intenso è il campo ad una certa distanza dal conduttore; mentre per una data tensione l’intensità diminuisce al crescere della distanza. Conduttori come i metalli, i materiali edili e gli alberi hanno proprietà schermanti.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290F50-1931-F8C8-1BE9-205ECA3659B0}"/>
              </a:ext>
            </a:extLst>
          </p:cNvPr>
          <p:cNvSpPr txBox="1"/>
          <p:nvPr/>
        </p:nvSpPr>
        <p:spPr>
          <a:xfrm>
            <a:off x="1583983" y="3400889"/>
            <a:ext cx="4766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L’intensità del campo elettric</a:t>
            </a:r>
            <a:r>
              <a:rPr lang="it-IT" dirty="0">
                <a:solidFill>
                  <a:schemeClr val="bg1"/>
                </a:solidFill>
                <a:latin typeface="Titillium Web" panose="00000500000000000000" pitchFamily="2" charset="0"/>
              </a:rPr>
              <a:t>o si</a:t>
            </a:r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 misura in Volt per metro (V/m). Qualsiasi conduttore elettrico produce un campo elettrico associato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143EB5-A180-427B-D076-756220919FB1}"/>
              </a:ext>
            </a:extLst>
          </p:cNvPr>
          <p:cNvSpPr txBox="1"/>
          <p:nvPr/>
        </p:nvSpPr>
        <p:spPr>
          <a:xfrm>
            <a:off x="1583983" y="2076206"/>
            <a:ext cx="38392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proprietà o perturbazione dello spazio, prodotta dalla presenza di cariche elettriche, positive o negative.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57E84E-F612-94E1-B1C7-42B1F75D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85" y="-3148607"/>
            <a:ext cx="8409319" cy="5031992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glow>
              <a:schemeClr val="tx1"/>
            </a:glow>
            <a:softEdge rad="12700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C1861A-8261-0626-8595-5D646A04255E}"/>
              </a:ext>
            </a:extLst>
          </p:cNvPr>
          <p:cNvSpPr txBox="1"/>
          <p:nvPr/>
        </p:nvSpPr>
        <p:spPr>
          <a:xfrm>
            <a:off x="1249678" y="470736"/>
            <a:ext cx="9195435" cy="1107996"/>
          </a:xfrm>
          <a:prstGeom prst="rect">
            <a:avLst/>
          </a:prstGeom>
          <a:noFill/>
          <a:effectLst>
            <a:outerShdw blurRad="63500" dist="177800" sx="9000" sy="9000" algn="ctr" rotWithShape="0">
              <a:srgbClr val="00B0F0"/>
            </a:outerShdw>
          </a:effectLst>
        </p:spPr>
        <p:txBody>
          <a:bodyPr wrap="square">
            <a:spAutoFit/>
          </a:bodyPr>
          <a:lstStyle/>
          <a:p>
            <a:r>
              <a:rPr lang="it-IT" sz="6600" b="0" i="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152400">
                    <a:srgbClr val="00B0F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CAMPO ELETTRICO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B3A121-3CF9-E04D-1925-046ACE65D8D3}"/>
              </a:ext>
            </a:extLst>
          </p:cNvPr>
          <p:cNvCxnSpPr>
            <a:cxnSpLocks/>
          </p:cNvCxnSpPr>
          <p:nvPr/>
        </p:nvCxnSpPr>
        <p:spPr>
          <a:xfrm>
            <a:off x="1457976" y="1796559"/>
            <a:ext cx="2" cy="1424574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A60F86-5942-14CF-96CD-20F4A46ED0E5}"/>
              </a:ext>
            </a:extLst>
          </p:cNvPr>
          <p:cNvCxnSpPr>
            <a:cxnSpLocks/>
          </p:cNvCxnSpPr>
          <p:nvPr/>
        </p:nvCxnSpPr>
        <p:spPr>
          <a:xfrm flipH="1">
            <a:off x="1457978" y="3221133"/>
            <a:ext cx="706755" cy="0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B85C5EF-9FB0-CB5C-E297-764EA8A79F49}"/>
              </a:ext>
            </a:extLst>
          </p:cNvPr>
          <p:cNvCxnSpPr>
            <a:cxnSpLocks/>
          </p:cNvCxnSpPr>
          <p:nvPr/>
        </p:nvCxnSpPr>
        <p:spPr>
          <a:xfrm flipH="1">
            <a:off x="1457978" y="1796559"/>
            <a:ext cx="329565" cy="0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DA2447C-B15A-2008-9F9E-79DEC6396135}"/>
              </a:ext>
            </a:extLst>
          </p:cNvPr>
          <p:cNvCxnSpPr>
            <a:cxnSpLocks/>
          </p:cNvCxnSpPr>
          <p:nvPr/>
        </p:nvCxnSpPr>
        <p:spPr>
          <a:xfrm>
            <a:off x="1457976" y="3510117"/>
            <a:ext cx="0" cy="999068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0B0CF5D-EAD3-9755-1575-50E92AF3BE43}"/>
              </a:ext>
            </a:extLst>
          </p:cNvPr>
          <p:cNvCxnSpPr>
            <a:cxnSpLocks/>
          </p:cNvCxnSpPr>
          <p:nvPr/>
        </p:nvCxnSpPr>
        <p:spPr>
          <a:xfrm flipH="1">
            <a:off x="1457976" y="4509185"/>
            <a:ext cx="706755" cy="0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D740F6A-DF76-89E2-A7F5-2F9730E046D8}"/>
              </a:ext>
            </a:extLst>
          </p:cNvPr>
          <p:cNvCxnSpPr>
            <a:cxnSpLocks/>
          </p:cNvCxnSpPr>
          <p:nvPr/>
        </p:nvCxnSpPr>
        <p:spPr>
          <a:xfrm>
            <a:off x="1457975" y="4764183"/>
            <a:ext cx="0" cy="1520634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65424CA-857D-AFE3-E326-9A9E9815C014}"/>
              </a:ext>
            </a:extLst>
          </p:cNvPr>
          <p:cNvCxnSpPr>
            <a:cxnSpLocks/>
          </p:cNvCxnSpPr>
          <p:nvPr/>
        </p:nvCxnSpPr>
        <p:spPr>
          <a:xfrm flipH="1">
            <a:off x="1457975" y="6284817"/>
            <a:ext cx="706755" cy="0"/>
          </a:xfrm>
          <a:prstGeom prst="line">
            <a:avLst/>
          </a:prstGeom>
          <a:ln w="28575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9F168B69-3F30-0967-D424-948141A4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-2349751"/>
            <a:ext cx="8067675" cy="4533900"/>
          </a:xfrm>
          <a:prstGeom prst="rect">
            <a:avLst/>
          </a:prstGeom>
          <a:solidFill>
            <a:schemeClr val="tx1">
              <a:alpha val="0"/>
            </a:schemeClr>
          </a:solidFill>
          <a:effectLst>
            <a:glow>
              <a:schemeClr val="tx1"/>
            </a:glow>
            <a:softEdge rad="12700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C1861A-8261-0626-8595-5D646A04255E}"/>
              </a:ext>
            </a:extLst>
          </p:cNvPr>
          <p:cNvSpPr txBox="1"/>
          <p:nvPr/>
        </p:nvSpPr>
        <p:spPr>
          <a:xfrm>
            <a:off x="1254760" y="471036"/>
            <a:ext cx="9682480" cy="1107996"/>
          </a:xfrm>
          <a:prstGeom prst="rect">
            <a:avLst/>
          </a:prstGeom>
          <a:noFill/>
          <a:effectLst>
            <a:outerShdw blurRad="63500" dist="177800" sx="9000" sy="9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t-IT" sz="6600" b="0" i="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innerShdw blurRad="152400">
                    <a:srgbClr val="FF000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CAMPO</a:t>
            </a:r>
            <a:r>
              <a:rPr lang="it-IT" sz="6600" b="0" i="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innerShdw blurRad="152400">
                    <a:srgbClr val="00B0F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 </a:t>
            </a:r>
            <a:r>
              <a:rPr lang="it-IT" sz="6600" b="0" i="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innerShdw blurRad="152400">
                    <a:srgbClr val="FF000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MAGNETICO</a:t>
            </a:r>
            <a:r>
              <a:rPr lang="it-IT" sz="6600" b="0" i="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innerShdw blurRad="152400">
                    <a:srgbClr val="00B0F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rPr>
              <a:t>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B3A121-3CF9-E04D-1925-046ACE65D8D3}"/>
              </a:ext>
            </a:extLst>
          </p:cNvPr>
          <p:cNvCxnSpPr>
            <a:cxnSpLocks/>
          </p:cNvCxnSpPr>
          <p:nvPr/>
        </p:nvCxnSpPr>
        <p:spPr>
          <a:xfrm>
            <a:off x="1457976" y="1796559"/>
            <a:ext cx="2" cy="1424574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A60F86-5942-14CF-96CD-20F4A46ED0E5}"/>
              </a:ext>
            </a:extLst>
          </p:cNvPr>
          <p:cNvCxnSpPr>
            <a:cxnSpLocks/>
          </p:cNvCxnSpPr>
          <p:nvPr/>
        </p:nvCxnSpPr>
        <p:spPr>
          <a:xfrm flipH="1">
            <a:off x="1457978" y="3221133"/>
            <a:ext cx="706755" cy="0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B85C5EF-9FB0-CB5C-E297-764EA8A79F49}"/>
              </a:ext>
            </a:extLst>
          </p:cNvPr>
          <p:cNvCxnSpPr>
            <a:cxnSpLocks/>
          </p:cNvCxnSpPr>
          <p:nvPr/>
        </p:nvCxnSpPr>
        <p:spPr>
          <a:xfrm flipH="1">
            <a:off x="1457978" y="1796559"/>
            <a:ext cx="329565" cy="0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DA2447C-B15A-2008-9F9E-79DEC6396135}"/>
              </a:ext>
            </a:extLst>
          </p:cNvPr>
          <p:cNvCxnSpPr>
            <a:cxnSpLocks/>
          </p:cNvCxnSpPr>
          <p:nvPr/>
        </p:nvCxnSpPr>
        <p:spPr>
          <a:xfrm>
            <a:off x="1457976" y="3510117"/>
            <a:ext cx="0" cy="999068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0B0CF5D-EAD3-9755-1575-50E92AF3BE43}"/>
              </a:ext>
            </a:extLst>
          </p:cNvPr>
          <p:cNvCxnSpPr>
            <a:cxnSpLocks/>
          </p:cNvCxnSpPr>
          <p:nvPr/>
        </p:nvCxnSpPr>
        <p:spPr>
          <a:xfrm flipH="1">
            <a:off x="1457976" y="4509185"/>
            <a:ext cx="706755" cy="0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D740F6A-DF76-89E2-A7F5-2F9730E046D8}"/>
              </a:ext>
            </a:extLst>
          </p:cNvPr>
          <p:cNvCxnSpPr>
            <a:cxnSpLocks/>
          </p:cNvCxnSpPr>
          <p:nvPr/>
        </p:nvCxnSpPr>
        <p:spPr>
          <a:xfrm>
            <a:off x="1457975" y="4764183"/>
            <a:ext cx="0" cy="1520634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65424CA-857D-AFE3-E326-9A9E9815C014}"/>
              </a:ext>
            </a:extLst>
          </p:cNvPr>
          <p:cNvCxnSpPr>
            <a:cxnSpLocks/>
          </p:cNvCxnSpPr>
          <p:nvPr/>
        </p:nvCxnSpPr>
        <p:spPr>
          <a:xfrm flipH="1">
            <a:off x="1457975" y="6284817"/>
            <a:ext cx="706755" cy="0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FD4743-7DF6-DDCA-B2C6-F363DA75CC8B}"/>
              </a:ext>
            </a:extLst>
          </p:cNvPr>
          <p:cNvSpPr txBox="1"/>
          <p:nvPr/>
        </p:nvSpPr>
        <p:spPr>
          <a:xfrm>
            <a:off x="1622760" y="2101212"/>
            <a:ext cx="5489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proprietà o perturbazione dello spazio prodotta dal movimento delle cariche elettriche ossia dalla presenza di correnti elettriche oppure da magneti permanenti.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88CD80-B206-1F22-F243-430F3B61EA96}"/>
              </a:ext>
            </a:extLst>
          </p:cNvPr>
          <p:cNvSpPr txBox="1"/>
          <p:nvPr/>
        </p:nvSpPr>
        <p:spPr>
          <a:xfrm>
            <a:off x="1622760" y="3402213"/>
            <a:ext cx="764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L’intensità del campo magnetico si esprime in Ampère per metro (A/m), anche se solitamente si preferisce riferirsi ad una grandezza correlata, la densità di flusso magnetico o induzione magnetica B, misurata in microtesla (µT).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F59DAB-9C6B-2224-8981-B8359152B8D5}"/>
              </a:ext>
            </a:extLst>
          </p:cNvPr>
          <p:cNvSpPr txBox="1"/>
          <p:nvPr/>
        </p:nvSpPr>
        <p:spPr>
          <a:xfrm>
            <a:off x="1622760" y="4899988"/>
            <a:ext cx="5241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I campi magnetici sono più intensi in prossimità della sorgente e diminuiscono rapidamente all’aumentare della distanza, inoltre non sono schermati dai materiali comuni, come le pareti degli edifici.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6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269658E-5B43-4A97-DDB8-D266A4F1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-1219200"/>
            <a:ext cx="7048500" cy="529590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5A45F3-CCFC-FF02-0597-26B3B63D3361}"/>
              </a:ext>
            </a:extLst>
          </p:cNvPr>
          <p:cNvSpPr txBox="1"/>
          <p:nvPr/>
        </p:nvSpPr>
        <p:spPr>
          <a:xfrm>
            <a:off x="-915247" y="325120"/>
            <a:ext cx="14022493" cy="923330"/>
          </a:xfrm>
          <a:prstGeom prst="rect">
            <a:avLst/>
          </a:prstGeom>
          <a:noFill/>
          <a:effectLst>
            <a:outerShdw blurRad="63500" dist="177800" sx="9000" sy="9000" algn="ctr" rotWithShape="0">
              <a:srgbClr val="FF0000"/>
            </a:outerShdw>
          </a:effectLst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6600" b="0" i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innerShdw blurRad="152400">
                    <a:srgbClr val="FF0000"/>
                  </a:innerShdw>
                </a:effectLst>
                <a:latin typeface="Arial Black" panose="020B0A04020102020204" pitchFamily="34" charset="0"/>
                <a:ea typeface="Yu Gothic UI Semibold" panose="020B0700000000000000" pitchFamily="34" charset="-128"/>
              </a:defRPr>
            </a:lvl1pPr>
          </a:lstStyle>
          <a:p>
            <a:r>
              <a:rPr lang="it-IT" sz="5400" dirty="0">
                <a:ln>
                  <a:solidFill>
                    <a:srgbClr val="DEBDDF"/>
                  </a:solidFill>
                </a:ln>
                <a:effectLst>
                  <a:glow rad="63500">
                    <a:srgbClr val="DEBDDF">
                      <a:alpha val="40000"/>
                    </a:srgbClr>
                  </a:glow>
                  <a:innerShdw blurRad="152400">
                    <a:srgbClr val="DEBDDF"/>
                  </a:innerShdw>
                </a:effectLst>
              </a:rPr>
              <a:t>CAMPO ELETTROMAGNETICO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3F101F-672B-F045-1FC1-0F9F35F835B3}"/>
              </a:ext>
            </a:extLst>
          </p:cNvPr>
          <p:cNvSpPr txBox="1"/>
          <p:nvPr/>
        </p:nvSpPr>
        <p:spPr>
          <a:xfrm>
            <a:off x="2082799" y="4297581"/>
            <a:ext cx="802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Un campo elettrico variabile nel tempo genera, in direzione perpendicolare a se stesso, un campo magnetico, anch’esso variabile, che a sua volta influisce sul campo elettrico stesso. Questi campi concatenati determinano nello spazio la propagazione di un </a:t>
            </a:r>
            <a:r>
              <a:rPr lang="it-IT" sz="2000" b="1" i="0" dirty="0">
                <a:solidFill>
                  <a:srgbClr val="DEBDDF"/>
                </a:solidFill>
                <a:effectLst/>
                <a:latin typeface="Titillium Web" panose="00000500000000000000" pitchFamily="2" charset="0"/>
              </a:rPr>
              <a:t>campo elettromagnetico </a:t>
            </a:r>
            <a:endParaRPr lang="it-IT" sz="2000" b="1" dirty="0">
              <a:solidFill>
                <a:srgbClr val="DEBD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57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68CA645-1760-7D75-12D3-3DD0351B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49" y="910392"/>
            <a:ext cx="3994983" cy="332596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D1D51A6-C5E2-ECE9-A2A0-10D7C189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5" y="3610360"/>
            <a:ext cx="3623205" cy="26607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7380F9-236F-39CD-2B42-7643517D9B37}"/>
              </a:ext>
            </a:extLst>
          </p:cNvPr>
          <p:cNvSpPr txBox="1"/>
          <p:nvPr/>
        </p:nvSpPr>
        <p:spPr>
          <a:xfrm>
            <a:off x="7172960" y="1373046"/>
            <a:ext cx="3495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i="0" dirty="0">
                <a:solidFill>
                  <a:srgbClr val="FF0000"/>
                </a:solidFill>
                <a:effectLst/>
                <a:latin typeface="Titillium Web" panose="00000500000000000000" pitchFamily="2" charset="0"/>
              </a:rPr>
              <a:t>la frequenza f</a:t>
            </a:r>
            <a:r>
              <a:rPr lang="it-IT" dirty="0">
                <a:solidFill>
                  <a:srgbClr val="1C2024"/>
                </a:solidFill>
                <a:latin typeface="Titillium Web" panose="00000500000000000000" pitchFamily="2" charset="0"/>
              </a:rPr>
              <a:t>: </a:t>
            </a:r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numero di oscillazioni compiute in un secondo. Tale grandezza si misura in cicli al secondo o Hertz (Hz).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A101F3-41C7-D282-D792-396C21BBFFAF}"/>
              </a:ext>
            </a:extLst>
          </p:cNvPr>
          <p:cNvSpPr txBox="1"/>
          <p:nvPr/>
        </p:nvSpPr>
        <p:spPr>
          <a:xfrm>
            <a:off x="341219" y="325120"/>
            <a:ext cx="8490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Arial Black" panose="020B0A04020102020204" pitchFamily="34" charset="0"/>
              </a:rPr>
              <a:t>ONDE ELETTROMAGNETICHE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00DC73-7053-93F5-50ED-1D85DF24DFDE}"/>
              </a:ext>
            </a:extLst>
          </p:cNvPr>
          <p:cNvSpPr txBox="1"/>
          <p:nvPr/>
        </p:nvSpPr>
        <p:spPr>
          <a:xfrm>
            <a:off x="7172960" y="2913415"/>
            <a:ext cx="357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i="0" dirty="0">
                <a:solidFill>
                  <a:srgbClr val="FF0000"/>
                </a:solidFill>
                <a:effectLst/>
                <a:latin typeface="Titillium Web" panose="00000500000000000000" pitchFamily="2" charset="0"/>
              </a:rPr>
              <a:t>la lunghezza d'onda λ</a:t>
            </a:r>
            <a:r>
              <a:rPr lang="it-IT" dirty="0">
                <a:solidFill>
                  <a:srgbClr val="1C2024"/>
                </a:solidFill>
                <a:latin typeface="Titillium Web" panose="00000500000000000000" pitchFamily="2" charset="0"/>
              </a:rPr>
              <a:t>: </a:t>
            </a:r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distanza percorsa dall’onda durante un tempo di oscillazione e corrisponde alla distanza tra due massimi o due minimi dell’onda. L’unità di misura è il metro (multipli e sottomultipli).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0FACE5-DE87-DF26-A0B1-8C9DDA5AF49D}"/>
              </a:ext>
            </a:extLst>
          </p:cNvPr>
          <p:cNvSpPr txBox="1"/>
          <p:nvPr/>
        </p:nvSpPr>
        <p:spPr>
          <a:xfrm>
            <a:off x="3810000" y="5347821"/>
            <a:ext cx="6939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Le due grandezze sono tra loro legate in maniera inversamente proporzionale attraverso la seguente relazione: f = v/λ dove v è la velocità di propagazione dell’onda, espressa in metri al secondo (m/s).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70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F19A68-A285-15C5-664F-F91A2754E7E7}"/>
              </a:ext>
            </a:extLst>
          </p:cNvPr>
          <p:cNvSpPr txBox="1"/>
          <p:nvPr/>
        </p:nvSpPr>
        <p:spPr>
          <a:xfrm>
            <a:off x="2291079" y="1377355"/>
            <a:ext cx="760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L’insieme di tutte le possibili onde elettromagnetiche, in funzione della frequenza e della lunghezza d’onda, costituisce lo spettro elettromagnetico. </a:t>
            </a:r>
          </a:p>
          <a:p>
            <a:pPr algn="ctr"/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Nello spettro elettromagnetico si possono distinguere due grandi zone: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66886A-31DE-BC34-0857-301B53A6AB71}"/>
              </a:ext>
            </a:extLst>
          </p:cNvPr>
          <p:cNvSpPr txBox="1"/>
          <p:nvPr/>
        </p:nvSpPr>
        <p:spPr>
          <a:xfrm>
            <a:off x="924560" y="3521332"/>
            <a:ext cx="4704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i="0" dirty="0">
                <a:solidFill>
                  <a:srgbClr val="00B1F1"/>
                </a:solidFill>
                <a:effectLst/>
                <a:latin typeface="Titillium Web" panose="00000500000000000000" pitchFamily="2" charset="0"/>
              </a:rPr>
              <a:t>radiazioni ionizzanti (IR)</a:t>
            </a:r>
            <a:r>
              <a:rPr lang="it-IT" b="0" i="0" dirty="0">
                <a:solidFill>
                  <a:srgbClr val="00B1F1"/>
                </a:solidFill>
                <a:effectLst/>
                <a:latin typeface="Titillium Web" panose="00000500000000000000" pitchFamily="2" charset="0"/>
              </a:rPr>
              <a:t>, </a:t>
            </a:r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quando le onde elettromagnetiche con frequenza superiore a 3000 </a:t>
            </a:r>
            <a:r>
              <a:rPr lang="it-IT" b="0" i="0" dirty="0" err="1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THz</a:t>
            </a:r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, e lunghezza d’onda inferiore a 100 nm, hanno un’energia tale (&gt; 12,4 eV) da rompere i legami chimici che tengono uniti gli atomi e le molecole e quindi da ionizzare la materia;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EC8336-C2E6-AC08-F734-2146BB240F21}"/>
              </a:ext>
            </a:extLst>
          </p:cNvPr>
          <p:cNvSpPr txBox="1"/>
          <p:nvPr/>
        </p:nvSpPr>
        <p:spPr>
          <a:xfrm>
            <a:off x="6563360" y="3521331"/>
            <a:ext cx="4704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i="0" dirty="0">
                <a:solidFill>
                  <a:srgbClr val="00B1F1"/>
                </a:solidFill>
                <a:effectLst/>
                <a:latin typeface="Titillium Web" panose="00000500000000000000" pitchFamily="2" charset="0"/>
              </a:rPr>
              <a:t>radiazioni non ionizzanti (NIR)</a:t>
            </a:r>
            <a:r>
              <a:rPr lang="it-IT" b="0" i="0" dirty="0">
                <a:solidFill>
                  <a:srgbClr val="00B1F1"/>
                </a:solidFill>
                <a:effectLst/>
                <a:latin typeface="Titillium Web" panose="00000500000000000000" pitchFamily="2" charset="0"/>
              </a:rPr>
              <a:t>, </a:t>
            </a:r>
            <a:r>
              <a:rPr lang="it-IT" b="0" i="0" dirty="0">
                <a:solidFill>
                  <a:srgbClr val="1C2024"/>
                </a:solidFill>
                <a:effectLst/>
                <a:latin typeface="Titillium Web" panose="00000500000000000000" pitchFamily="2" charset="0"/>
              </a:rPr>
              <a:t>quando le onde con frequenza inferiore non trasportano un quantitativo di energia sufficiente a produrre la rottura dei legami chimici e produrre ionizzazione. E’ in questa regione dello spettro elettromagnetico che si parla propriamente di campi elettromagnetici.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1A389-75D2-1C2B-8D56-03A5A1D2F0C5}"/>
              </a:ext>
            </a:extLst>
          </p:cNvPr>
          <p:cNvSpPr txBox="1"/>
          <p:nvPr/>
        </p:nvSpPr>
        <p:spPr>
          <a:xfrm>
            <a:off x="2412427" y="335280"/>
            <a:ext cx="7367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00B1F1"/>
                </a:solidFill>
                <a:latin typeface="Arial Black" panose="020B0A04020102020204" pitchFamily="34" charset="0"/>
              </a:rPr>
              <a:t>SPETTRO ELETTROMAGNETICO</a:t>
            </a:r>
          </a:p>
        </p:txBody>
      </p:sp>
    </p:spTree>
    <p:extLst>
      <p:ext uri="{BB962C8B-B14F-4D97-AF65-F5344CB8AC3E}">
        <p14:creationId xmlns:p14="http://schemas.microsoft.com/office/powerpoint/2010/main" val="50136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Titillium Web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andreasciolla06@gmail.com</cp:lastModifiedBy>
  <cp:revision>8</cp:revision>
  <dcterms:created xsi:type="dcterms:W3CDTF">2023-09-27T15:01:33Z</dcterms:created>
  <dcterms:modified xsi:type="dcterms:W3CDTF">2023-12-14T16:04:52Z</dcterms:modified>
</cp:coreProperties>
</file>