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1"/>
  </p:notesMasterIdLst>
  <p:handoutMasterIdLst>
    <p:handoutMasterId r:id="rId12"/>
  </p:handoutMasterIdLst>
  <p:sldIdLst>
    <p:sldId id="278" r:id="rId6"/>
    <p:sldId id="280" r:id="rId7"/>
    <p:sldId id="281" r:id="rId8"/>
    <p:sldId id="282" r:id="rId9"/>
    <p:sldId id="283" r:id="rId10"/>
  </p:sldIdLst>
  <p:sldSz cx="9144000" cy="6858000" type="screen4x3"/>
  <p:notesSz cx="6799263" cy="99298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2876">
          <p15:clr>
            <a:srgbClr val="A4A3A4"/>
          </p15:clr>
        </p15:guide>
        <p15:guide id="4" pos="283">
          <p15:clr>
            <a:srgbClr val="A4A3A4"/>
          </p15:clr>
        </p15:guide>
        <p15:guide id="5" pos="54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FF0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1842" y="150"/>
      </p:cViewPr>
      <p:guideLst>
        <p:guide orient="horz" pos="300"/>
        <p:guide orient="horz" pos="4020"/>
        <p:guide pos="2876"/>
        <p:guide pos="283"/>
        <p:guide pos="54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347" cy="496491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1344" y="1"/>
            <a:ext cx="2946347" cy="496491"/>
          </a:xfrm>
          <a:prstGeom prst="rect">
            <a:avLst/>
          </a:prstGeom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212C7A-6D89-4EC3-8E3F-81748B8B474C}" type="datetime1">
              <a:rPr lang="de-DE"/>
              <a:pPr>
                <a:defRPr/>
              </a:pPr>
              <a:t>05.09.2022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31599"/>
            <a:ext cx="2946347" cy="496491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1344" y="9431599"/>
            <a:ext cx="2946347" cy="496491"/>
          </a:xfrm>
          <a:prstGeom prst="rect">
            <a:avLst/>
          </a:prstGeom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1D19A8-C37D-4842-B507-AF08A3C1C7DC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8470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347" cy="496491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1344" y="1"/>
            <a:ext cx="2946347" cy="496491"/>
          </a:xfrm>
          <a:prstGeom prst="rect">
            <a:avLst/>
          </a:prstGeom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6D7EA0E-075F-4B21-A835-E8CAEA3E5EC3}" type="datetime1">
              <a:rPr lang="de-DE"/>
              <a:pPr>
                <a:defRPr/>
              </a:pPr>
              <a:t>05.09.2022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4" rIns="91426" bIns="45714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31599"/>
            <a:ext cx="2946347" cy="496491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1344" y="9431599"/>
            <a:ext cx="2946347" cy="496491"/>
          </a:xfrm>
          <a:prstGeom prst="rect">
            <a:avLst/>
          </a:prstGeom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CCCB350-A032-44F6-81FE-87E611EC75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8415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 Hin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3661" y="228600"/>
            <a:ext cx="106227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9262" y="1714488"/>
            <a:ext cx="8224838" cy="100540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400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9263" y="3429000"/>
            <a:ext cx="8226426" cy="33855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>
                <a:solidFill>
                  <a:srgbClr val="000000"/>
                </a:solidFill>
                <a:latin typeface="Calibri"/>
                <a:ea typeface="Verdana" pitchFamily="34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361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9263" y="937445"/>
            <a:ext cx="8224837" cy="42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defRPr sz="300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49263" y="1628774"/>
            <a:ext cx="8224837" cy="4608513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90000"/>
              </a:lnSpc>
              <a:spcBef>
                <a:spcPts val="500"/>
              </a:spcBef>
              <a:buClrTx/>
              <a:buSzPct val="70000"/>
              <a:buFont typeface="Wingdings" charset="2"/>
              <a:buChar char="§"/>
              <a:defRPr sz="2400">
                <a:latin typeface="Calibri"/>
                <a:ea typeface="Verdana" pitchFamily="34" charset="0"/>
                <a:cs typeface="Calibri"/>
              </a:defRPr>
            </a:lvl1pPr>
            <a:lvl2pPr marL="576000" indent="-180000">
              <a:lnSpc>
                <a:spcPct val="90000"/>
              </a:lnSpc>
              <a:spcBef>
                <a:spcPts val="480"/>
              </a:spcBef>
              <a:buClrTx/>
              <a:buSzPct val="70000"/>
              <a:buFont typeface="Wingdings" charset="2"/>
              <a:buChar char="§"/>
              <a:defRPr sz="2000">
                <a:latin typeface="Calibri"/>
                <a:ea typeface="Verdana" pitchFamily="34" charset="0"/>
                <a:cs typeface="Calibri"/>
              </a:defRPr>
            </a:lvl2pPr>
            <a:lvl3pPr marL="936000" indent="-144000">
              <a:lnSpc>
                <a:spcPct val="90000"/>
              </a:lnSpc>
              <a:buClrTx/>
              <a:buSzPct val="70000"/>
              <a:buFont typeface="Wingdings" charset="2"/>
              <a:buChar char="§"/>
              <a:defRPr sz="1600" baseline="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ClrTx/>
              <a:buFont typeface="Arial" pitchFamily="34" charset="0"/>
              <a:buNone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>
              <a:buClrTx/>
              <a:buFont typeface="Arial" pitchFamily="34" charset="0"/>
              <a:buNone/>
              <a:defRPr sz="14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2045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9262" y="936000"/>
            <a:ext cx="8224838" cy="42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defRPr sz="30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628774"/>
            <a:ext cx="4043362" cy="4608513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90000"/>
              </a:lnSpc>
              <a:spcBef>
                <a:spcPts val="500"/>
              </a:spcBef>
              <a:buClrTx/>
              <a:buSzPct val="70000"/>
              <a:buFont typeface="Wingdings" charset="2"/>
              <a:buChar char="§"/>
              <a:defRPr sz="2400">
                <a:solidFill>
                  <a:srgbClr val="000000"/>
                </a:solidFill>
                <a:latin typeface="Calibri"/>
                <a:ea typeface="Verdana" pitchFamily="34" charset="0"/>
                <a:cs typeface="Calibri"/>
              </a:defRPr>
            </a:lvl1pPr>
            <a:lvl2pPr marL="576000" indent="-180000">
              <a:lnSpc>
                <a:spcPct val="90000"/>
              </a:lnSpc>
              <a:buClrTx/>
              <a:buSzPct val="70000"/>
              <a:buFont typeface="Wingdings" charset="2"/>
              <a:buChar char="§"/>
              <a:defRPr sz="2000">
                <a:latin typeface="Calibri"/>
                <a:ea typeface="Verdana" pitchFamily="34" charset="0"/>
                <a:cs typeface="Calibri"/>
              </a:defRPr>
            </a:lvl2pPr>
            <a:lvl3pPr marL="936000" indent="-144000">
              <a:lnSpc>
                <a:spcPct val="90000"/>
              </a:lnSpc>
              <a:buClrTx/>
              <a:buSzPct val="70000"/>
              <a:buFont typeface="Wingdings" charset="2"/>
              <a:buChar char="§"/>
              <a:defRPr sz="1600">
                <a:latin typeface="Calibri"/>
                <a:ea typeface="Verdana" pitchFamily="34" charset="0"/>
                <a:cs typeface="Calibri"/>
              </a:defRPr>
            </a:lvl3pPr>
            <a:lvl4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>
              <a:buClrTx/>
              <a:buFont typeface="Arial" pitchFamily="34" charset="0"/>
              <a:buNone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0"/>
          </p:nvPr>
        </p:nvSpPr>
        <p:spPr>
          <a:xfrm>
            <a:off x="4632326" y="1628775"/>
            <a:ext cx="4043362" cy="4608513"/>
          </a:xfrm>
          <a:prstGeom prst="rect">
            <a:avLst/>
          </a:prstGeom>
        </p:spPr>
        <p:txBody>
          <a:bodyPr lIns="0" tIns="0" rIns="0" bIns="0"/>
          <a:lstStyle>
            <a:lvl1pPr marL="288000" indent="-288000">
              <a:lnSpc>
                <a:spcPct val="90000"/>
              </a:lnSpc>
              <a:spcBef>
                <a:spcPts val="500"/>
              </a:spcBef>
              <a:buClrTx/>
              <a:buSzPct val="70000"/>
              <a:buFont typeface="Wingdings" charset="2"/>
              <a:buChar char="§"/>
              <a:defRPr sz="2400">
                <a:latin typeface="Calibri"/>
                <a:ea typeface="Verdana" pitchFamily="34" charset="0"/>
                <a:cs typeface="Calibri"/>
              </a:defRPr>
            </a:lvl1pPr>
            <a:lvl2pPr marL="576000" indent="-180000">
              <a:lnSpc>
                <a:spcPct val="90000"/>
              </a:lnSpc>
              <a:buClrTx/>
              <a:buSzPct val="70000"/>
              <a:buFont typeface="Wingdings" charset="2"/>
              <a:buChar char="§"/>
              <a:defRPr sz="2000" baseline="0">
                <a:latin typeface="+mj-lt"/>
                <a:ea typeface="Verdana" pitchFamily="34" charset="0"/>
                <a:cs typeface="Verdana" pitchFamily="34" charset="0"/>
              </a:defRPr>
            </a:lvl2pPr>
            <a:lvl3pPr marL="936000" indent="-144000">
              <a:lnSpc>
                <a:spcPct val="90000"/>
              </a:lnSpc>
              <a:buClrTx/>
              <a:buSzPct val="70000"/>
              <a:buFont typeface="Wingdings" charset="2"/>
              <a:buChar char="§"/>
              <a:defRPr sz="1600" baseline="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ClrTx/>
              <a:buFont typeface="Arial" pitchFamily="34" charset="0"/>
              <a:buNone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>
              <a:buClrTx/>
              <a:buFont typeface="Arial" pitchFamily="34" charset="0"/>
              <a:buNone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9736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16900" cy="42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defRPr sz="300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3828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936000"/>
            <a:ext cx="3008313" cy="100013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90000"/>
              </a:lnSpc>
              <a:defRPr sz="30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981075"/>
            <a:ext cx="5100638" cy="5089545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90000"/>
              </a:lnSpc>
              <a:spcBef>
                <a:spcPts val="500"/>
              </a:spcBef>
              <a:buClrTx/>
              <a:buSzPct val="70000"/>
              <a:buFont typeface="Wingdings" charset="2"/>
              <a:buChar char="§"/>
              <a:defRPr sz="2400">
                <a:latin typeface="Calibri"/>
                <a:ea typeface="Verdana" pitchFamily="34" charset="0"/>
                <a:cs typeface="Calibri"/>
              </a:defRPr>
            </a:lvl1pPr>
            <a:lvl2pPr marL="576000" indent="-180000">
              <a:lnSpc>
                <a:spcPct val="90000"/>
              </a:lnSpc>
              <a:buClrTx/>
              <a:buSzPct val="70000"/>
              <a:buFont typeface="Wingdings" charset="2"/>
              <a:buChar char="§"/>
              <a:defRPr sz="2000" baseline="0">
                <a:latin typeface="+mn-lt"/>
              </a:defRPr>
            </a:lvl2pPr>
            <a:lvl3pPr marL="936000" indent="-144000">
              <a:lnSpc>
                <a:spcPct val="90000"/>
              </a:lnSpc>
              <a:buClrTx/>
              <a:buSzPct val="70000"/>
              <a:buFont typeface="Wingdings" charset="2"/>
              <a:buChar char="§"/>
              <a:defRPr sz="1600" baseline="0">
                <a:latin typeface="+mn-lt"/>
              </a:defRPr>
            </a:lvl3pPr>
            <a:lvl4pPr>
              <a:buClrTx/>
              <a:buFont typeface="Arial" pitchFamily="34" charset="0"/>
              <a:buChar char="•"/>
              <a:defRPr sz="1400"/>
            </a:lvl4pPr>
            <a:lvl5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3008313" cy="33274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ClrTx/>
              <a:buFontTx/>
              <a:buNone/>
              <a:defRPr sz="2000">
                <a:latin typeface="Calibri"/>
                <a:ea typeface="Verdana" pitchFamily="34" charset="0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3568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699020"/>
            <a:ext cx="5486400" cy="83869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l">
              <a:lnSpc>
                <a:spcPct val="90000"/>
              </a:lnSpc>
              <a:defRPr sz="30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81075"/>
            <a:ext cx="5486400" cy="36449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500"/>
              </a:lnSpc>
              <a:spcBef>
                <a:spcPts val="0"/>
              </a:spcBef>
              <a:buNone/>
              <a:defRPr sz="3000">
                <a:latin typeface="Calibri"/>
                <a:cs typeface="Calibri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56239"/>
            <a:ext cx="5486400" cy="8810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None/>
              <a:defRPr sz="1600">
                <a:latin typeface="Calibri"/>
                <a:ea typeface="Verdana" pitchFamily="34" charset="0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15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742A24-2804-4866-A8E0-B2439438D07B}" type="datetimeFigureOut">
              <a:rPr lang="de-CH" smtClean="0"/>
              <a:t>05.09.2022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1770A5-7DB7-49FB-96FE-1AD94ED2C12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63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/>
        </p:nvCxnSpPr>
        <p:spPr>
          <a:xfrm>
            <a:off x="452438" y="6392863"/>
            <a:ext cx="8224837" cy="158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5505450" y="6477000"/>
            <a:ext cx="31686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CH" sz="800" dirty="0">
                <a:solidFill>
                  <a:srgbClr val="595959"/>
                </a:solidFill>
                <a:latin typeface="Calibri" charset="0"/>
                <a:cs typeface="Calibri" charset="0"/>
              </a:rPr>
              <a:t>© </a:t>
            </a:r>
            <a:r>
              <a:rPr lang="en-GB" sz="800" dirty="0">
                <a:solidFill>
                  <a:srgbClr val="595959"/>
                </a:solidFill>
                <a:latin typeface="Calibri" charset="0"/>
                <a:cs typeface="Calibri" charset="0"/>
              </a:rPr>
              <a:t>ICT-Berufsbildung Zentralschweiz -</a:t>
            </a:r>
            <a:r>
              <a:rPr lang="en-GB" sz="800" baseline="0" dirty="0">
                <a:solidFill>
                  <a:srgbClr val="595959"/>
                </a:solidFill>
                <a:latin typeface="Calibri" charset="0"/>
                <a:cs typeface="Calibri" charset="0"/>
              </a:rPr>
              <a:t> </a:t>
            </a:r>
            <a:fld id="{517191D3-ABED-4399-A322-17826540055D}" type="datetime5">
              <a:rPr lang="de-CH" sz="800" baseline="0" smtClean="0">
                <a:solidFill>
                  <a:srgbClr val="595959"/>
                </a:solidFill>
                <a:latin typeface="Calibri" charset="0"/>
                <a:cs typeface="Calibri" charset="0"/>
              </a:rPr>
              <a:pPr algn="r" eaLnBrk="1" hangingPunct="1">
                <a:spcBef>
                  <a:spcPct val="50000"/>
                </a:spcBef>
                <a:defRPr/>
              </a:pPr>
              <a:t>22-09-05</a:t>
            </a:fld>
            <a:r>
              <a:rPr lang="en-GB" sz="800" baseline="0" dirty="0">
                <a:solidFill>
                  <a:srgbClr val="595959"/>
                </a:solidFill>
                <a:latin typeface="Calibri" charset="0"/>
                <a:cs typeface="Calibri" charset="0"/>
              </a:rPr>
              <a:t> </a:t>
            </a:r>
            <a:r>
              <a:rPr lang="de-CH" sz="800" dirty="0">
                <a:solidFill>
                  <a:srgbClr val="595959"/>
                </a:solidFill>
                <a:latin typeface="Calibri" charset="0"/>
                <a:ea typeface="Verdana" charset="0"/>
              </a:rPr>
              <a:t>- Folie </a:t>
            </a:r>
            <a:fld id="{AF43D5EA-DF10-4F28-B5EB-BEFA9C2FD688}" type="slidenum">
              <a:rPr lang="de-CH" sz="800" smtClean="0">
                <a:solidFill>
                  <a:srgbClr val="595959"/>
                </a:solidFill>
                <a:latin typeface="Calibri" charset="0"/>
                <a:ea typeface="Verdana" charset="0"/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fr-FR" sz="800" dirty="0">
              <a:solidFill>
                <a:srgbClr val="595959"/>
              </a:solidFill>
              <a:latin typeface="Calibri" charset="0"/>
              <a:ea typeface="Verdana" charset="0"/>
            </a:endParaRPr>
          </a:p>
        </p:txBody>
      </p:sp>
      <p:pic>
        <p:nvPicPr>
          <p:cNvPr id="2" name="Bild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6780" y="188640"/>
            <a:ext cx="889068" cy="6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8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Blip>
          <a:blip r:embed="rId10"/>
        </a:buBlip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Blip>
          <a:blip r:embed="rId10"/>
        </a:buBlip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Blip>
          <a:blip r:embed="rId10"/>
        </a:buBlip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Blip>
          <a:blip r:embed="rId10"/>
        </a:buBlip>
        <a:defRPr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9262" y="529876"/>
            <a:ext cx="8224838" cy="504754"/>
          </a:xfrm>
        </p:spPr>
        <p:txBody>
          <a:bodyPr/>
          <a:lstStyle/>
          <a:p>
            <a:r>
              <a:rPr lang="de-CH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M187 - Tagesziele – Tag 1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" y="4653136"/>
            <a:ext cx="9108505" cy="22322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55576" y="1373867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>
                <a:latin typeface="+mn-lt"/>
              </a:rPr>
              <a:t>Jeder kann selbständig das EVA-Prinzip erklären und Geräte dazu benennen.</a:t>
            </a:r>
          </a:p>
        </p:txBody>
      </p:sp>
      <p:sp>
        <p:nvSpPr>
          <p:cNvPr id="6" name="Rounded Rectangle 10"/>
          <p:cNvSpPr/>
          <p:nvPr/>
        </p:nvSpPr>
        <p:spPr>
          <a:xfrm>
            <a:off x="395536" y="1733907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8" name="Rounded Rectangle 10"/>
          <p:cNvSpPr/>
          <p:nvPr/>
        </p:nvSpPr>
        <p:spPr>
          <a:xfrm>
            <a:off x="395536" y="2598003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5576" y="2270464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>
                <a:latin typeface="+mn-lt"/>
              </a:rPr>
              <a:t>Jeder kann die Komponenten eines Computers visuell erkennen, benennen und erklären wozu sie genutzt werden.</a:t>
            </a:r>
          </a:p>
        </p:txBody>
      </p:sp>
      <p:sp>
        <p:nvSpPr>
          <p:cNvPr id="10" name="Rounded Rectangle 10"/>
          <p:cNvSpPr/>
          <p:nvPr/>
        </p:nvSpPr>
        <p:spPr>
          <a:xfrm>
            <a:off x="395536" y="3462099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638D380-ECDB-49DD-93FD-1316BF09CDDB}"/>
              </a:ext>
            </a:extLst>
          </p:cNvPr>
          <p:cNvSpPr/>
          <p:nvPr/>
        </p:nvSpPr>
        <p:spPr>
          <a:xfrm>
            <a:off x="755576" y="3246075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>
                <a:latin typeface="+mn-lt"/>
              </a:rPr>
              <a:t>Jeder kann die Schnittstellen eines Computers visuell erkennen und die Funktion erklären.</a:t>
            </a:r>
          </a:p>
        </p:txBody>
      </p:sp>
    </p:spTree>
    <p:extLst>
      <p:ext uri="{BB962C8B-B14F-4D97-AF65-F5344CB8AC3E}">
        <p14:creationId xmlns:p14="http://schemas.microsoft.com/office/powerpoint/2010/main" val="310746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9262" y="529876"/>
            <a:ext cx="8224838" cy="504754"/>
          </a:xfrm>
        </p:spPr>
        <p:txBody>
          <a:bodyPr/>
          <a:lstStyle/>
          <a:p>
            <a:r>
              <a:rPr lang="de-CH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M187 - Tagesziele – Tag 2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" y="4653136"/>
            <a:ext cx="9108505" cy="2232248"/>
          </a:xfrm>
          <a:prstGeom prst="rect">
            <a:avLst/>
          </a:prstGeom>
        </p:spPr>
      </p:pic>
      <p:sp>
        <p:nvSpPr>
          <p:cNvPr id="6" name="Rounded Rectangle 10"/>
          <p:cNvSpPr/>
          <p:nvPr/>
        </p:nvSpPr>
        <p:spPr>
          <a:xfrm>
            <a:off x="395536" y="1484784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5576" y="2083495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>
                <a:latin typeface="+mn-lt"/>
              </a:rPr>
              <a:t>Jeder kann Benutzer und Gruppen in Windows 10 installieren und kennt deren Bedeutung.</a:t>
            </a:r>
          </a:p>
        </p:txBody>
      </p:sp>
      <p:sp>
        <p:nvSpPr>
          <p:cNvPr id="8" name="Rounded Rectangle 10"/>
          <p:cNvSpPr/>
          <p:nvPr/>
        </p:nvSpPr>
        <p:spPr>
          <a:xfrm>
            <a:off x="395536" y="2276872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0" name="Rounded Rectangle 10"/>
          <p:cNvSpPr/>
          <p:nvPr/>
        </p:nvSpPr>
        <p:spPr>
          <a:xfrm>
            <a:off x="395536" y="3829948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CB1852A5-D000-4601-AE73-A060F736AEFA}"/>
              </a:ext>
            </a:extLst>
          </p:cNvPr>
          <p:cNvSpPr/>
          <p:nvPr/>
        </p:nvSpPr>
        <p:spPr>
          <a:xfrm>
            <a:off x="395536" y="3068960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0F2FEA4-5359-49CF-8901-1F7C062691DE}"/>
              </a:ext>
            </a:extLst>
          </p:cNvPr>
          <p:cNvSpPr/>
          <p:nvPr/>
        </p:nvSpPr>
        <p:spPr>
          <a:xfrm>
            <a:off x="755576" y="2946139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>
                <a:latin typeface="+mn-lt"/>
              </a:rPr>
              <a:t>Jeder kann Berechtigungen auf Dateiebene setzen.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418FAC-4590-416E-A9E0-95FD71C38333}"/>
              </a:ext>
            </a:extLst>
          </p:cNvPr>
          <p:cNvSpPr/>
          <p:nvPr/>
        </p:nvSpPr>
        <p:spPr>
          <a:xfrm>
            <a:off x="755576" y="1240202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>
                <a:latin typeface="+mn-lt"/>
              </a:rPr>
              <a:t>Jeder ist in der Lage selbständig Windows als Betriebssystem zu installieren.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E04D0FF-D8AA-4C62-84CC-8CC0DFAB97B2}"/>
              </a:ext>
            </a:extLst>
          </p:cNvPr>
          <p:cNvSpPr/>
          <p:nvPr/>
        </p:nvSpPr>
        <p:spPr>
          <a:xfrm>
            <a:off x="755576" y="3501007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>
                <a:latin typeface="+mn-lt"/>
              </a:rPr>
              <a:t>Jeder ist in der Lage fehlende Treiber eines Windows 10-Systems zu finden und zu installieren.</a:t>
            </a:r>
          </a:p>
        </p:txBody>
      </p:sp>
    </p:spTree>
    <p:extLst>
      <p:ext uri="{BB962C8B-B14F-4D97-AF65-F5344CB8AC3E}">
        <p14:creationId xmlns:p14="http://schemas.microsoft.com/office/powerpoint/2010/main" val="377728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9262" y="529876"/>
            <a:ext cx="8224838" cy="504754"/>
          </a:xfrm>
        </p:spPr>
        <p:txBody>
          <a:bodyPr/>
          <a:lstStyle/>
          <a:p>
            <a:r>
              <a:rPr lang="de-CH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M187 - Tagesziele – Tag 3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" y="4653136"/>
            <a:ext cx="9108505" cy="2232248"/>
          </a:xfrm>
          <a:prstGeom prst="rect">
            <a:avLst/>
          </a:prstGeom>
        </p:spPr>
      </p:pic>
      <p:sp>
        <p:nvSpPr>
          <p:cNvPr id="6" name="Rounded Rectangle 10"/>
          <p:cNvSpPr/>
          <p:nvPr/>
        </p:nvSpPr>
        <p:spPr>
          <a:xfrm>
            <a:off x="395536" y="1425430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8" name="Rounded Rectangle 10"/>
          <p:cNvSpPr/>
          <p:nvPr/>
        </p:nvSpPr>
        <p:spPr>
          <a:xfrm>
            <a:off x="395536" y="3403969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5576" y="1628800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>
                <a:latin typeface="+mn-lt"/>
              </a:rPr>
              <a:t>Jeder ist in der Lage selbständig Ubuntu als Betriebssystem zu installieren.</a:t>
            </a:r>
          </a:p>
        </p:txBody>
      </p:sp>
      <p:sp>
        <p:nvSpPr>
          <p:cNvPr id="12" name="Rounded Rectangle 10"/>
          <p:cNvSpPr/>
          <p:nvPr/>
        </p:nvSpPr>
        <p:spPr>
          <a:xfrm>
            <a:off x="395536" y="4186377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99E6C8-8989-49AE-A26F-1C0FD7B4B62B}"/>
              </a:ext>
            </a:extLst>
          </p:cNvPr>
          <p:cNvSpPr/>
          <p:nvPr/>
        </p:nvSpPr>
        <p:spPr>
          <a:xfrm>
            <a:off x="755576" y="1268760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>
                <a:latin typeface="+mn-lt"/>
              </a:rPr>
              <a:t>Jeder kann seinen Arbeitsplatz ergonomisch einrichten.</a:t>
            </a:r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C0590CEA-E93A-42DC-BD51-25979CB37B00}"/>
              </a:ext>
            </a:extLst>
          </p:cNvPr>
          <p:cNvSpPr/>
          <p:nvPr/>
        </p:nvSpPr>
        <p:spPr>
          <a:xfrm>
            <a:off x="395536" y="1938778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0CE544E-844C-40F4-91BA-B5E53C9C950C}"/>
              </a:ext>
            </a:extLst>
          </p:cNvPr>
          <p:cNvSpPr/>
          <p:nvPr/>
        </p:nvSpPr>
        <p:spPr>
          <a:xfrm>
            <a:off x="755576" y="3140968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>
                <a:latin typeface="+mn-lt"/>
              </a:rPr>
              <a:t>Jeder ist in der Lage fehlende Updates eines Ubuntu-Systems zu installieren und Programme aktuell zu halten.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95497D3-96EA-488F-8454-9D7CCAE679A2}"/>
              </a:ext>
            </a:extLst>
          </p:cNvPr>
          <p:cNvSpPr/>
          <p:nvPr/>
        </p:nvSpPr>
        <p:spPr>
          <a:xfrm>
            <a:off x="755576" y="3883695"/>
            <a:ext cx="77768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200" dirty="0">
                <a:latin typeface="+mn-lt"/>
              </a:rPr>
              <a:t>Jeder kann selbständig ein virtuelles Betriebssystem aufsetzen und entsprechend einrichten.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A944D68-A5AD-4D7C-88E0-0E309A83DCBE}"/>
              </a:ext>
            </a:extLst>
          </p:cNvPr>
          <p:cNvSpPr/>
          <p:nvPr/>
        </p:nvSpPr>
        <p:spPr>
          <a:xfrm>
            <a:off x="755576" y="2381979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>
                <a:latin typeface="+mn-lt"/>
              </a:rPr>
              <a:t>Jeder kann Benutzer und Gruppen in Ubuntu installieren und kennt deren Bedeutung.</a:t>
            </a:r>
          </a:p>
        </p:txBody>
      </p:sp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C1A70FC3-6907-46C7-8C66-B7534120311C}"/>
              </a:ext>
            </a:extLst>
          </p:cNvPr>
          <p:cNvSpPr/>
          <p:nvPr/>
        </p:nvSpPr>
        <p:spPr>
          <a:xfrm>
            <a:off x="395536" y="2708920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2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9262" y="529876"/>
            <a:ext cx="8224838" cy="504754"/>
          </a:xfrm>
        </p:spPr>
        <p:txBody>
          <a:bodyPr/>
          <a:lstStyle/>
          <a:p>
            <a:r>
              <a:rPr lang="de-CH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M187 - Tagesziele – Tag 4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" y="4653136"/>
            <a:ext cx="9108505" cy="2232248"/>
          </a:xfrm>
          <a:prstGeom prst="rect">
            <a:avLst/>
          </a:prstGeom>
        </p:spPr>
      </p:pic>
      <p:sp>
        <p:nvSpPr>
          <p:cNvPr id="6" name="Rounded Rectangle 10"/>
          <p:cNvSpPr/>
          <p:nvPr/>
        </p:nvSpPr>
        <p:spPr>
          <a:xfrm>
            <a:off x="395536" y="1628800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8" name="Rounded Rectangle 10"/>
          <p:cNvSpPr/>
          <p:nvPr/>
        </p:nvSpPr>
        <p:spPr>
          <a:xfrm>
            <a:off x="395536" y="2420888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0" name="Rounded Rectangle 10"/>
          <p:cNvSpPr/>
          <p:nvPr/>
        </p:nvSpPr>
        <p:spPr>
          <a:xfrm>
            <a:off x="395536" y="2996952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94354" y="1422694"/>
            <a:ext cx="77768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200" dirty="0">
                <a:latin typeface="+mn-lt"/>
              </a:rPr>
              <a:t>Jeder ist in der Lage eine Netzwerkfreigaben zu erstellen auf einem Windows-System.</a:t>
            </a:r>
          </a:p>
        </p:txBody>
      </p:sp>
      <p:sp>
        <p:nvSpPr>
          <p:cNvPr id="13" name="Rounded Rectangle 10"/>
          <p:cNvSpPr/>
          <p:nvPr/>
        </p:nvSpPr>
        <p:spPr>
          <a:xfrm>
            <a:off x="395536" y="3501008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6339CE6-F976-4F6C-A225-14C36F19F563}"/>
              </a:ext>
            </a:extLst>
          </p:cNvPr>
          <p:cNvSpPr/>
          <p:nvPr/>
        </p:nvSpPr>
        <p:spPr>
          <a:xfrm>
            <a:off x="863472" y="2133873"/>
            <a:ext cx="77768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200" dirty="0">
                <a:latin typeface="+mn-lt"/>
              </a:rPr>
              <a:t>Jeder ist in der Lage eine Netzwerkverbindung zu erstellen von einem Ubuntu-System auf ein Windows-System.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C074B33-6A6E-4B5A-8D4D-55142880B204}"/>
              </a:ext>
            </a:extLst>
          </p:cNvPr>
          <p:cNvSpPr/>
          <p:nvPr/>
        </p:nvSpPr>
        <p:spPr>
          <a:xfrm>
            <a:off x="840821" y="2907844"/>
            <a:ext cx="77768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200" dirty="0">
                <a:latin typeface="+mn-lt"/>
              </a:rPr>
              <a:t>Jeder kennt Werkzeuge zur Überwachung der Systeme.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73B2441-2853-4E7C-9BD1-FCE9FF86FD0C}"/>
              </a:ext>
            </a:extLst>
          </p:cNvPr>
          <p:cNvSpPr/>
          <p:nvPr/>
        </p:nvSpPr>
        <p:spPr>
          <a:xfrm>
            <a:off x="862272" y="3379639"/>
            <a:ext cx="77768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200" dirty="0">
                <a:latin typeface="+mn-lt"/>
              </a:rPr>
              <a:t>Jeder ist in der Lage sein System entsprechend vor aktuellen Gefahren zu schützen (Virenschutz/Firewall/Updates)</a:t>
            </a:r>
          </a:p>
        </p:txBody>
      </p:sp>
    </p:spTree>
    <p:extLst>
      <p:ext uri="{BB962C8B-B14F-4D97-AF65-F5344CB8AC3E}">
        <p14:creationId xmlns:p14="http://schemas.microsoft.com/office/powerpoint/2010/main" val="124386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9262" y="529876"/>
            <a:ext cx="8224838" cy="504754"/>
          </a:xfrm>
        </p:spPr>
        <p:txBody>
          <a:bodyPr/>
          <a:lstStyle/>
          <a:p>
            <a:r>
              <a:rPr lang="de-CH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M187 - Tagesziele – Tag 5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" y="4653136"/>
            <a:ext cx="9108505" cy="223224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55576" y="2636912"/>
            <a:ext cx="7560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200" dirty="0">
                <a:latin typeface="+mn-lt"/>
              </a:rPr>
              <a:t>Jeder hat seine Kursbewertung im SEPHIR ausgefüllt und abgeschlossen.</a:t>
            </a:r>
          </a:p>
        </p:txBody>
      </p:sp>
      <p:sp>
        <p:nvSpPr>
          <p:cNvPr id="8" name="Rounded Rectangle 10"/>
          <p:cNvSpPr/>
          <p:nvPr/>
        </p:nvSpPr>
        <p:spPr>
          <a:xfrm>
            <a:off x="395536" y="2902297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5576" y="3479522"/>
            <a:ext cx="77768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200" dirty="0">
                <a:latin typeface="+mn-lt"/>
              </a:rPr>
              <a:t>Jeder hat erfolgreich den Kompetenznachweis abgeschlossen.</a:t>
            </a:r>
          </a:p>
        </p:txBody>
      </p:sp>
      <p:sp>
        <p:nvSpPr>
          <p:cNvPr id="10" name="Rounded Rectangle 10"/>
          <p:cNvSpPr/>
          <p:nvPr/>
        </p:nvSpPr>
        <p:spPr>
          <a:xfrm>
            <a:off x="395536" y="3559661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55576" y="1292568"/>
            <a:ext cx="75608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200" dirty="0">
                <a:latin typeface="+mn-lt"/>
              </a:rPr>
              <a:t>Jeder kann selbständig Software-Tools installieren und kann deren Lizenzmodelle benennen.</a:t>
            </a:r>
          </a:p>
        </p:txBody>
      </p:sp>
      <p:sp>
        <p:nvSpPr>
          <p:cNvPr id="12" name="Rounded Rectangle 10"/>
          <p:cNvSpPr/>
          <p:nvPr/>
        </p:nvSpPr>
        <p:spPr>
          <a:xfrm>
            <a:off x="395536" y="1541691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4" name="Rounded Rectangle 10"/>
          <p:cNvSpPr/>
          <p:nvPr/>
        </p:nvSpPr>
        <p:spPr>
          <a:xfrm>
            <a:off x="395536" y="2228672"/>
            <a:ext cx="216024" cy="216024"/>
          </a:xfrm>
          <a:prstGeom prst="roundRect">
            <a:avLst/>
          </a:prstGeom>
          <a:ln w="4445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17F08D4-C49D-4DCF-98A2-404A27CD8F74}"/>
              </a:ext>
            </a:extLst>
          </p:cNvPr>
          <p:cNvSpPr/>
          <p:nvPr/>
        </p:nvSpPr>
        <p:spPr>
          <a:xfrm>
            <a:off x="733128" y="2132856"/>
            <a:ext cx="75608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200" dirty="0">
                <a:latin typeface="+mn-lt"/>
              </a:rPr>
              <a:t>Jeder kann sein System entsprechend sichern (</a:t>
            </a:r>
            <a:r>
              <a:rPr lang="de-CH" sz="2200" dirty="0" err="1">
                <a:latin typeface="+mn-lt"/>
              </a:rPr>
              <a:t>Sytemabbild</a:t>
            </a:r>
            <a:r>
              <a:rPr lang="de-CH" sz="2200" dirty="0">
                <a:latin typeface="+mn-lt"/>
              </a:rPr>
              <a:t> </a:t>
            </a:r>
            <a:r>
              <a:rPr lang="de-CH" sz="2200" dirty="0" err="1">
                <a:latin typeface="+mn-lt"/>
              </a:rPr>
              <a:t>etc</a:t>
            </a:r>
            <a:r>
              <a:rPr lang="de-CH" sz="2200" dirty="0">
                <a:latin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93161920"/>
      </p:ext>
    </p:extLst>
  </p:cSld>
  <p:clrMapOvr>
    <a:masterClrMapping/>
  </p:clrMapOvr>
</p:sld>
</file>

<file path=ppt/theme/theme1.xml><?xml version="1.0" encoding="utf-8"?>
<a:theme xmlns:a="http://schemas.openxmlformats.org/drawingml/2006/main" name="SILF_Vorlage_V_97-03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rganisationsebene xmlns="6a25306a-85a0-46bb-9696-58c6f9508fa4">Geschäftsstelle</Organisationsebene>
    <Dokumententyp xmlns="6a25306a-85a0-46bb-9696-58c6f9508fa4">Vorlagen</Dokumententyp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e ICT-Berufsbildung" ma:contentTypeID="0x010100EA73180E7B04374FA6D69EBFDECF4D2200D63D530EC6AEF74B8624DD163916248D" ma:contentTypeVersion="3" ma:contentTypeDescription="" ma:contentTypeScope="" ma:versionID="d5bba71be897929ad52486263ca96a07">
  <xsd:schema xmlns:xsd="http://www.w3.org/2001/XMLSchema" xmlns:xs="http://www.w3.org/2001/XMLSchema" xmlns:p="http://schemas.microsoft.com/office/2006/metadata/properties" xmlns:ns2="6a25306a-85a0-46bb-9696-58c6f9508fa4" targetNamespace="http://schemas.microsoft.com/office/2006/metadata/properties" ma:root="true" ma:fieldsID="0c349783317a47cd86c9c0c18e91ccfc" ns2:_="">
    <xsd:import namespace="6a25306a-85a0-46bb-9696-58c6f9508fa4"/>
    <xsd:element name="properties">
      <xsd:complexType>
        <xsd:sequence>
          <xsd:element name="documentManagement">
            <xsd:complexType>
              <xsd:all>
                <xsd:element ref="ns2:Dokumententyp"/>
                <xsd:element ref="ns2:Organisationseben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5306a-85a0-46bb-9696-58c6f9508fa4" elementFormDefault="qualified">
    <xsd:import namespace="http://schemas.microsoft.com/office/2006/documentManagement/types"/>
    <xsd:import namespace="http://schemas.microsoft.com/office/infopath/2007/PartnerControls"/>
    <xsd:element name="Dokumententyp" ma:index="8" ma:displayName="Dokumententyp" ma:format="Dropdown" ma:internalName="Dokumententyp">
      <xsd:simpleType>
        <xsd:restriction base="dms:Choice">
          <xsd:enumeration value="Antrag"/>
          <xsd:enumeration value="Arbeitspapier"/>
          <xsd:enumeration value="Auftragsbestätigungen"/>
          <xsd:enumeration value="Buha/Abschlüsse u. Organisation"/>
          <xsd:enumeration value="Buha/Beleg allg"/>
          <xsd:enumeration value="Buha/Beleg Debitor"/>
          <xsd:enumeration value="Buha/Beleg Kreditor"/>
          <xsd:enumeration value="Buha/Budget"/>
          <xsd:enumeration value="Checkliste/Adresslisten/Glossar"/>
          <xsd:enumeration value="Einladungen / Traktanden"/>
          <xsd:enumeration value="Foto"/>
          <xsd:enumeration value="Fragebogen"/>
          <xsd:enumeration value="Gesetze/VO/Erlasse/Regl./Weisungen"/>
          <xsd:enumeration value="Konzept"/>
          <xsd:enumeration value="Korres ausgehend"/>
          <xsd:enumeration value="Korres eingehend"/>
          <xsd:enumeration value="Korres Vernehmlassungen"/>
          <xsd:enumeration value="Marketing/Medien/Communiqué"/>
          <xsd:enumeration value="Offerte"/>
          <xsd:enumeration value="Pflichtenheft"/>
          <xsd:enumeration value="Personal/-bewerbungen/-verträge"/>
          <xsd:enumeration value="Präsentation/Referat"/>
          <xsd:enumeration value="Protokoll"/>
          <xsd:enumeration value="Prüfungen"/>
          <xsd:enumeration value="Statusbericht"/>
          <xsd:enumeration value="Statuten / Geschäftsreglement"/>
          <xsd:enumeration value="Studien/Berichte/Statistiken"/>
          <xsd:enumeration value="Vertrag"/>
          <xsd:enumeration value="Vorlagen"/>
          <xsd:enumeration value="Zeitplan / Projektplan"/>
        </xsd:restriction>
      </xsd:simpleType>
    </xsd:element>
    <xsd:element name="Organisationsebene" ma:index="9" ma:displayName="Organisationsebene" ma:format="Dropdown" ma:internalName="Organisationsebene">
      <xsd:simpleType>
        <xsd:restriction base="dms:Choice">
          <xsd:enumeration value="Geschäftsstelle"/>
          <xsd:enumeration value="Projekt"/>
          <xsd:enumeration value="BBT"/>
          <xsd:enumeration value="Kantone"/>
          <xsd:enumeration value="Stiftung"/>
          <xsd:enumeration value="Vereinsversammlung"/>
          <xsd:enumeration value="Vorstand"/>
          <xsd:enumeration value="Swiss ICT Academ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displayName="Titel"/>
        <xsd:element ref="dc:subject" minOccurs="0" maxOccurs="1" ma:index="10" ma:displayName="Betreff"/>
        <xsd:element ref="dc:description" minOccurs="0" maxOccurs="1" ma:index="11" ma:displayName="Kommentare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74FF7-A43D-4BB5-A394-F1D02E69ACCD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FF8A8128-0FD3-4FE7-9B3F-146DD44933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74F8FA-D308-49E8-ACAE-6F0B0A8E6534}">
  <ds:schemaRefs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a25306a-85a0-46bb-9696-58c6f9508fa4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D3E16401-2A93-4A86-B43A-064B27ADF1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25306a-85a0-46bb-9696-58c6f9508f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SILF_Vorlage_V_97-03</Template>
  <TotalTime>0</TotalTime>
  <Words>275</Words>
  <Application>Microsoft Office PowerPoint</Application>
  <PresentationFormat>Bildschirmpräsentation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Imago</vt:lpstr>
      <vt:lpstr>Tahoma</vt:lpstr>
      <vt:lpstr>Verdana</vt:lpstr>
      <vt:lpstr>Wingdings</vt:lpstr>
      <vt:lpstr>SILF_Vorlage_V_97-03</vt:lpstr>
      <vt:lpstr>M187 - Tagesziele – Tag 1</vt:lpstr>
      <vt:lpstr>M187 - Tagesziele – Tag 2</vt:lpstr>
      <vt:lpstr>M187 - Tagesziele – Tag 3</vt:lpstr>
      <vt:lpstr>M187 - Tagesziele – Tag 4</vt:lpstr>
      <vt:lpstr>M187 - Tagesziele – Tag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Vorlage PPT-Präsentation - Office 2010</dc:subject>
  <dc:creator>Windows-Benutzer</dc:creator>
  <dc:description/>
  <cp:lastModifiedBy>Horst Lang (ICT-BZ - Leiter Kurswesen)</cp:lastModifiedBy>
  <cp:revision>234</cp:revision>
  <cp:lastPrinted>2021-10-12T13:02:34Z</cp:lastPrinted>
  <dcterms:created xsi:type="dcterms:W3CDTF">2010-08-30T10:07:13Z</dcterms:created>
  <dcterms:modified xsi:type="dcterms:W3CDTF">2022-09-05T09:57:44Z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kumenten Typ">
    <vt:lpwstr>Vorlage</vt:lpwstr>
  </property>
  <property fmtid="{D5CDD505-2E9C-101B-9397-08002B2CF9AE}" pid="3" name="ContentType">
    <vt:lpwstr>Dokument</vt:lpwstr>
  </property>
  <property fmtid="{D5CDD505-2E9C-101B-9397-08002B2CF9AE}" pid="4" name="Order">
    <vt:lpwstr>2300.00000000000</vt:lpwstr>
  </property>
  <property fmtid="{D5CDD505-2E9C-101B-9397-08002B2CF9AE}" pid="5" name="ContentTypeId">
    <vt:lpwstr>0x010100EA73180E7B04374FA6D69EBFDECF4D2200D63D530EC6AEF74B8624DD163916248D</vt:lpwstr>
  </property>
</Properties>
</file>