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259" r:id="rId5"/>
    <p:sldId id="304" r:id="rId6"/>
    <p:sldId id="270" r:id="rId7"/>
    <p:sldId id="275" r:id="rId8"/>
    <p:sldId id="273" r:id="rId9"/>
    <p:sldId id="272" r:id="rId10"/>
    <p:sldId id="305" r:id="rId11"/>
    <p:sldId id="271" r:id="rId12"/>
    <p:sldId id="274" r:id="rId13"/>
    <p:sldId id="280" r:id="rId14"/>
    <p:sldId id="277" r:id="rId15"/>
    <p:sldId id="264" r:id="rId16"/>
    <p:sldId id="276" r:id="rId17"/>
    <p:sldId id="307" r:id="rId1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766562-A4A2-9A8B-F500-81CE9D5260B5}" name="BBZW; Jenny Nicolette (Lehrperson)" initials="BJN(" userId="S::Nicolette.Jenny@sluz.ch::19375ca0-365a-40d6-ac9e-751e71dbdd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008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192" autoAdjust="0"/>
  </p:normalViewPr>
  <p:slideViewPr>
    <p:cSldViewPr snapToGrid="0">
      <p:cViewPr varScale="1">
        <p:scale>
          <a:sx n="93" d="100"/>
          <a:sy n="93" d="100"/>
        </p:scale>
        <p:origin x="1092" y="90"/>
      </p:cViewPr>
      <p:guideLst/>
    </p:cSldViewPr>
  </p:slideViewPr>
  <p:notesTextViewPr>
    <p:cViewPr>
      <p:scale>
        <a:sx n="1" d="1"/>
        <a:sy n="1" d="1"/>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Farese Noe" userId="6001c7fb-3ef1-4202-bdd7-af41ae1e1cbf" providerId="ADAL" clId="{08120C04-75A3-45C3-A9A3-EC8CEFEB01B1}"/>
    <pc:docChg chg="custSel modSld">
      <pc:chgData name="BBZW; Farese Noe" userId="6001c7fb-3ef1-4202-bdd7-af41ae1e1cbf" providerId="ADAL" clId="{08120C04-75A3-45C3-A9A3-EC8CEFEB01B1}" dt="2023-11-01T19:24:57.880" v="3" actId="1076"/>
      <pc:docMkLst>
        <pc:docMk/>
      </pc:docMkLst>
      <pc:sldChg chg="delSp modSp mod delAnim">
        <pc:chgData name="BBZW; Farese Noe" userId="6001c7fb-3ef1-4202-bdd7-af41ae1e1cbf" providerId="ADAL" clId="{08120C04-75A3-45C3-A9A3-EC8CEFEB01B1}" dt="2023-11-01T19:24:33.472" v="1" actId="478"/>
        <pc:sldMkLst>
          <pc:docMk/>
          <pc:sldMk cId="1801671571" sldId="273"/>
        </pc:sldMkLst>
        <pc:spChg chg="del mod">
          <ac:chgData name="BBZW; Farese Noe" userId="6001c7fb-3ef1-4202-bdd7-af41ae1e1cbf" providerId="ADAL" clId="{08120C04-75A3-45C3-A9A3-EC8CEFEB01B1}" dt="2023-11-01T19:24:33.472" v="1" actId="478"/>
          <ac:spMkLst>
            <pc:docMk/>
            <pc:sldMk cId="1801671571" sldId="273"/>
            <ac:spMk id="8" creationId="{071CC951-59DD-4777-BE38-27E706815B10}"/>
          </ac:spMkLst>
        </pc:spChg>
      </pc:sldChg>
      <pc:sldChg chg="modSp mod">
        <pc:chgData name="BBZW; Farese Noe" userId="6001c7fb-3ef1-4202-bdd7-af41ae1e1cbf" providerId="ADAL" clId="{08120C04-75A3-45C3-A9A3-EC8CEFEB01B1}" dt="2023-11-01T19:24:57.880" v="3" actId="1076"/>
        <pc:sldMkLst>
          <pc:docMk/>
          <pc:sldMk cId="1879413400" sldId="305"/>
        </pc:sldMkLst>
        <pc:spChg chg="mod">
          <ac:chgData name="BBZW; Farese Noe" userId="6001c7fb-3ef1-4202-bdd7-af41ae1e1cbf" providerId="ADAL" clId="{08120C04-75A3-45C3-A9A3-EC8CEFEB01B1}" dt="2023-11-01T19:24:55.479" v="2" actId="1076"/>
          <ac:spMkLst>
            <pc:docMk/>
            <pc:sldMk cId="1879413400" sldId="305"/>
            <ac:spMk id="5" creationId="{6C305558-77EF-4C97-8931-F9DCD92ABBCD}"/>
          </ac:spMkLst>
        </pc:spChg>
        <pc:spChg chg="mod">
          <ac:chgData name="BBZW; Farese Noe" userId="6001c7fb-3ef1-4202-bdd7-af41ae1e1cbf" providerId="ADAL" clId="{08120C04-75A3-45C3-A9A3-EC8CEFEB01B1}" dt="2023-11-01T19:24:57.880" v="3" actId="1076"/>
          <ac:spMkLst>
            <pc:docMk/>
            <pc:sldMk cId="1879413400" sldId="305"/>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90154-42E4-40E8-9E01-08D70D733F5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de-CH"/>
        </a:p>
      </dgm:t>
    </dgm:pt>
    <dgm:pt modelId="{69B76A0B-1DB0-423A-A623-D19DB6736DD8}">
      <dgm:prSet phldrT="[Text]"/>
      <dgm:spPr/>
      <dgm:t>
        <a:bodyPr/>
        <a:lstStyle/>
        <a:p>
          <a:r>
            <a:rPr lang="de-CH" dirty="0"/>
            <a:t>Aufgaben im Unternehmen</a:t>
          </a:r>
        </a:p>
      </dgm:t>
    </dgm:pt>
    <dgm:pt modelId="{EFB87AA3-2E9E-4385-A323-52BC3A60FB7B}" type="parTrans" cxnId="{BFB32D96-509C-47C6-9E06-8805833B1829}">
      <dgm:prSet/>
      <dgm:spPr/>
      <dgm:t>
        <a:bodyPr/>
        <a:lstStyle/>
        <a:p>
          <a:endParaRPr lang="de-CH"/>
        </a:p>
      </dgm:t>
    </dgm:pt>
    <dgm:pt modelId="{E4B30BB3-F5E3-45C1-9655-564C7A4A3311}" type="sibTrans" cxnId="{BFB32D96-509C-47C6-9E06-8805833B1829}">
      <dgm:prSet/>
      <dgm:spPr/>
      <dgm:t>
        <a:bodyPr/>
        <a:lstStyle/>
        <a:p>
          <a:endParaRPr lang="de-CH"/>
        </a:p>
      </dgm:t>
    </dgm:pt>
    <dgm:pt modelId="{50316BE7-958F-495F-8C69-E77511657BEF}">
      <dgm:prSet phldrT="[Text]"/>
      <dgm:spPr/>
      <dgm:t>
        <a:bodyPr/>
        <a:lstStyle/>
        <a:p>
          <a:r>
            <a:rPr lang="de-CH" dirty="0"/>
            <a:t>Sonderaufgaben</a:t>
          </a:r>
        </a:p>
      </dgm:t>
    </dgm:pt>
    <dgm:pt modelId="{E14AC203-AAFD-4999-A7B7-5FADC4E4BF15}" type="parTrans" cxnId="{1909FD09-CC7E-47BF-B789-0046D06D6C8E}">
      <dgm:prSet/>
      <dgm:spPr/>
      <dgm:t>
        <a:bodyPr/>
        <a:lstStyle/>
        <a:p>
          <a:endParaRPr lang="de-CH"/>
        </a:p>
      </dgm:t>
    </dgm:pt>
    <dgm:pt modelId="{49D3860D-7C4E-4673-A4B6-81AF1A2CA001}" type="sibTrans" cxnId="{1909FD09-CC7E-47BF-B789-0046D06D6C8E}">
      <dgm:prSet/>
      <dgm:spPr/>
      <dgm:t>
        <a:bodyPr/>
        <a:lstStyle/>
        <a:p>
          <a:endParaRPr lang="de-CH"/>
        </a:p>
      </dgm:t>
    </dgm:pt>
    <dgm:pt modelId="{E7792DE5-A3AB-43DB-BBD6-2C19D36260CC}">
      <dgm:prSet phldrT="[Text]"/>
      <dgm:spPr/>
      <dgm:t>
        <a:bodyPr/>
        <a:lstStyle/>
        <a:p>
          <a:r>
            <a:rPr lang="de-CH" dirty="0"/>
            <a:t>Kleinaufgaben</a:t>
          </a:r>
        </a:p>
      </dgm:t>
    </dgm:pt>
    <dgm:pt modelId="{4E7C99E7-955F-4434-9438-DC8719397A19}" type="parTrans" cxnId="{DF211A6B-AF9C-4C7D-B83E-F5A765934FAE}">
      <dgm:prSet/>
      <dgm:spPr/>
      <dgm:t>
        <a:bodyPr/>
        <a:lstStyle/>
        <a:p>
          <a:endParaRPr lang="de-CH"/>
        </a:p>
      </dgm:t>
    </dgm:pt>
    <dgm:pt modelId="{80302065-333A-4228-B213-14403ABBB479}" type="sibTrans" cxnId="{DF211A6B-AF9C-4C7D-B83E-F5A765934FAE}">
      <dgm:prSet/>
      <dgm:spPr/>
      <dgm:t>
        <a:bodyPr/>
        <a:lstStyle/>
        <a:p>
          <a:endParaRPr lang="de-CH"/>
        </a:p>
      </dgm:t>
    </dgm:pt>
    <dgm:pt modelId="{881B764C-FAAA-47F6-8B11-FB5B36F34C65}">
      <dgm:prSet phldrT="[Text]"/>
      <dgm:spPr/>
      <dgm:t>
        <a:bodyPr/>
        <a:lstStyle/>
        <a:p>
          <a:r>
            <a:rPr lang="de-CH" dirty="0"/>
            <a:t>Projekte</a:t>
          </a:r>
        </a:p>
      </dgm:t>
    </dgm:pt>
    <dgm:pt modelId="{A66E680F-6CD5-4852-9EDE-D517FA235F5A}" type="parTrans" cxnId="{44D0F6D3-96EE-4A6A-A233-89EF75AF03AB}">
      <dgm:prSet/>
      <dgm:spPr/>
      <dgm:t>
        <a:bodyPr/>
        <a:lstStyle/>
        <a:p>
          <a:endParaRPr lang="de-CH"/>
        </a:p>
      </dgm:t>
    </dgm:pt>
    <dgm:pt modelId="{BBAF5EFD-716D-4832-BFF9-D6C30793751F}" type="sibTrans" cxnId="{44D0F6D3-96EE-4A6A-A233-89EF75AF03AB}">
      <dgm:prSet/>
      <dgm:spPr/>
      <dgm:t>
        <a:bodyPr/>
        <a:lstStyle/>
        <a:p>
          <a:endParaRPr lang="de-CH"/>
        </a:p>
      </dgm:t>
    </dgm:pt>
    <dgm:pt modelId="{2EF6FC6F-C299-44E7-8B1F-9DDD5B2BDA56}">
      <dgm:prSet phldrT="[Text]"/>
      <dgm:spPr/>
      <dgm:t>
        <a:bodyPr/>
        <a:lstStyle/>
        <a:p>
          <a:r>
            <a:rPr lang="de-CH" dirty="0"/>
            <a:t>Tagesgeschäft</a:t>
          </a:r>
        </a:p>
      </dgm:t>
    </dgm:pt>
    <dgm:pt modelId="{175EBC40-4C29-45B9-B885-0D2728C85025}" type="parTrans" cxnId="{9315C3C8-1114-4CAD-9225-D4DCA6173C21}">
      <dgm:prSet/>
      <dgm:spPr/>
      <dgm:t>
        <a:bodyPr/>
        <a:lstStyle/>
        <a:p>
          <a:endParaRPr lang="de-CH"/>
        </a:p>
      </dgm:t>
    </dgm:pt>
    <dgm:pt modelId="{3B8BF03F-3D48-4C72-A6A6-518AB6ABC344}" type="sibTrans" cxnId="{9315C3C8-1114-4CAD-9225-D4DCA6173C21}">
      <dgm:prSet/>
      <dgm:spPr/>
      <dgm:t>
        <a:bodyPr/>
        <a:lstStyle/>
        <a:p>
          <a:endParaRPr lang="de-CH"/>
        </a:p>
      </dgm:t>
    </dgm:pt>
    <dgm:pt modelId="{DEE70608-2CCA-482D-A4D2-96EDEB2ECADF}" type="pres">
      <dgm:prSet presAssocID="{95990154-42E4-40E8-9E01-08D70D733F5E}" presName="hierChild1" presStyleCnt="0">
        <dgm:presLayoutVars>
          <dgm:chPref val="1"/>
          <dgm:dir/>
          <dgm:animOne val="branch"/>
          <dgm:animLvl val="lvl"/>
          <dgm:resizeHandles/>
        </dgm:presLayoutVars>
      </dgm:prSet>
      <dgm:spPr/>
    </dgm:pt>
    <dgm:pt modelId="{A4783CA5-5B1C-4BB5-93E0-20AEA14E26CA}" type="pres">
      <dgm:prSet presAssocID="{69B76A0B-1DB0-423A-A623-D19DB6736DD8}" presName="hierRoot1" presStyleCnt="0"/>
      <dgm:spPr/>
    </dgm:pt>
    <dgm:pt modelId="{E7B2882C-1F84-4913-9E68-960E890F06F9}" type="pres">
      <dgm:prSet presAssocID="{69B76A0B-1DB0-423A-A623-D19DB6736DD8}" presName="composite" presStyleCnt="0"/>
      <dgm:spPr/>
    </dgm:pt>
    <dgm:pt modelId="{2D291BF2-323B-4537-A20B-E21D2388C4FE}" type="pres">
      <dgm:prSet presAssocID="{69B76A0B-1DB0-423A-A623-D19DB6736DD8}" presName="background" presStyleLbl="node0" presStyleIdx="0" presStyleCnt="1"/>
      <dgm:spPr/>
    </dgm:pt>
    <dgm:pt modelId="{652E86A3-3944-4792-A8A8-D302F52C9171}" type="pres">
      <dgm:prSet presAssocID="{69B76A0B-1DB0-423A-A623-D19DB6736DD8}" presName="text" presStyleLbl="fgAcc0" presStyleIdx="0" presStyleCnt="1">
        <dgm:presLayoutVars>
          <dgm:chPref val="3"/>
        </dgm:presLayoutVars>
      </dgm:prSet>
      <dgm:spPr/>
    </dgm:pt>
    <dgm:pt modelId="{9D7B9EE4-04B3-4400-A022-7F857EB0F403}" type="pres">
      <dgm:prSet presAssocID="{69B76A0B-1DB0-423A-A623-D19DB6736DD8}" presName="hierChild2" presStyleCnt="0"/>
      <dgm:spPr/>
    </dgm:pt>
    <dgm:pt modelId="{6BF9A55D-D1ED-4B74-ABE7-2B5ACE09CCBF}" type="pres">
      <dgm:prSet presAssocID="{E14AC203-AAFD-4999-A7B7-5FADC4E4BF15}" presName="Name10" presStyleLbl="parChTrans1D2" presStyleIdx="0" presStyleCnt="2"/>
      <dgm:spPr/>
    </dgm:pt>
    <dgm:pt modelId="{DE829FF8-0EF7-4488-9928-7D925C1308D2}" type="pres">
      <dgm:prSet presAssocID="{50316BE7-958F-495F-8C69-E77511657BEF}" presName="hierRoot2" presStyleCnt="0"/>
      <dgm:spPr/>
    </dgm:pt>
    <dgm:pt modelId="{87C92F1D-A91D-4A8D-AB43-509AAE2039CF}" type="pres">
      <dgm:prSet presAssocID="{50316BE7-958F-495F-8C69-E77511657BEF}" presName="composite2" presStyleCnt="0"/>
      <dgm:spPr/>
    </dgm:pt>
    <dgm:pt modelId="{B683AFC8-A45B-4F58-AADD-05625470C2B6}" type="pres">
      <dgm:prSet presAssocID="{50316BE7-958F-495F-8C69-E77511657BEF}" presName="background2" presStyleLbl="node2" presStyleIdx="0" presStyleCnt="2"/>
      <dgm:spPr/>
    </dgm:pt>
    <dgm:pt modelId="{483DC104-E04D-4215-9225-663CC5B1A4B0}" type="pres">
      <dgm:prSet presAssocID="{50316BE7-958F-495F-8C69-E77511657BEF}" presName="text2" presStyleLbl="fgAcc2" presStyleIdx="0" presStyleCnt="2">
        <dgm:presLayoutVars>
          <dgm:chPref val="3"/>
        </dgm:presLayoutVars>
      </dgm:prSet>
      <dgm:spPr/>
    </dgm:pt>
    <dgm:pt modelId="{4C7A6225-F03D-4D2D-BD21-5E6F8BEA487D}" type="pres">
      <dgm:prSet presAssocID="{50316BE7-958F-495F-8C69-E77511657BEF}" presName="hierChild3" presStyleCnt="0"/>
      <dgm:spPr/>
    </dgm:pt>
    <dgm:pt modelId="{95A48161-E640-4CE1-B0B4-B8FE225B6FB6}" type="pres">
      <dgm:prSet presAssocID="{4E7C99E7-955F-4434-9438-DC8719397A19}" presName="Name17" presStyleLbl="parChTrans1D3" presStyleIdx="0" presStyleCnt="2"/>
      <dgm:spPr/>
    </dgm:pt>
    <dgm:pt modelId="{C354C7AD-52CE-4EA3-8C3E-DF837E157C6E}" type="pres">
      <dgm:prSet presAssocID="{E7792DE5-A3AB-43DB-BBD6-2C19D36260CC}" presName="hierRoot3" presStyleCnt="0"/>
      <dgm:spPr/>
    </dgm:pt>
    <dgm:pt modelId="{995A110B-7041-4E48-839A-C12C576A6B17}" type="pres">
      <dgm:prSet presAssocID="{E7792DE5-A3AB-43DB-BBD6-2C19D36260CC}" presName="composite3" presStyleCnt="0"/>
      <dgm:spPr/>
    </dgm:pt>
    <dgm:pt modelId="{833648AB-7B48-4DBE-8A1E-483A19B0A7FC}" type="pres">
      <dgm:prSet presAssocID="{E7792DE5-A3AB-43DB-BBD6-2C19D36260CC}" presName="background3" presStyleLbl="node3" presStyleIdx="0" presStyleCnt="2"/>
      <dgm:spPr/>
    </dgm:pt>
    <dgm:pt modelId="{59A4FA7A-5BCC-40F1-8CE4-172F58A695E0}" type="pres">
      <dgm:prSet presAssocID="{E7792DE5-A3AB-43DB-BBD6-2C19D36260CC}" presName="text3" presStyleLbl="fgAcc3" presStyleIdx="0" presStyleCnt="2">
        <dgm:presLayoutVars>
          <dgm:chPref val="3"/>
        </dgm:presLayoutVars>
      </dgm:prSet>
      <dgm:spPr/>
    </dgm:pt>
    <dgm:pt modelId="{420A1C39-E05C-424D-9F5A-EEB592F63059}" type="pres">
      <dgm:prSet presAssocID="{E7792DE5-A3AB-43DB-BBD6-2C19D36260CC}" presName="hierChild4" presStyleCnt="0"/>
      <dgm:spPr/>
    </dgm:pt>
    <dgm:pt modelId="{F37176F0-1B46-4944-AFC9-3D2BE174770F}" type="pres">
      <dgm:prSet presAssocID="{A66E680F-6CD5-4852-9EDE-D517FA235F5A}" presName="Name17" presStyleLbl="parChTrans1D3" presStyleIdx="1" presStyleCnt="2"/>
      <dgm:spPr/>
    </dgm:pt>
    <dgm:pt modelId="{D5B593EE-ECB2-4CC9-A7BB-D0852837BD40}" type="pres">
      <dgm:prSet presAssocID="{881B764C-FAAA-47F6-8B11-FB5B36F34C65}" presName="hierRoot3" presStyleCnt="0"/>
      <dgm:spPr/>
    </dgm:pt>
    <dgm:pt modelId="{E377F50B-DE08-46A3-98A4-D4960B783D2B}" type="pres">
      <dgm:prSet presAssocID="{881B764C-FAAA-47F6-8B11-FB5B36F34C65}" presName="composite3" presStyleCnt="0"/>
      <dgm:spPr/>
    </dgm:pt>
    <dgm:pt modelId="{A78F6503-F5B6-45DD-BF89-DF050864705C}" type="pres">
      <dgm:prSet presAssocID="{881B764C-FAAA-47F6-8B11-FB5B36F34C65}" presName="background3" presStyleLbl="node3" presStyleIdx="1" presStyleCnt="2"/>
      <dgm:spPr/>
    </dgm:pt>
    <dgm:pt modelId="{06E80E7C-2A76-4CCB-B77A-D9920FE1EBF5}" type="pres">
      <dgm:prSet presAssocID="{881B764C-FAAA-47F6-8B11-FB5B36F34C65}" presName="text3" presStyleLbl="fgAcc3" presStyleIdx="1" presStyleCnt="2">
        <dgm:presLayoutVars>
          <dgm:chPref val="3"/>
        </dgm:presLayoutVars>
      </dgm:prSet>
      <dgm:spPr/>
    </dgm:pt>
    <dgm:pt modelId="{0EDAA25A-31FA-412A-A01C-0E64712DF62C}" type="pres">
      <dgm:prSet presAssocID="{881B764C-FAAA-47F6-8B11-FB5B36F34C65}" presName="hierChild4" presStyleCnt="0"/>
      <dgm:spPr/>
    </dgm:pt>
    <dgm:pt modelId="{5B0FA21C-5C16-4175-9A49-484CD30B4278}" type="pres">
      <dgm:prSet presAssocID="{175EBC40-4C29-45B9-B885-0D2728C85025}" presName="Name10" presStyleLbl="parChTrans1D2" presStyleIdx="1" presStyleCnt="2"/>
      <dgm:spPr/>
    </dgm:pt>
    <dgm:pt modelId="{DFCA2FDF-E1C1-4E64-A09F-9EBB0063113A}" type="pres">
      <dgm:prSet presAssocID="{2EF6FC6F-C299-44E7-8B1F-9DDD5B2BDA56}" presName="hierRoot2" presStyleCnt="0"/>
      <dgm:spPr/>
    </dgm:pt>
    <dgm:pt modelId="{BB0B9F14-5566-4C97-904B-92C3FBF86829}" type="pres">
      <dgm:prSet presAssocID="{2EF6FC6F-C299-44E7-8B1F-9DDD5B2BDA56}" presName="composite2" presStyleCnt="0"/>
      <dgm:spPr/>
    </dgm:pt>
    <dgm:pt modelId="{05E6017A-D92A-48D3-B75A-1C4FB1091F82}" type="pres">
      <dgm:prSet presAssocID="{2EF6FC6F-C299-44E7-8B1F-9DDD5B2BDA56}" presName="background2" presStyleLbl="node2" presStyleIdx="1" presStyleCnt="2"/>
      <dgm:spPr/>
    </dgm:pt>
    <dgm:pt modelId="{A136FE60-A16E-496B-A0C1-87F6D4135066}" type="pres">
      <dgm:prSet presAssocID="{2EF6FC6F-C299-44E7-8B1F-9DDD5B2BDA56}" presName="text2" presStyleLbl="fgAcc2" presStyleIdx="1" presStyleCnt="2">
        <dgm:presLayoutVars>
          <dgm:chPref val="3"/>
        </dgm:presLayoutVars>
      </dgm:prSet>
      <dgm:spPr/>
    </dgm:pt>
    <dgm:pt modelId="{59FC1CAA-F2E5-493C-8CDF-20F3BEBD2655}" type="pres">
      <dgm:prSet presAssocID="{2EF6FC6F-C299-44E7-8B1F-9DDD5B2BDA56}" presName="hierChild3" presStyleCnt="0"/>
      <dgm:spPr/>
    </dgm:pt>
  </dgm:ptLst>
  <dgm:cxnLst>
    <dgm:cxn modelId="{B28E9509-8BF3-4ACC-A619-BE01C0B14395}" type="presOf" srcId="{95990154-42E4-40E8-9E01-08D70D733F5E}" destId="{DEE70608-2CCA-482D-A4D2-96EDEB2ECADF}" srcOrd="0" destOrd="0" presId="urn:microsoft.com/office/officeart/2005/8/layout/hierarchy1"/>
    <dgm:cxn modelId="{1909FD09-CC7E-47BF-B789-0046D06D6C8E}" srcId="{69B76A0B-1DB0-423A-A623-D19DB6736DD8}" destId="{50316BE7-958F-495F-8C69-E77511657BEF}" srcOrd="0" destOrd="0" parTransId="{E14AC203-AAFD-4999-A7B7-5FADC4E4BF15}" sibTransId="{49D3860D-7C4E-4673-A4B6-81AF1A2CA001}"/>
    <dgm:cxn modelId="{595BC70A-EA3A-48A0-95B1-8BAFEDBB4F98}" type="presOf" srcId="{E7792DE5-A3AB-43DB-BBD6-2C19D36260CC}" destId="{59A4FA7A-5BCC-40F1-8CE4-172F58A695E0}" srcOrd="0" destOrd="0" presId="urn:microsoft.com/office/officeart/2005/8/layout/hierarchy1"/>
    <dgm:cxn modelId="{82735C27-A037-4C2C-8636-D173DA27A25D}" type="presOf" srcId="{69B76A0B-1DB0-423A-A623-D19DB6736DD8}" destId="{652E86A3-3944-4792-A8A8-D302F52C9171}" srcOrd="0" destOrd="0" presId="urn:microsoft.com/office/officeart/2005/8/layout/hierarchy1"/>
    <dgm:cxn modelId="{DF211A6B-AF9C-4C7D-B83E-F5A765934FAE}" srcId="{50316BE7-958F-495F-8C69-E77511657BEF}" destId="{E7792DE5-A3AB-43DB-BBD6-2C19D36260CC}" srcOrd="0" destOrd="0" parTransId="{4E7C99E7-955F-4434-9438-DC8719397A19}" sibTransId="{80302065-333A-4228-B213-14403ABBB479}"/>
    <dgm:cxn modelId="{594EE54F-3F58-4FBA-887C-A0E4D4F670FB}" type="presOf" srcId="{2EF6FC6F-C299-44E7-8B1F-9DDD5B2BDA56}" destId="{A136FE60-A16E-496B-A0C1-87F6D4135066}" srcOrd="0" destOrd="0" presId="urn:microsoft.com/office/officeart/2005/8/layout/hierarchy1"/>
    <dgm:cxn modelId="{BFB32D96-509C-47C6-9E06-8805833B1829}" srcId="{95990154-42E4-40E8-9E01-08D70D733F5E}" destId="{69B76A0B-1DB0-423A-A623-D19DB6736DD8}" srcOrd="0" destOrd="0" parTransId="{EFB87AA3-2E9E-4385-A323-52BC3A60FB7B}" sibTransId="{E4B30BB3-F5E3-45C1-9655-564C7A4A3311}"/>
    <dgm:cxn modelId="{E0AA8498-DC9F-49C3-AD2B-F548747C6179}" type="presOf" srcId="{175EBC40-4C29-45B9-B885-0D2728C85025}" destId="{5B0FA21C-5C16-4175-9A49-484CD30B4278}" srcOrd="0" destOrd="0" presId="urn:microsoft.com/office/officeart/2005/8/layout/hierarchy1"/>
    <dgm:cxn modelId="{A812F99A-780E-4ED1-9E85-EC72DC1290F7}" type="presOf" srcId="{50316BE7-958F-495F-8C69-E77511657BEF}" destId="{483DC104-E04D-4215-9225-663CC5B1A4B0}" srcOrd="0" destOrd="0" presId="urn:microsoft.com/office/officeart/2005/8/layout/hierarchy1"/>
    <dgm:cxn modelId="{87D621AA-87B7-4E46-B250-14D64F277DA7}" type="presOf" srcId="{E14AC203-AAFD-4999-A7B7-5FADC4E4BF15}" destId="{6BF9A55D-D1ED-4B74-ABE7-2B5ACE09CCBF}" srcOrd="0" destOrd="0" presId="urn:microsoft.com/office/officeart/2005/8/layout/hierarchy1"/>
    <dgm:cxn modelId="{890669B0-622F-4CE9-B36E-301FC0C98031}" type="presOf" srcId="{4E7C99E7-955F-4434-9438-DC8719397A19}" destId="{95A48161-E640-4CE1-B0B4-B8FE225B6FB6}" srcOrd="0" destOrd="0" presId="urn:microsoft.com/office/officeart/2005/8/layout/hierarchy1"/>
    <dgm:cxn modelId="{9315C3C8-1114-4CAD-9225-D4DCA6173C21}" srcId="{69B76A0B-1DB0-423A-A623-D19DB6736DD8}" destId="{2EF6FC6F-C299-44E7-8B1F-9DDD5B2BDA56}" srcOrd="1" destOrd="0" parTransId="{175EBC40-4C29-45B9-B885-0D2728C85025}" sibTransId="{3B8BF03F-3D48-4C72-A6A6-518AB6ABC344}"/>
    <dgm:cxn modelId="{01D634CB-F76E-4244-BBD0-45A993257D1F}" type="presOf" srcId="{881B764C-FAAA-47F6-8B11-FB5B36F34C65}" destId="{06E80E7C-2A76-4CCB-B77A-D9920FE1EBF5}" srcOrd="0" destOrd="0" presId="urn:microsoft.com/office/officeart/2005/8/layout/hierarchy1"/>
    <dgm:cxn modelId="{44D0F6D3-96EE-4A6A-A233-89EF75AF03AB}" srcId="{50316BE7-958F-495F-8C69-E77511657BEF}" destId="{881B764C-FAAA-47F6-8B11-FB5B36F34C65}" srcOrd="1" destOrd="0" parTransId="{A66E680F-6CD5-4852-9EDE-D517FA235F5A}" sibTransId="{BBAF5EFD-716D-4832-BFF9-D6C30793751F}"/>
    <dgm:cxn modelId="{E9529FE8-52E0-4974-A586-629F8E18A277}" type="presOf" srcId="{A66E680F-6CD5-4852-9EDE-D517FA235F5A}" destId="{F37176F0-1B46-4944-AFC9-3D2BE174770F}" srcOrd="0" destOrd="0" presId="urn:microsoft.com/office/officeart/2005/8/layout/hierarchy1"/>
    <dgm:cxn modelId="{DA532966-44D0-4C89-B704-B9D3D904125B}" type="presParOf" srcId="{DEE70608-2CCA-482D-A4D2-96EDEB2ECADF}" destId="{A4783CA5-5B1C-4BB5-93E0-20AEA14E26CA}" srcOrd="0" destOrd="0" presId="urn:microsoft.com/office/officeart/2005/8/layout/hierarchy1"/>
    <dgm:cxn modelId="{39444657-2443-4B59-A273-201073F1882C}" type="presParOf" srcId="{A4783CA5-5B1C-4BB5-93E0-20AEA14E26CA}" destId="{E7B2882C-1F84-4913-9E68-960E890F06F9}" srcOrd="0" destOrd="0" presId="urn:microsoft.com/office/officeart/2005/8/layout/hierarchy1"/>
    <dgm:cxn modelId="{8FC6D12B-808C-4086-85A4-4B1C71308F32}" type="presParOf" srcId="{E7B2882C-1F84-4913-9E68-960E890F06F9}" destId="{2D291BF2-323B-4537-A20B-E21D2388C4FE}" srcOrd="0" destOrd="0" presId="urn:microsoft.com/office/officeart/2005/8/layout/hierarchy1"/>
    <dgm:cxn modelId="{8D0D3949-B6F5-4825-9643-C78D310B4B4C}" type="presParOf" srcId="{E7B2882C-1F84-4913-9E68-960E890F06F9}" destId="{652E86A3-3944-4792-A8A8-D302F52C9171}" srcOrd="1" destOrd="0" presId="urn:microsoft.com/office/officeart/2005/8/layout/hierarchy1"/>
    <dgm:cxn modelId="{C838B8E5-C0A8-4EA1-9001-148927F45DD0}" type="presParOf" srcId="{A4783CA5-5B1C-4BB5-93E0-20AEA14E26CA}" destId="{9D7B9EE4-04B3-4400-A022-7F857EB0F403}" srcOrd="1" destOrd="0" presId="urn:microsoft.com/office/officeart/2005/8/layout/hierarchy1"/>
    <dgm:cxn modelId="{DB01DEE8-A351-49F9-A38A-A89B3FB6D5CB}" type="presParOf" srcId="{9D7B9EE4-04B3-4400-A022-7F857EB0F403}" destId="{6BF9A55D-D1ED-4B74-ABE7-2B5ACE09CCBF}" srcOrd="0" destOrd="0" presId="urn:microsoft.com/office/officeart/2005/8/layout/hierarchy1"/>
    <dgm:cxn modelId="{B32F334F-C62F-4D4E-9097-05F60A990207}" type="presParOf" srcId="{9D7B9EE4-04B3-4400-A022-7F857EB0F403}" destId="{DE829FF8-0EF7-4488-9928-7D925C1308D2}" srcOrd="1" destOrd="0" presId="urn:microsoft.com/office/officeart/2005/8/layout/hierarchy1"/>
    <dgm:cxn modelId="{A9084BD2-11DA-4128-B290-D7715602FA61}" type="presParOf" srcId="{DE829FF8-0EF7-4488-9928-7D925C1308D2}" destId="{87C92F1D-A91D-4A8D-AB43-509AAE2039CF}" srcOrd="0" destOrd="0" presId="urn:microsoft.com/office/officeart/2005/8/layout/hierarchy1"/>
    <dgm:cxn modelId="{B57D8265-BD04-4A9D-9382-79CA0CDA99A5}" type="presParOf" srcId="{87C92F1D-A91D-4A8D-AB43-509AAE2039CF}" destId="{B683AFC8-A45B-4F58-AADD-05625470C2B6}" srcOrd="0" destOrd="0" presId="urn:microsoft.com/office/officeart/2005/8/layout/hierarchy1"/>
    <dgm:cxn modelId="{17A78BB9-8617-4CAE-ADC3-AD3355DD42A7}" type="presParOf" srcId="{87C92F1D-A91D-4A8D-AB43-509AAE2039CF}" destId="{483DC104-E04D-4215-9225-663CC5B1A4B0}" srcOrd="1" destOrd="0" presId="urn:microsoft.com/office/officeart/2005/8/layout/hierarchy1"/>
    <dgm:cxn modelId="{8235B33C-3AF1-48EA-9F85-B19BAEA70E2E}" type="presParOf" srcId="{DE829FF8-0EF7-4488-9928-7D925C1308D2}" destId="{4C7A6225-F03D-4D2D-BD21-5E6F8BEA487D}" srcOrd="1" destOrd="0" presId="urn:microsoft.com/office/officeart/2005/8/layout/hierarchy1"/>
    <dgm:cxn modelId="{BADCF2B8-4F89-41C9-9409-D8EE0D9841D9}" type="presParOf" srcId="{4C7A6225-F03D-4D2D-BD21-5E6F8BEA487D}" destId="{95A48161-E640-4CE1-B0B4-B8FE225B6FB6}" srcOrd="0" destOrd="0" presId="urn:microsoft.com/office/officeart/2005/8/layout/hierarchy1"/>
    <dgm:cxn modelId="{13FC12BB-739F-4736-9155-265396866CA5}" type="presParOf" srcId="{4C7A6225-F03D-4D2D-BD21-5E6F8BEA487D}" destId="{C354C7AD-52CE-4EA3-8C3E-DF837E157C6E}" srcOrd="1" destOrd="0" presId="urn:microsoft.com/office/officeart/2005/8/layout/hierarchy1"/>
    <dgm:cxn modelId="{4F1D051E-31CC-4584-A10F-24C26BEE55BC}" type="presParOf" srcId="{C354C7AD-52CE-4EA3-8C3E-DF837E157C6E}" destId="{995A110B-7041-4E48-839A-C12C576A6B17}" srcOrd="0" destOrd="0" presId="urn:microsoft.com/office/officeart/2005/8/layout/hierarchy1"/>
    <dgm:cxn modelId="{3CAA8C1F-82F4-42A3-A5FD-EBAF60E50F70}" type="presParOf" srcId="{995A110B-7041-4E48-839A-C12C576A6B17}" destId="{833648AB-7B48-4DBE-8A1E-483A19B0A7FC}" srcOrd="0" destOrd="0" presId="urn:microsoft.com/office/officeart/2005/8/layout/hierarchy1"/>
    <dgm:cxn modelId="{AE56740D-3CC1-4A28-92AB-CC68706FD462}" type="presParOf" srcId="{995A110B-7041-4E48-839A-C12C576A6B17}" destId="{59A4FA7A-5BCC-40F1-8CE4-172F58A695E0}" srcOrd="1" destOrd="0" presId="urn:microsoft.com/office/officeart/2005/8/layout/hierarchy1"/>
    <dgm:cxn modelId="{524AAAE5-15B9-472B-8127-3F680F67DA9D}" type="presParOf" srcId="{C354C7AD-52CE-4EA3-8C3E-DF837E157C6E}" destId="{420A1C39-E05C-424D-9F5A-EEB592F63059}" srcOrd="1" destOrd="0" presId="urn:microsoft.com/office/officeart/2005/8/layout/hierarchy1"/>
    <dgm:cxn modelId="{971B78EE-7CE6-4F05-B6AA-4FA55B314504}" type="presParOf" srcId="{4C7A6225-F03D-4D2D-BD21-5E6F8BEA487D}" destId="{F37176F0-1B46-4944-AFC9-3D2BE174770F}" srcOrd="2" destOrd="0" presId="urn:microsoft.com/office/officeart/2005/8/layout/hierarchy1"/>
    <dgm:cxn modelId="{E79ECF4F-227F-4D70-85A6-7E16C3FE8D31}" type="presParOf" srcId="{4C7A6225-F03D-4D2D-BD21-5E6F8BEA487D}" destId="{D5B593EE-ECB2-4CC9-A7BB-D0852837BD40}" srcOrd="3" destOrd="0" presId="urn:microsoft.com/office/officeart/2005/8/layout/hierarchy1"/>
    <dgm:cxn modelId="{1C2F924A-907B-4CDD-A3C5-A6E157B01CD7}" type="presParOf" srcId="{D5B593EE-ECB2-4CC9-A7BB-D0852837BD40}" destId="{E377F50B-DE08-46A3-98A4-D4960B783D2B}" srcOrd="0" destOrd="0" presId="urn:microsoft.com/office/officeart/2005/8/layout/hierarchy1"/>
    <dgm:cxn modelId="{98CA5CE0-2639-4CB0-AF47-70E776E7EF4F}" type="presParOf" srcId="{E377F50B-DE08-46A3-98A4-D4960B783D2B}" destId="{A78F6503-F5B6-45DD-BF89-DF050864705C}" srcOrd="0" destOrd="0" presId="urn:microsoft.com/office/officeart/2005/8/layout/hierarchy1"/>
    <dgm:cxn modelId="{EF45941E-17A5-488B-97E5-2C1507771F5A}" type="presParOf" srcId="{E377F50B-DE08-46A3-98A4-D4960B783D2B}" destId="{06E80E7C-2A76-4CCB-B77A-D9920FE1EBF5}" srcOrd="1" destOrd="0" presId="urn:microsoft.com/office/officeart/2005/8/layout/hierarchy1"/>
    <dgm:cxn modelId="{C6445A28-441C-433E-A86D-1CE8792341FF}" type="presParOf" srcId="{D5B593EE-ECB2-4CC9-A7BB-D0852837BD40}" destId="{0EDAA25A-31FA-412A-A01C-0E64712DF62C}" srcOrd="1" destOrd="0" presId="urn:microsoft.com/office/officeart/2005/8/layout/hierarchy1"/>
    <dgm:cxn modelId="{63045CB8-F4A2-49C2-A2C1-F256C232A2A1}" type="presParOf" srcId="{9D7B9EE4-04B3-4400-A022-7F857EB0F403}" destId="{5B0FA21C-5C16-4175-9A49-484CD30B4278}" srcOrd="2" destOrd="0" presId="urn:microsoft.com/office/officeart/2005/8/layout/hierarchy1"/>
    <dgm:cxn modelId="{52CA3C94-5E61-42EC-9E3D-BAFA354DBFE7}" type="presParOf" srcId="{9D7B9EE4-04B3-4400-A022-7F857EB0F403}" destId="{DFCA2FDF-E1C1-4E64-A09F-9EBB0063113A}" srcOrd="3" destOrd="0" presId="urn:microsoft.com/office/officeart/2005/8/layout/hierarchy1"/>
    <dgm:cxn modelId="{F3D6C9C0-E69F-43FB-9E4F-79D66C8FFDBD}" type="presParOf" srcId="{DFCA2FDF-E1C1-4E64-A09F-9EBB0063113A}" destId="{BB0B9F14-5566-4C97-904B-92C3FBF86829}" srcOrd="0" destOrd="0" presId="urn:microsoft.com/office/officeart/2005/8/layout/hierarchy1"/>
    <dgm:cxn modelId="{E50C811B-EA8B-4D00-B74A-751D4DFA8F72}" type="presParOf" srcId="{BB0B9F14-5566-4C97-904B-92C3FBF86829}" destId="{05E6017A-D92A-48D3-B75A-1C4FB1091F82}" srcOrd="0" destOrd="0" presId="urn:microsoft.com/office/officeart/2005/8/layout/hierarchy1"/>
    <dgm:cxn modelId="{BC8F0ACC-530F-42D9-8A54-B0C77F44D710}" type="presParOf" srcId="{BB0B9F14-5566-4C97-904B-92C3FBF86829}" destId="{A136FE60-A16E-496B-A0C1-87F6D4135066}" srcOrd="1" destOrd="0" presId="urn:microsoft.com/office/officeart/2005/8/layout/hierarchy1"/>
    <dgm:cxn modelId="{691DDB4B-C170-4482-B9B0-00E3710C257A}" type="presParOf" srcId="{DFCA2FDF-E1C1-4E64-A09F-9EBB0063113A}" destId="{59FC1CAA-F2E5-493C-8CDF-20F3BEBD265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A21C-5C16-4175-9A49-484CD30B4278}">
      <dsp:nvSpPr>
        <dsp:cNvPr id="0" name=""/>
        <dsp:cNvSpPr/>
      </dsp:nvSpPr>
      <dsp:spPr>
        <a:xfrm>
          <a:off x="3747076" y="970554"/>
          <a:ext cx="932743" cy="443900"/>
        </a:xfrm>
        <a:custGeom>
          <a:avLst/>
          <a:gdLst/>
          <a:ahLst/>
          <a:cxnLst/>
          <a:rect l="0" t="0" r="0" b="0"/>
          <a:pathLst>
            <a:path>
              <a:moveTo>
                <a:pt x="0" y="0"/>
              </a:moveTo>
              <a:lnTo>
                <a:pt x="0" y="302505"/>
              </a:lnTo>
              <a:lnTo>
                <a:pt x="932743" y="302505"/>
              </a:lnTo>
              <a:lnTo>
                <a:pt x="932743" y="4439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7176F0-1B46-4944-AFC9-3D2BE174770F}">
      <dsp:nvSpPr>
        <dsp:cNvPr id="0" name=""/>
        <dsp:cNvSpPr/>
      </dsp:nvSpPr>
      <dsp:spPr>
        <a:xfrm>
          <a:off x="2814333" y="2383659"/>
          <a:ext cx="932743" cy="443900"/>
        </a:xfrm>
        <a:custGeom>
          <a:avLst/>
          <a:gdLst/>
          <a:ahLst/>
          <a:cxnLst/>
          <a:rect l="0" t="0" r="0" b="0"/>
          <a:pathLst>
            <a:path>
              <a:moveTo>
                <a:pt x="0" y="0"/>
              </a:moveTo>
              <a:lnTo>
                <a:pt x="0" y="302505"/>
              </a:lnTo>
              <a:lnTo>
                <a:pt x="932743" y="302505"/>
              </a:lnTo>
              <a:lnTo>
                <a:pt x="932743" y="4439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A48161-E640-4CE1-B0B4-B8FE225B6FB6}">
      <dsp:nvSpPr>
        <dsp:cNvPr id="0" name=""/>
        <dsp:cNvSpPr/>
      </dsp:nvSpPr>
      <dsp:spPr>
        <a:xfrm>
          <a:off x="1881590" y="2383659"/>
          <a:ext cx="932743" cy="443900"/>
        </a:xfrm>
        <a:custGeom>
          <a:avLst/>
          <a:gdLst/>
          <a:ahLst/>
          <a:cxnLst/>
          <a:rect l="0" t="0" r="0" b="0"/>
          <a:pathLst>
            <a:path>
              <a:moveTo>
                <a:pt x="932743" y="0"/>
              </a:moveTo>
              <a:lnTo>
                <a:pt x="932743" y="302505"/>
              </a:lnTo>
              <a:lnTo>
                <a:pt x="0" y="302505"/>
              </a:lnTo>
              <a:lnTo>
                <a:pt x="0" y="4439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F9A55D-D1ED-4B74-ABE7-2B5ACE09CCBF}">
      <dsp:nvSpPr>
        <dsp:cNvPr id="0" name=""/>
        <dsp:cNvSpPr/>
      </dsp:nvSpPr>
      <dsp:spPr>
        <a:xfrm>
          <a:off x="2814333" y="970554"/>
          <a:ext cx="932743" cy="443900"/>
        </a:xfrm>
        <a:custGeom>
          <a:avLst/>
          <a:gdLst/>
          <a:ahLst/>
          <a:cxnLst/>
          <a:rect l="0" t="0" r="0" b="0"/>
          <a:pathLst>
            <a:path>
              <a:moveTo>
                <a:pt x="932743" y="0"/>
              </a:moveTo>
              <a:lnTo>
                <a:pt x="932743" y="302505"/>
              </a:lnTo>
              <a:lnTo>
                <a:pt x="0" y="302505"/>
              </a:lnTo>
              <a:lnTo>
                <a:pt x="0" y="4439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91BF2-323B-4537-A20B-E21D2388C4FE}">
      <dsp:nvSpPr>
        <dsp:cNvPr id="0" name=""/>
        <dsp:cNvSpPr/>
      </dsp:nvSpPr>
      <dsp:spPr>
        <a:xfrm>
          <a:off x="2983923" y="1349"/>
          <a:ext cx="1526306" cy="969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E86A3-3944-4792-A8A8-D302F52C9171}">
      <dsp:nvSpPr>
        <dsp:cNvPr id="0" name=""/>
        <dsp:cNvSpPr/>
      </dsp:nvSpPr>
      <dsp:spPr>
        <a:xfrm>
          <a:off x="3153512" y="162459"/>
          <a:ext cx="1526306" cy="969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CH" sz="1400" kern="1200" dirty="0"/>
            <a:t>Aufgaben im Unternehmen</a:t>
          </a:r>
        </a:p>
      </dsp:txBody>
      <dsp:txXfrm>
        <a:off x="3181899" y="190846"/>
        <a:ext cx="1469532" cy="912430"/>
      </dsp:txXfrm>
    </dsp:sp>
    <dsp:sp modelId="{B683AFC8-A45B-4F58-AADD-05625470C2B6}">
      <dsp:nvSpPr>
        <dsp:cNvPr id="0" name=""/>
        <dsp:cNvSpPr/>
      </dsp:nvSpPr>
      <dsp:spPr>
        <a:xfrm>
          <a:off x="2051180" y="1414454"/>
          <a:ext cx="1526306" cy="969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DC104-E04D-4215-9225-663CC5B1A4B0}">
      <dsp:nvSpPr>
        <dsp:cNvPr id="0" name=""/>
        <dsp:cNvSpPr/>
      </dsp:nvSpPr>
      <dsp:spPr>
        <a:xfrm>
          <a:off x="2220769" y="1575565"/>
          <a:ext cx="1526306" cy="969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CH" sz="1400" kern="1200" dirty="0"/>
            <a:t>Sonderaufgaben</a:t>
          </a:r>
        </a:p>
      </dsp:txBody>
      <dsp:txXfrm>
        <a:off x="2249156" y="1603952"/>
        <a:ext cx="1469532" cy="912430"/>
      </dsp:txXfrm>
    </dsp:sp>
    <dsp:sp modelId="{833648AB-7B48-4DBE-8A1E-483A19B0A7FC}">
      <dsp:nvSpPr>
        <dsp:cNvPr id="0" name=""/>
        <dsp:cNvSpPr/>
      </dsp:nvSpPr>
      <dsp:spPr>
        <a:xfrm>
          <a:off x="1118437" y="2827560"/>
          <a:ext cx="1526306" cy="969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4FA7A-5BCC-40F1-8CE4-172F58A695E0}">
      <dsp:nvSpPr>
        <dsp:cNvPr id="0" name=""/>
        <dsp:cNvSpPr/>
      </dsp:nvSpPr>
      <dsp:spPr>
        <a:xfrm>
          <a:off x="1288026" y="2988670"/>
          <a:ext cx="1526306" cy="969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CH" sz="1400" kern="1200" dirty="0"/>
            <a:t>Kleinaufgaben</a:t>
          </a:r>
        </a:p>
      </dsp:txBody>
      <dsp:txXfrm>
        <a:off x="1316413" y="3017057"/>
        <a:ext cx="1469532" cy="912430"/>
      </dsp:txXfrm>
    </dsp:sp>
    <dsp:sp modelId="{A78F6503-F5B6-45DD-BF89-DF050864705C}">
      <dsp:nvSpPr>
        <dsp:cNvPr id="0" name=""/>
        <dsp:cNvSpPr/>
      </dsp:nvSpPr>
      <dsp:spPr>
        <a:xfrm>
          <a:off x="2983923" y="2827560"/>
          <a:ext cx="1526306" cy="969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80E7C-2A76-4CCB-B77A-D9920FE1EBF5}">
      <dsp:nvSpPr>
        <dsp:cNvPr id="0" name=""/>
        <dsp:cNvSpPr/>
      </dsp:nvSpPr>
      <dsp:spPr>
        <a:xfrm>
          <a:off x="3153512" y="2988670"/>
          <a:ext cx="1526306" cy="969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CH" sz="1400" kern="1200" dirty="0"/>
            <a:t>Projekte</a:t>
          </a:r>
        </a:p>
      </dsp:txBody>
      <dsp:txXfrm>
        <a:off x="3181899" y="3017057"/>
        <a:ext cx="1469532" cy="912430"/>
      </dsp:txXfrm>
    </dsp:sp>
    <dsp:sp modelId="{05E6017A-D92A-48D3-B75A-1C4FB1091F82}">
      <dsp:nvSpPr>
        <dsp:cNvPr id="0" name=""/>
        <dsp:cNvSpPr/>
      </dsp:nvSpPr>
      <dsp:spPr>
        <a:xfrm>
          <a:off x="3916666" y="1414454"/>
          <a:ext cx="1526306" cy="969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6FE60-A16E-496B-A0C1-87F6D4135066}">
      <dsp:nvSpPr>
        <dsp:cNvPr id="0" name=""/>
        <dsp:cNvSpPr/>
      </dsp:nvSpPr>
      <dsp:spPr>
        <a:xfrm>
          <a:off x="4086256" y="1575565"/>
          <a:ext cx="1526306" cy="969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CH" sz="1400" kern="1200" dirty="0"/>
            <a:t>Tagesgeschäft</a:t>
          </a:r>
        </a:p>
      </dsp:txBody>
      <dsp:txXfrm>
        <a:off x="4114643" y="1603952"/>
        <a:ext cx="1469532" cy="9124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01.11.2023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‹Nr.›</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01.11.2023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‹Nr.›</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endParaRPr lang="de-CH" dirty="0"/>
          </a:p>
        </p:txBody>
      </p:sp>
      <p:sp>
        <p:nvSpPr>
          <p:cNvPr id="4" name="Foliennummernplatzhalter 3"/>
          <p:cNvSpPr>
            <a:spLocks noGrp="1"/>
          </p:cNvSpPr>
          <p:nvPr>
            <p:ph type="sldNum" sz="quarter" idx="5"/>
          </p:nvPr>
        </p:nvSpPr>
        <p:spPr/>
        <p:txBody>
          <a:bodyPr/>
          <a:lstStyle/>
          <a:p>
            <a:pPr>
              <a:defRPr/>
            </a:pPr>
            <a:fld id="{F6BDE587-1257-4E1F-9840-BC92ACDA91F0}" type="slidenum">
              <a:rPr lang="de-CH" smtClean="0"/>
              <a:pPr>
                <a:defRPr/>
              </a:pPr>
              <a:t>4</a:t>
            </a:fld>
            <a:endParaRPr lang="de-CH"/>
          </a:p>
        </p:txBody>
      </p:sp>
    </p:spTree>
    <p:extLst>
      <p:ext uri="{BB962C8B-B14F-4D97-AF65-F5344CB8AC3E}">
        <p14:creationId xmlns:p14="http://schemas.microsoft.com/office/powerpoint/2010/main" val="201789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a:t>Steigender Kostendruck</a:t>
            </a:r>
          </a:p>
          <a:p>
            <a:pPr marL="171450" indent="-171450">
              <a:buFontTx/>
              <a:buChar char="-"/>
            </a:pPr>
            <a:r>
              <a:rPr lang="de-CH" dirty="0"/>
              <a:t>Wunsch von Verbesserung</a:t>
            </a:r>
          </a:p>
          <a:p>
            <a:pPr marL="171450" indent="-171450">
              <a:buFontTx/>
              <a:buChar char="-"/>
            </a:pPr>
            <a:r>
              <a:rPr lang="de-CH" dirty="0"/>
              <a:t>Konkurrenzdruck</a:t>
            </a:r>
          </a:p>
          <a:p>
            <a:pPr marL="171450" indent="-171450">
              <a:buFontTx/>
              <a:buChar char="-"/>
            </a:pPr>
            <a:r>
              <a:rPr lang="de-CH" dirty="0"/>
              <a:t>Fusion </a:t>
            </a:r>
          </a:p>
          <a:p>
            <a:pPr marL="171450" indent="-171450">
              <a:buFontTx/>
              <a:buChar char="-"/>
            </a:pPr>
            <a:r>
              <a:rPr lang="de-CH" dirty="0"/>
              <a:t>Veränderungen im Top-Management</a:t>
            </a:r>
          </a:p>
          <a:p>
            <a:pPr marL="171450" indent="-171450">
              <a:buFontTx/>
              <a:buChar char="-"/>
            </a:pPr>
            <a:r>
              <a:rPr lang="de-CH" dirty="0"/>
              <a:t>Veränderungen Absatzmarkt</a:t>
            </a:r>
          </a:p>
          <a:p>
            <a:pPr marL="628639" lvl="1" indent="-171450">
              <a:buFontTx/>
              <a:buChar char="-"/>
            </a:pPr>
            <a:r>
              <a:rPr lang="de-DE" dirty="0"/>
              <a:t>Ein Absatzmarkt bezieht sich auf den Teil des Gesamtmarktes, auf dem Unternehmen ihre Produkte oder Dienstleistungen anbieten und verkaufen. Es ist der Markt, auf dem die Nachfrage nach bestimmten Produkten oder Dienstleistungen besteht und auf dem Unternehmen versuchen, diese Nachfrage zu erfüllen.</a:t>
            </a:r>
            <a:endParaRPr lang="de-CH" dirty="0"/>
          </a:p>
          <a:p>
            <a:pPr marL="171450" indent="-171450">
              <a:buFontTx/>
              <a:buChar char="-"/>
            </a:pPr>
            <a:r>
              <a:rPr lang="de-CH" dirty="0"/>
              <a:t>Neue Technologische Herausforderungen</a:t>
            </a:r>
          </a:p>
          <a:p>
            <a:pPr marL="628639" lvl="1" indent="-171450">
              <a:buFontTx/>
              <a:buChar char="-"/>
            </a:pPr>
            <a:r>
              <a:rPr lang="de-DE" dirty="0"/>
              <a:t>Die zunehmende Digitalisierung und Automatisierung erfordern von Unternehmen die Anpassung an neue Technologien und Prozesse.</a:t>
            </a:r>
            <a:endParaRPr lang="de-CH" dirty="0"/>
          </a:p>
          <a:p>
            <a:pPr marL="171450" indent="-171450">
              <a:buFontTx/>
              <a:buChar char="-"/>
            </a:pPr>
            <a:r>
              <a:rPr lang="de-CH" dirty="0"/>
              <a:t>Kritische Unternehmenssituationen</a:t>
            </a:r>
          </a:p>
          <a:p>
            <a:pPr marL="628639" lvl="1" indent="-171450">
              <a:buFontTx/>
              <a:buChar char="-"/>
            </a:pPr>
            <a:r>
              <a:rPr lang="de-DE" dirty="0"/>
              <a:t>Unerwartete Ereignisse wie wirtschaftliche Abschwünge, neue Wettbewerber oder sich verändernde Kundenbedürfnisse können bestehende Geschäftsmodelle infrage stellen.</a:t>
            </a:r>
            <a:endParaRPr lang="de-CH" dirty="0"/>
          </a:p>
          <a:p>
            <a:pPr marL="0" indent="0">
              <a:buFontTx/>
              <a:buNone/>
            </a:pP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5</a:t>
            </a:fld>
            <a:endParaRPr lang="de-CH"/>
          </a:p>
        </p:txBody>
      </p:sp>
    </p:spTree>
    <p:extLst>
      <p:ext uri="{BB962C8B-B14F-4D97-AF65-F5344CB8AC3E}">
        <p14:creationId xmlns:p14="http://schemas.microsoft.com/office/powerpoint/2010/main" val="201227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ergab eine Studie in 178 Unternehmen unterschiedlicher Branchenzugehörigkeit, </a:t>
            </a:r>
          </a:p>
          <a:p>
            <a:r>
              <a:rPr lang="de-DE" dirty="0"/>
              <a:t>dass die befragten Firmen innert 5 Jahre eine Vielzahl von tief greifenden </a:t>
            </a:r>
            <a:r>
              <a:rPr lang="de-DE" dirty="0" err="1"/>
              <a:t>Veränderungsmassnahmen</a:t>
            </a:r>
            <a:r>
              <a:rPr lang="de-DE" dirty="0"/>
              <a:t> umgesetzt haben. </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6</a:t>
            </a:fld>
            <a:endParaRPr lang="de-CH"/>
          </a:p>
        </p:txBody>
      </p:sp>
    </p:spTree>
    <p:extLst>
      <p:ext uri="{BB962C8B-B14F-4D97-AF65-F5344CB8AC3E}">
        <p14:creationId xmlns:p14="http://schemas.microsoft.com/office/powerpoint/2010/main" val="163279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Beispiele</a:t>
            </a:r>
          </a:p>
          <a:p>
            <a:pPr marL="0" marR="0">
              <a:spcBef>
                <a:spcPts val="0"/>
              </a:spcBef>
              <a:spcAft>
                <a:spcPts val="0"/>
              </a:spcAft>
            </a:pPr>
            <a:r>
              <a:rPr lang="de-CH" sz="1800" b="1" dirty="0">
                <a:solidFill>
                  <a:srgbClr val="000000"/>
                </a:solidFill>
                <a:effectLst/>
                <a:latin typeface="Segoe UI" panose="020B0502040204020203" pitchFamily="34" charset="0"/>
              </a:rPr>
              <a:t>Tagesgeschäft</a:t>
            </a:r>
          </a:p>
          <a:p>
            <a:pPr marL="0" marR="0">
              <a:spcBef>
                <a:spcPts val="0"/>
              </a:spcBef>
              <a:spcAft>
                <a:spcPts val="0"/>
              </a:spcAft>
            </a:pPr>
            <a:r>
              <a:rPr lang="de-CH" sz="1800" dirty="0">
                <a:solidFill>
                  <a:srgbClr val="000000"/>
                </a:solidFill>
                <a:effectLst/>
                <a:latin typeface="Segoe UI" panose="020B0502040204020203" pitchFamily="34" charset="0"/>
              </a:rPr>
              <a:t>Waren bestellen, Produktsortiment verbessern, langfristige Strategie festlegen</a:t>
            </a:r>
          </a:p>
          <a:p>
            <a:pPr marL="0" marR="0">
              <a:spcBef>
                <a:spcPts val="0"/>
              </a:spcBef>
              <a:spcAft>
                <a:spcPts val="0"/>
              </a:spcAft>
            </a:pPr>
            <a:r>
              <a:rPr lang="de-CH" sz="1800" b="1" dirty="0">
                <a:solidFill>
                  <a:srgbClr val="000000"/>
                </a:solidFill>
                <a:effectLst/>
                <a:latin typeface="Segoe UI" panose="020B0502040204020203" pitchFamily="34" charset="0"/>
              </a:rPr>
              <a:t>Sonderaufgaben</a:t>
            </a:r>
            <a:endParaRPr lang="de-CH" sz="1800" dirty="0">
              <a:solidFill>
                <a:srgbClr val="000000"/>
              </a:solidFill>
              <a:effectLst/>
              <a:latin typeface="Segoe UI" panose="020B0502040204020203" pitchFamily="34" charset="0"/>
            </a:endParaRPr>
          </a:p>
          <a:p>
            <a:pPr marL="0" marR="0">
              <a:spcBef>
                <a:spcPts val="0"/>
              </a:spcBef>
              <a:spcAft>
                <a:spcPts val="0"/>
              </a:spcAft>
            </a:pPr>
            <a:r>
              <a:rPr lang="de-CH" sz="1800" b="1" dirty="0">
                <a:solidFill>
                  <a:srgbClr val="000000"/>
                </a:solidFill>
                <a:effectLst/>
                <a:latin typeface="Segoe UI" panose="020B0502040204020203" pitchFamily="34" charset="0"/>
              </a:rPr>
              <a:t>Kleinaufgabe </a:t>
            </a:r>
          </a:p>
          <a:p>
            <a:pPr marL="0" marR="0">
              <a:spcBef>
                <a:spcPts val="0"/>
              </a:spcBef>
              <a:spcAft>
                <a:spcPts val="0"/>
              </a:spcAft>
            </a:pPr>
            <a:r>
              <a:rPr lang="de-CH" sz="1800" dirty="0">
                <a:solidFill>
                  <a:srgbClr val="000000"/>
                </a:solidFill>
                <a:effectLst/>
                <a:latin typeface="Segoe UI" panose="020B0502040204020203" pitchFamily="34" charset="0"/>
              </a:rPr>
              <a:t>Ein Mitarbeiter räumt seinen Schreibtisch auf. </a:t>
            </a:r>
          </a:p>
          <a:p>
            <a:pPr marL="0" marR="0">
              <a:spcBef>
                <a:spcPts val="0"/>
              </a:spcBef>
              <a:spcAft>
                <a:spcPts val="0"/>
              </a:spcAft>
            </a:pPr>
            <a:r>
              <a:rPr lang="de-CH" sz="1800" dirty="0">
                <a:solidFill>
                  <a:srgbClr val="000000"/>
                </a:solidFill>
                <a:effectLst/>
                <a:latin typeface="Segoe UI" panose="020B0502040204020203" pitchFamily="34" charset="0"/>
              </a:rPr>
              <a:t>Der Lehrling füllt den Kühlschrank mit Getränken auf.</a:t>
            </a:r>
          </a:p>
          <a:p>
            <a:pPr marL="0" marR="0">
              <a:spcBef>
                <a:spcPts val="0"/>
              </a:spcBef>
              <a:spcAft>
                <a:spcPts val="0"/>
              </a:spcAft>
            </a:pPr>
            <a:r>
              <a:rPr lang="de-CH" sz="1800" b="1" dirty="0">
                <a:solidFill>
                  <a:srgbClr val="000000"/>
                </a:solidFill>
                <a:effectLst/>
                <a:latin typeface="Segoe UI" panose="020B0502040204020203" pitchFamily="34" charset="0"/>
              </a:rPr>
              <a:t>Projekte </a:t>
            </a:r>
            <a:endParaRPr lang="de-CH" sz="1800" dirty="0">
              <a:solidFill>
                <a:srgbClr val="000000"/>
              </a:solidFill>
              <a:effectLst/>
              <a:latin typeface="Segoe UI" panose="020B0502040204020203" pitchFamily="34" charset="0"/>
            </a:endParaRPr>
          </a:p>
          <a:p>
            <a:pPr marL="0" marR="0">
              <a:spcBef>
                <a:spcPts val="0"/>
              </a:spcBef>
              <a:spcAft>
                <a:spcPts val="0"/>
              </a:spcAft>
            </a:pPr>
            <a:r>
              <a:rPr lang="de-CH" sz="1800" dirty="0">
                <a:solidFill>
                  <a:srgbClr val="000000"/>
                </a:solidFill>
                <a:effectLst/>
                <a:latin typeface="Segoe UI" panose="020B0502040204020203" pitchFamily="34" charset="0"/>
              </a:rPr>
              <a:t>Beispiel Softwareersteller: Es wird entschieden, in 2 Jahren in ein eigenes Bürogebäude umzuziehen. </a:t>
            </a:r>
          </a:p>
          <a:p>
            <a:pPr marL="0" marR="0">
              <a:spcBef>
                <a:spcPts val="0"/>
              </a:spcBef>
              <a:spcAft>
                <a:spcPts val="0"/>
              </a:spcAft>
            </a:pPr>
            <a:r>
              <a:rPr lang="de-CH" sz="1800" dirty="0">
                <a:solidFill>
                  <a:srgbClr val="000000"/>
                </a:solidFill>
                <a:effectLst/>
                <a:latin typeface="Segoe UI" panose="020B0502040204020203" pitchFamily="34" charset="0"/>
              </a:rPr>
              <a:t>Beispiel IT-Gruppe in der Stadtverwaltung: In 5 Jahren findet das 750-jährige Jubiläum statt. </a:t>
            </a:r>
          </a:p>
          <a:p>
            <a:pPr marL="0" marR="0">
              <a:spcBef>
                <a:spcPts val="0"/>
              </a:spcBef>
              <a:spcAft>
                <a:spcPts val="0"/>
              </a:spcAft>
            </a:pPr>
            <a:r>
              <a:rPr lang="de-CH" sz="1800" dirty="0">
                <a:solidFill>
                  <a:srgbClr val="000000"/>
                </a:solidFill>
                <a:effectLst/>
                <a:latin typeface="Segoe UI" panose="020B0502040204020203" pitchFamily="34" charset="0"/>
              </a:rPr>
              <a:t>Nun wird überlegt, welche Abteilung einen Beitrag dazu leisten soll.</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9</a:t>
            </a:fld>
            <a:endParaRPr lang="de-CH"/>
          </a:p>
        </p:txBody>
      </p:sp>
    </p:spTree>
    <p:extLst>
      <p:ext uri="{BB962C8B-B14F-4D97-AF65-F5344CB8AC3E}">
        <p14:creationId xmlns:p14="http://schemas.microsoft.com/office/powerpoint/2010/main" val="395552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pPr>
              <a:defRPr/>
            </a:pPr>
            <a:fld id="{F6BDE587-1257-4E1F-9840-BC92ACDA91F0}" type="slidenum">
              <a:rPr lang="de-CH" smtClean="0"/>
              <a:pPr>
                <a:defRPr/>
              </a:pPr>
              <a:t>10</a:t>
            </a:fld>
            <a:endParaRPr lang="de-CH"/>
          </a:p>
        </p:txBody>
      </p:sp>
    </p:spTree>
    <p:extLst>
      <p:ext uri="{BB962C8B-B14F-4D97-AF65-F5344CB8AC3E}">
        <p14:creationId xmlns:p14="http://schemas.microsoft.com/office/powerpoint/2010/main" val="242583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Systemansatz hilft also komplizierte Problemstellungen darzustellen und sie zu untersuchen.</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11</a:t>
            </a:fld>
            <a:endParaRPr lang="de-CH"/>
          </a:p>
        </p:txBody>
      </p:sp>
    </p:spTree>
    <p:extLst>
      <p:ext uri="{BB962C8B-B14F-4D97-AF65-F5344CB8AC3E}">
        <p14:creationId xmlns:p14="http://schemas.microsoft.com/office/powerpoint/2010/main" val="129951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800" dirty="0">
                <a:solidFill>
                  <a:srgbClr val="000000"/>
                </a:solidFill>
                <a:effectLst/>
                <a:latin typeface="Segoe UI" panose="020B0502040204020203" pitchFamily="34" charset="0"/>
              </a:rPr>
              <a:t>Alles eine Frage der Sichtweise</a:t>
            </a:r>
          </a:p>
          <a:p>
            <a:pPr marL="0" marR="0">
              <a:spcBef>
                <a:spcPts val="0"/>
              </a:spcBef>
              <a:spcAft>
                <a:spcPts val="0"/>
              </a:spcAft>
            </a:pPr>
            <a:r>
              <a:rPr lang="de-CH" sz="1800" dirty="0">
                <a:effectLst/>
                <a:latin typeface="Segoe UI" panose="020B0502040204020203" pitchFamily="34" charset="0"/>
              </a:rPr>
              <a:t> </a:t>
            </a:r>
          </a:p>
          <a:p>
            <a:r>
              <a:rPr lang="de-CH" dirty="0"/>
              <a:t>Junge Frau oder alte Frau?</a:t>
            </a:r>
          </a:p>
          <a:p>
            <a:r>
              <a:rPr lang="de-CH" dirty="0"/>
              <a:t> </a:t>
            </a:r>
            <a:r>
              <a:rPr lang="de-CH" dirty="0">
                <a:sym typeface="Wingdings" panose="05000000000000000000" pitchFamily="2" charset="2"/>
              </a:rPr>
              <a:t> Diskussion</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12</a:t>
            </a:fld>
            <a:endParaRPr lang="de-CH"/>
          </a:p>
        </p:txBody>
      </p:sp>
    </p:spTree>
    <p:extLst>
      <p:ext uri="{BB962C8B-B14F-4D97-AF65-F5344CB8AC3E}">
        <p14:creationId xmlns:p14="http://schemas.microsoft.com/office/powerpoint/2010/main" val="221776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7" name="Textplatzhalter 7"/>
          <p:cNvSpPr>
            <a:spLocks noGrp="1"/>
          </p:cNvSpPr>
          <p:nvPr>
            <p:ph type="body" sz="quarter" idx="13" hasCustomPrompt="1"/>
          </p:nvPr>
        </p:nvSpPr>
        <p:spPr>
          <a:xfrm>
            <a:off x="619199"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endParaRPr lang="de-CH" b="1" dirty="0"/>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dirty="0"/>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dirty="0"/>
              <a:t>Departement</a:t>
            </a:r>
          </a:p>
          <a:p>
            <a:pPr lvl="0"/>
            <a:r>
              <a:rPr lang="de-DE"/>
              <a:t>Organisation</a:t>
            </a:r>
            <a:endParaRPr lang="de-DE" dirty="0"/>
          </a:p>
          <a:p>
            <a:pPr lvl="0"/>
            <a:r>
              <a:rPr lang="de-DE" dirty="0"/>
              <a:t>URL…</a:t>
            </a:r>
            <a:endParaRPr lang="de-CH" dirty="0"/>
          </a:p>
          <a:p>
            <a:pPr lvl="0"/>
            <a:endParaRPr lang="de-CH" dirty="0"/>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89" indent="0">
              <a:buNone/>
              <a:defRPr/>
            </a:lvl2pPr>
            <a:lvl3pPr marL="914377" indent="0">
              <a:buNone/>
              <a:defRPr/>
            </a:lvl3pPr>
            <a:lvl4pPr marL="1371566" indent="0">
              <a:buNone/>
              <a:defRPr/>
            </a:lvl4pPr>
            <a:lvl5pPr marL="1828754" indent="0">
              <a:buNone/>
              <a:defRPr/>
            </a:lvl5pPr>
          </a:lstStyle>
          <a:p>
            <a:pPr lvl="0"/>
            <a:r>
              <a:rPr lang="de-DE"/>
              <a:t>Schlusssatz, Handlungsaufforderung (opt.)</a:t>
            </a:r>
            <a:endParaRPr lang="de-CH" dirty="0"/>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13" name="Fußzeilenplatzhalter 4"/>
          <p:cNvSpPr>
            <a:spLocks noGrp="1"/>
          </p:cNvSpPr>
          <p:nvPr>
            <p:ph type="ftr" sz="quarter" idx="11"/>
          </p:nvPr>
        </p:nvSpPr>
        <p:spPr>
          <a:xfrm>
            <a:off x="2232000" y="6372000"/>
            <a:ext cx="7920000" cy="360000"/>
          </a:xfrm>
        </p:spPr>
        <p:txBody>
          <a:bodyPr/>
          <a:lstStyle/>
          <a:p>
            <a:endParaRPr lang="de-CH" dirty="0"/>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dirty="0"/>
          </a:p>
        </p:txBody>
      </p:sp>
    </p:spTree>
    <p:extLst>
      <p:ext uri="{BB962C8B-B14F-4D97-AF65-F5344CB8AC3E}">
        <p14:creationId xmlns:p14="http://schemas.microsoft.com/office/powerpoint/2010/main" val="232105252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4" indent="-228594" algn="l" defTabSz="914377"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01.11.2023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dirty="0"/>
              <a:t>Titelmasterformat durch Klicken bearbeiten</a:t>
            </a:r>
            <a:endParaRPr lang="de-CH" dirty="0"/>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Inhaltsplatzhalter 3"/>
          <p:cNvSpPr>
            <a:spLocks noGrp="1"/>
          </p:cNvSpPr>
          <p:nvPr>
            <p:ph sz="half" idx="2"/>
          </p:nvPr>
        </p:nvSpPr>
        <p:spPr>
          <a:xfrm>
            <a:off x="6299999"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dirty="0"/>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Textplatzhalter 4"/>
          <p:cNvSpPr>
            <a:spLocks noGrp="1"/>
          </p:cNvSpPr>
          <p:nvPr>
            <p:ph type="body" sz="quarter" idx="3"/>
          </p:nvPr>
        </p:nvSpPr>
        <p:spPr>
          <a:xfrm>
            <a:off x="6299999"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59"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12" name="Fußzeilenplatzhalter 4"/>
          <p:cNvSpPr>
            <a:spLocks noGrp="1"/>
          </p:cNvSpPr>
          <p:nvPr>
            <p:ph type="ftr" sz="quarter" idx="11"/>
          </p:nvPr>
        </p:nvSpPr>
        <p:spPr>
          <a:xfrm>
            <a:off x="2232000" y="6372000"/>
            <a:ext cx="7920000" cy="360000"/>
          </a:xfrm>
        </p:spPr>
        <p:txBody>
          <a:bodyPr/>
          <a:lstStyle/>
          <a:p>
            <a:endParaRPr lang="de-CH" dirty="0"/>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6" name="Fußzeilenplatzhalter 4"/>
          <p:cNvSpPr>
            <a:spLocks noGrp="1"/>
          </p:cNvSpPr>
          <p:nvPr>
            <p:ph type="ftr" sz="quarter" idx="11"/>
          </p:nvPr>
        </p:nvSpPr>
        <p:spPr>
          <a:xfrm>
            <a:off x="2232000" y="6372000"/>
            <a:ext cx="7920000" cy="360000"/>
          </a:xfrm>
        </p:spPr>
        <p:txBody>
          <a:bodyPr/>
          <a:lstStyle/>
          <a:p>
            <a:endParaRPr lang="de-CH" dirty="0"/>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dirty="0"/>
              <a:t>Titelmasterformat durch Klicken bearbeiten</a:t>
            </a:r>
            <a:endParaRPr lang="de-CH" dirty="0"/>
          </a:p>
        </p:txBody>
      </p:sp>
      <p:sp>
        <p:nvSpPr>
          <p:cNvPr id="3" name="Inhaltsplatzhalter 2"/>
          <p:cNvSpPr>
            <a:spLocks noGrp="1"/>
          </p:cNvSpPr>
          <p:nvPr>
            <p:ph idx="1"/>
          </p:nvPr>
        </p:nvSpPr>
        <p:spPr>
          <a:xfrm>
            <a:off x="5040000" y="2159999"/>
            <a:ext cx="6731999"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01.11.2023</a:t>
            </a:fld>
            <a:endParaRPr lang="de-CH" dirty="0"/>
          </a:p>
        </p:txBody>
      </p:sp>
      <p:sp>
        <p:nvSpPr>
          <p:cNvPr id="9" name="Fußzeilenplatzhalter 4"/>
          <p:cNvSpPr>
            <a:spLocks noGrp="1"/>
          </p:cNvSpPr>
          <p:nvPr>
            <p:ph type="ftr" sz="quarter" idx="11"/>
          </p:nvPr>
        </p:nvSpPr>
        <p:spPr>
          <a:xfrm>
            <a:off x="2232000" y="6372000"/>
            <a:ext cx="7920000" cy="360000"/>
          </a:xfrm>
        </p:spPr>
        <p:txBody>
          <a:bodyPr/>
          <a:lstStyle/>
          <a:p>
            <a:endParaRPr lang="de-CH" dirty="0"/>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01.11.2023</a:t>
            </a:fld>
            <a:endParaRPr lang="de-CH" dirty="0"/>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‹Nr.›</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0"/>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Lst>
  <p:hf hdr="0"/>
  <p:txStyles>
    <p:titleStyle>
      <a:lvl1pPr algn="l" defTabSz="914377"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Clr>
          <a:srgbClr val="0082C7"/>
        </a:buClr>
        <a:buSzPct val="80000"/>
        <a:buFontTx/>
        <a:buBlip>
          <a:blip r:embed="rId15"/>
        </a:buBlip>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1"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4WvKY6nid2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studyflix.de/wirtschaft/aufbau-und-ablauforganisation-169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a:xfrm>
            <a:off x="619200" y="1872000"/>
            <a:ext cx="5472000" cy="4320000"/>
          </a:xfrm>
        </p:spPr>
        <p:txBody>
          <a:bodyPr>
            <a:normAutofit/>
          </a:bodyPr>
          <a:lstStyle/>
          <a:p>
            <a:endParaRPr lang="de-CH" altLang="de-DE" dirty="0"/>
          </a:p>
          <a:p>
            <a:endParaRPr lang="de-CH" altLang="de-DE" dirty="0"/>
          </a:p>
          <a:p>
            <a:endParaRPr lang="de-CH" altLang="de-DE" dirty="0"/>
          </a:p>
          <a:p>
            <a:pPr marL="0" indent="0">
              <a:buNone/>
            </a:pPr>
            <a:r>
              <a:rPr lang="de-CH" altLang="de-DE" sz="3200" i="1" dirty="0">
                <a:solidFill>
                  <a:schemeClr val="bg1">
                    <a:lumMod val="65000"/>
                  </a:schemeClr>
                </a:solidFill>
                <a:cs typeface="Times New Roman" panose="02020603050405020304" pitchFamily="18" charset="0"/>
              </a:rPr>
              <a:t>Modul 254</a:t>
            </a:r>
          </a:p>
          <a:p>
            <a:pPr marL="0" indent="0">
              <a:buNone/>
            </a:pPr>
            <a:r>
              <a:rPr lang="de-CH" altLang="de-DE" sz="3200" i="1" dirty="0">
                <a:solidFill>
                  <a:schemeClr val="bg1">
                    <a:lumMod val="65000"/>
                  </a:schemeClr>
                </a:solidFill>
                <a:cs typeface="Times New Roman" panose="02020603050405020304" pitchFamily="18" charset="0"/>
              </a:rPr>
              <a:t>Geschäftsprozesse im eigenen Berufsumfeld beschreiben</a:t>
            </a:r>
            <a:endParaRPr lang="de-DE" altLang="de-DE" sz="3200" i="1" dirty="0">
              <a:solidFill>
                <a:schemeClr val="bg1">
                  <a:lumMod val="65000"/>
                </a:schemeClr>
              </a:solidFill>
              <a:cs typeface="Times New Roman" panose="02020603050405020304" pitchFamily="18" charset="0"/>
            </a:endParaRPr>
          </a:p>
          <a:p>
            <a:endParaRPr lang="de-CH" dirty="0"/>
          </a:p>
        </p:txBody>
      </p:sp>
      <p:pic>
        <p:nvPicPr>
          <p:cNvPr id="7" name="Grafik 6" descr="Ein Bild, das Text, Screenshot, Diagramm, Cartoon enthält.&#10;&#10;Automatisch generierte Beschreibung">
            <a:extLst>
              <a:ext uri="{FF2B5EF4-FFF2-40B4-BE49-F238E27FC236}">
                <a16:creationId xmlns:a16="http://schemas.microsoft.com/office/drawing/2014/main" id="{9BD44169-8103-9D2A-9C8D-86F33E37E1A4}"/>
              </a:ext>
            </a:extLst>
          </p:cNvPr>
          <p:cNvPicPr>
            <a:picLocks noChangeAspect="1"/>
          </p:cNvPicPr>
          <p:nvPr/>
        </p:nvPicPr>
        <p:blipFill>
          <a:blip r:embed="rId2"/>
          <a:stretch>
            <a:fillRect/>
          </a:stretch>
        </p:blipFill>
        <p:spPr>
          <a:xfrm>
            <a:off x="6299999" y="2034720"/>
            <a:ext cx="5472000" cy="3994559"/>
          </a:xfrm>
          <a:prstGeom prst="rect">
            <a:avLst/>
          </a:prstGeom>
          <a:noFill/>
        </p:spPr>
      </p:pic>
      <p:sp>
        <p:nvSpPr>
          <p:cNvPr id="19" name="Title 3">
            <a:extLst>
              <a:ext uri="{FF2B5EF4-FFF2-40B4-BE49-F238E27FC236}">
                <a16:creationId xmlns:a16="http://schemas.microsoft.com/office/drawing/2014/main" id="{44753DAC-4FDE-64D9-837D-C8AC27C06D50}"/>
              </a:ext>
            </a:extLst>
          </p:cNvPr>
          <p:cNvSpPr>
            <a:spLocks noGrp="1"/>
          </p:cNvSpPr>
          <p:nvPr>
            <p:ph type="title"/>
          </p:nvPr>
        </p:nvSpPr>
        <p:spPr>
          <a:xfrm>
            <a:off x="619200" y="936000"/>
            <a:ext cx="11160000" cy="720000"/>
          </a:xfrm>
        </p:spPr>
        <p:txBody>
          <a:bodyPr/>
          <a:lstStyle/>
          <a:p>
            <a:pPr algn="r"/>
            <a:r>
              <a:rPr lang="de-DE" dirty="0"/>
              <a:t>Das Unternehmen und sein Umfeld</a:t>
            </a:r>
            <a:endParaRPr lang="en-US" dirty="0"/>
          </a:p>
        </p:txBody>
      </p:sp>
      <p:sp>
        <p:nvSpPr>
          <p:cNvPr id="10" name="Date Placeholder 4">
            <a:extLst>
              <a:ext uri="{FF2B5EF4-FFF2-40B4-BE49-F238E27FC236}">
                <a16:creationId xmlns:a16="http://schemas.microsoft.com/office/drawing/2014/main" id="{994BA5EA-7CC1-3F39-1A69-CCCF562BFA34}"/>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01.11.2023</a:t>
            </a:fld>
            <a:endParaRPr lang="de-CH"/>
          </a:p>
        </p:txBody>
      </p:sp>
      <p:sp>
        <p:nvSpPr>
          <p:cNvPr id="12" name="Footer Placeholder 5">
            <a:extLst>
              <a:ext uri="{FF2B5EF4-FFF2-40B4-BE49-F238E27FC236}">
                <a16:creationId xmlns:a16="http://schemas.microsoft.com/office/drawing/2014/main" id="{DBCD21C2-C068-6B45-DB88-76D95AF335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14" name="Slide Number Placeholder 6">
            <a:extLst>
              <a:ext uri="{FF2B5EF4-FFF2-40B4-BE49-F238E27FC236}">
                <a16:creationId xmlns:a16="http://schemas.microsoft.com/office/drawing/2014/main" id="{4ACF47AC-3211-EDF7-D2ED-CC6B10436A01}"/>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a:t>
            </a:fld>
            <a:endParaRPr lang="de-CH"/>
          </a:p>
        </p:txBody>
      </p:sp>
    </p:spTree>
    <p:extLst>
      <p:ext uri="{BB962C8B-B14F-4D97-AF65-F5344CB8AC3E}">
        <p14:creationId xmlns:p14="http://schemas.microsoft.com/office/powerpoint/2010/main" val="421585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normAutofit/>
          </a:bodyPr>
          <a:lstStyle/>
          <a:p>
            <a:r>
              <a:rPr lang="de-DE" dirty="0"/>
              <a:t>Linienstellen-Stabstellen</a:t>
            </a:r>
            <a:endParaRPr lang="de-CH" dirty="0"/>
          </a:p>
        </p:txBody>
      </p:sp>
      <p:sp>
        <p:nvSpPr>
          <p:cNvPr id="7" name="Untertitel 6"/>
          <p:cNvSpPr>
            <a:spLocks noGrp="1"/>
          </p:cNvSpPr>
          <p:nvPr>
            <p:ph type="subTitle" idx="1"/>
          </p:nvPr>
        </p:nvSpPr>
        <p:spPr>
          <a:xfrm>
            <a:off x="1551948" y="1988840"/>
            <a:ext cx="10176609" cy="1752600"/>
          </a:xfrm>
        </p:spPr>
        <p:txBody>
          <a:bodyPr>
            <a:normAutofit/>
          </a:bodyPr>
          <a:lstStyle/>
          <a:p>
            <a:pPr algn="ctr"/>
            <a:r>
              <a:rPr lang="de-DE" sz="2667" i="0" dirty="0"/>
              <a:t>Linien- und Stabsstellen</a:t>
            </a:r>
          </a:p>
        </p:txBody>
      </p:sp>
      <p:sp>
        <p:nvSpPr>
          <p:cNvPr id="5" name="Textfeld 4">
            <a:extLst>
              <a:ext uri="{FF2B5EF4-FFF2-40B4-BE49-F238E27FC236}">
                <a16:creationId xmlns:a16="http://schemas.microsoft.com/office/drawing/2014/main" id="{6C305558-77EF-4C97-8931-F9DCD92ABBCD}"/>
              </a:ext>
            </a:extLst>
          </p:cNvPr>
          <p:cNvSpPr txBox="1"/>
          <p:nvPr/>
        </p:nvSpPr>
        <p:spPr>
          <a:xfrm>
            <a:off x="3989311" y="4965171"/>
            <a:ext cx="7104789" cy="1200329"/>
          </a:xfrm>
          <a:prstGeom prst="rect">
            <a:avLst/>
          </a:prstGeom>
          <a:noFill/>
        </p:spPr>
        <p:txBody>
          <a:bodyPr wrap="square">
            <a:spAutoFit/>
          </a:bodyPr>
          <a:lstStyle/>
          <a:p>
            <a:r>
              <a:rPr lang="de-CH" sz="2400" dirty="0">
                <a:solidFill>
                  <a:srgbClr val="000000"/>
                </a:solidFill>
                <a:latin typeface="Times New Roman" panose="02020603050405020304" pitchFamily="18" charset="0"/>
              </a:rPr>
              <a:t> </a:t>
            </a:r>
            <a:r>
              <a:rPr lang="de-CH" sz="2400" dirty="0">
                <a:solidFill>
                  <a:srgbClr val="000000"/>
                </a:solidFill>
                <a:latin typeface="Times New Roman" panose="02020603050405020304" pitchFamily="18" charset="0"/>
                <a:hlinkClick r:id="rId3"/>
              </a:rPr>
              <a:t>https://www.youtube.com/watch?v=4WvKY6nid20</a:t>
            </a:r>
            <a:endParaRPr lang="de-CH" sz="2400" dirty="0">
              <a:solidFill>
                <a:srgbClr val="000000"/>
              </a:solidFill>
              <a:latin typeface="Times New Roman" panose="02020603050405020304" pitchFamily="18" charset="0"/>
            </a:endParaRPr>
          </a:p>
          <a:p>
            <a:endParaRPr lang="de-CH" sz="2400" dirty="0">
              <a:solidFill>
                <a:srgbClr val="000000"/>
              </a:solidFill>
              <a:latin typeface="Times New Roman" panose="02020603050405020304" pitchFamily="18" charset="0"/>
            </a:endParaRPr>
          </a:p>
          <a:p>
            <a:endParaRPr lang="de-CH" sz="2400" dirty="0"/>
          </a:p>
        </p:txBody>
      </p:sp>
      <p:pic>
        <p:nvPicPr>
          <p:cNvPr id="2" name="Grafik 1"/>
          <p:cNvPicPr>
            <a:picLocks noChangeAspect="1"/>
          </p:cNvPicPr>
          <p:nvPr/>
        </p:nvPicPr>
        <p:blipFill>
          <a:blip r:embed="rId4"/>
          <a:stretch>
            <a:fillRect/>
          </a:stretch>
        </p:blipFill>
        <p:spPr>
          <a:xfrm>
            <a:off x="1391478" y="2564906"/>
            <a:ext cx="4893185" cy="2059013"/>
          </a:xfrm>
          <a:prstGeom prst="rect">
            <a:avLst/>
          </a:prstGeom>
        </p:spPr>
      </p:pic>
      <p:cxnSp>
        <p:nvCxnSpPr>
          <p:cNvPr id="4" name="Gerade Verbindung mit Pfeil 3"/>
          <p:cNvCxnSpPr>
            <a:cxnSpLocks/>
          </p:cNvCxnSpPr>
          <p:nvPr/>
        </p:nvCxnSpPr>
        <p:spPr>
          <a:xfrm flipH="1">
            <a:off x="4079776" y="2509868"/>
            <a:ext cx="1603805" cy="10775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a:cxnSpLocks/>
          </p:cNvCxnSpPr>
          <p:nvPr/>
        </p:nvCxnSpPr>
        <p:spPr>
          <a:xfrm flipH="1">
            <a:off x="6096001" y="2370839"/>
            <a:ext cx="1445705" cy="931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3620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DED9A71-D11A-4B3A-B87A-A738717E5BC5}"/>
              </a:ext>
            </a:extLst>
          </p:cNvPr>
          <p:cNvSpPr>
            <a:spLocks noGrp="1"/>
          </p:cNvSpPr>
          <p:nvPr>
            <p:ph idx="1"/>
          </p:nvPr>
        </p:nvSpPr>
        <p:spPr/>
        <p:txBody>
          <a:bodyPr>
            <a:normAutofit fontScale="85000" lnSpcReduction="10000"/>
          </a:bodyPr>
          <a:lstStyle/>
          <a:p>
            <a:pPr marL="0" indent="0">
              <a:buNone/>
            </a:pPr>
            <a:r>
              <a:rPr lang="de-DE" dirty="0"/>
              <a:t>Wir untersuchen im Folgenden die Organisation eines Unternehmens anhand der Systemtheorie. </a:t>
            </a:r>
          </a:p>
          <a:p>
            <a:pPr marL="0" indent="0">
              <a:buNone/>
            </a:pPr>
            <a:r>
              <a:rPr lang="de-DE" dirty="0"/>
              <a:t>Das Gesamtproblem wird also in einzelne Teilprobleme aufgeteilt. </a:t>
            </a:r>
          </a:p>
          <a:p>
            <a:pPr marL="0" indent="0">
              <a:buNone/>
            </a:pPr>
            <a:r>
              <a:rPr lang="de-DE" dirty="0"/>
              <a:t>Jedes Teilproblem wird einzeln gelöst und nachher wieder zum Ganzen zusammengesetzt.</a:t>
            </a:r>
          </a:p>
          <a:p>
            <a:pPr marL="0" indent="0">
              <a:buNone/>
            </a:pPr>
            <a:endParaRPr lang="de-DE" dirty="0"/>
          </a:p>
          <a:p>
            <a:pPr marL="0" indent="0">
              <a:buNone/>
            </a:pPr>
            <a:r>
              <a:rPr lang="de-DE" b="1" dirty="0"/>
              <a:t>Beispiel:</a:t>
            </a:r>
          </a:p>
          <a:p>
            <a:pPr marL="0" indent="0">
              <a:buNone/>
            </a:pPr>
            <a:r>
              <a:rPr lang="de-DE" dirty="0"/>
              <a:t>Wenn ein Sportwissenschaftler einem </a:t>
            </a:r>
            <a:r>
              <a:rPr lang="de-DE" dirty="0" err="1"/>
              <a:t>Kugelstosser</a:t>
            </a:r>
            <a:r>
              <a:rPr lang="de-DE" dirty="0"/>
              <a:t> in seinem Fortkommen helfen will, analysiert er die Struktur der Bewegungsabläufe beim </a:t>
            </a:r>
            <a:r>
              <a:rPr lang="de-DE" dirty="0" err="1"/>
              <a:t>Stoss</a:t>
            </a:r>
            <a:r>
              <a:rPr lang="de-DE" dirty="0"/>
              <a:t>. Dazu ist es nötig, die Gliederung des gesamten Bewegungsablaufes beim </a:t>
            </a:r>
            <a:r>
              <a:rPr lang="de-DE" dirty="0" err="1"/>
              <a:t>Stoss</a:t>
            </a:r>
            <a:r>
              <a:rPr lang="de-DE" dirty="0"/>
              <a:t> in einzelne Handlungsabläufe (Anlauf, </a:t>
            </a:r>
            <a:r>
              <a:rPr lang="de-DE" dirty="0" err="1"/>
              <a:t>Stossphase</a:t>
            </a:r>
            <a:r>
              <a:rPr lang="de-DE" dirty="0"/>
              <a:t>, Abschuss) aufzuteilen. Dabei ist auch die zeitliche Koordination zu berücksichtigen. [</a:t>
            </a:r>
            <a:r>
              <a:rPr lang="de-DE" dirty="0" err="1"/>
              <a:t>Dör</a:t>
            </a:r>
            <a:r>
              <a:rPr lang="de-DE" dirty="0"/>
              <a:t>]</a:t>
            </a:r>
          </a:p>
          <a:p>
            <a:pPr marL="0" indent="0">
              <a:buNone/>
            </a:pPr>
            <a:endParaRPr lang="de-CH" dirty="0"/>
          </a:p>
        </p:txBody>
      </p:sp>
      <p:sp>
        <p:nvSpPr>
          <p:cNvPr id="3" name="Datumsplatzhalter 2">
            <a:extLst>
              <a:ext uri="{FF2B5EF4-FFF2-40B4-BE49-F238E27FC236}">
                <a16:creationId xmlns:a16="http://schemas.microsoft.com/office/drawing/2014/main" id="{BF476A32-E429-2942-33A0-284BE03F49DD}"/>
              </a:ext>
            </a:extLst>
          </p:cNvPr>
          <p:cNvSpPr>
            <a:spLocks noGrp="1"/>
          </p:cNvSpPr>
          <p:nvPr>
            <p:ph type="dt" sz="half" idx="10"/>
          </p:nvPr>
        </p:nvSpPr>
        <p:spPr/>
        <p:txBody>
          <a:bodyPr/>
          <a:lstStyle/>
          <a:p>
            <a:fld id="{5AC23F4F-66B7-46A3-AB40-3D776688B753}" type="datetime1">
              <a:rPr lang="de-CH" smtClean="0"/>
              <a:t>01.11.2023</a:t>
            </a:fld>
            <a:endParaRPr lang="de-CH"/>
          </a:p>
        </p:txBody>
      </p:sp>
      <p:sp>
        <p:nvSpPr>
          <p:cNvPr id="4" name="Fußzeilenplatzhalter 3">
            <a:extLst>
              <a:ext uri="{FF2B5EF4-FFF2-40B4-BE49-F238E27FC236}">
                <a16:creationId xmlns:a16="http://schemas.microsoft.com/office/drawing/2014/main" id="{85BB7D70-D3FF-3EEC-12DD-EEE1CDFD31A8}"/>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a:extLst>
              <a:ext uri="{FF2B5EF4-FFF2-40B4-BE49-F238E27FC236}">
                <a16:creationId xmlns:a16="http://schemas.microsoft.com/office/drawing/2014/main" id="{A2527C32-0930-C10A-D407-D3CEFF38EBFE}"/>
              </a:ext>
            </a:extLst>
          </p:cNvPr>
          <p:cNvSpPr>
            <a:spLocks noGrp="1"/>
          </p:cNvSpPr>
          <p:nvPr>
            <p:ph type="sldNum" sz="quarter" idx="12"/>
          </p:nvPr>
        </p:nvSpPr>
        <p:spPr/>
        <p:txBody>
          <a:bodyPr/>
          <a:lstStyle/>
          <a:p>
            <a:fld id="{5D4BD758-C871-49DC-A050-36A17C18F2FA}" type="slidenum">
              <a:rPr lang="de-CH" smtClean="0"/>
              <a:t>11</a:t>
            </a:fld>
            <a:endParaRPr lang="de-CH"/>
          </a:p>
        </p:txBody>
      </p:sp>
      <p:sp>
        <p:nvSpPr>
          <p:cNvPr id="6" name="Titel 5">
            <a:extLst>
              <a:ext uri="{FF2B5EF4-FFF2-40B4-BE49-F238E27FC236}">
                <a16:creationId xmlns:a16="http://schemas.microsoft.com/office/drawing/2014/main" id="{F0BD81BA-FBA9-4363-081F-628B4B4D21FF}"/>
              </a:ext>
            </a:extLst>
          </p:cNvPr>
          <p:cNvSpPr>
            <a:spLocks noGrp="1"/>
          </p:cNvSpPr>
          <p:nvPr>
            <p:ph type="title"/>
          </p:nvPr>
        </p:nvSpPr>
        <p:spPr/>
        <p:txBody>
          <a:bodyPr/>
          <a:lstStyle/>
          <a:p>
            <a:pPr algn="r"/>
            <a:r>
              <a:rPr lang="de-CH" dirty="0"/>
              <a:t>Systemansatz</a:t>
            </a:r>
          </a:p>
        </p:txBody>
      </p:sp>
    </p:spTree>
    <p:extLst>
      <p:ext uri="{BB962C8B-B14F-4D97-AF65-F5344CB8AC3E}">
        <p14:creationId xmlns:p14="http://schemas.microsoft.com/office/powerpoint/2010/main" val="237960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EFE9D328-9053-0240-24A2-15311E0746F4}"/>
              </a:ext>
            </a:extLst>
          </p:cNvPr>
          <p:cNvPicPr>
            <a:picLocks noGrp="1" noChangeAspect="1"/>
          </p:cNvPicPr>
          <p:nvPr>
            <p:ph sz="half" idx="1"/>
          </p:nvPr>
        </p:nvPicPr>
        <p:blipFill>
          <a:blip r:embed="rId3"/>
          <a:stretch>
            <a:fillRect/>
          </a:stretch>
        </p:blipFill>
        <p:spPr>
          <a:xfrm>
            <a:off x="848754" y="1871663"/>
            <a:ext cx="5012854" cy="4319587"/>
          </a:xfrm>
          <a:prstGeom prst="rect">
            <a:avLst/>
          </a:prstGeom>
        </p:spPr>
      </p:pic>
      <p:pic>
        <p:nvPicPr>
          <p:cNvPr id="2" name="Inhaltsplatzhalter 1">
            <a:extLst>
              <a:ext uri="{FF2B5EF4-FFF2-40B4-BE49-F238E27FC236}">
                <a16:creationId xmlns:a16="http://schemas.microsoft.com/office/drawing/2014/main" id="{4B9DBE71-3E08-BD8E-4F17-BDBD4F726399}"/>
              </a:ext>
            </a:extLst>
          </p:cNvPr>
          <p:cNvPicPr>
            <a:picLocks noGrp="1" noChangeAspect="1"/>
          </p:cNvPicPr>
          <p:nvPr>
            <p:ph sz="half" idx="2"/>
          </p:nvPr>
        </p:nvPicPr>
        <p:blipFill rotWithShape="1">
          <a:blip r:embed="rId4"/>
          <a:srcRect t="9301" b="33857"/>
          <a:stretch/>
        </p:blipFill>
        <p:spPr>
          <a:xfrm>
            <a:off x="6299999" y="1872000"/>
            <a:ext cx="5472000" cy="4320000"/>
          </a:xfrm>
          <a:prstGeom prst="rect">
            <a:avLst/>
          </a:prstGeom>
          <a:noFill/>
        </p:spPr>
      </p:pic>
      <p:sp>
        <p:nvSpPr>
          <p:cNvPr id="7" name="Titel 6"/>
          <p:cNvSpPr>
            <a:spLocks noGrp="1"/>
          </p:cNvSpPr>
          <p:nvPr>
            <p:ph type="title"/>
          </p:nvPr>
        </p:nvSpPr>
        <p:spPr>
          <a:xfrm>
            <a:off x="619200" y="936000"/>
            <a:ext cx="11160000" cy="720000"/>
          </a:xfrm>
        </p:spPr>
        <p:txBody>
          <a:bodyPr anchor="t">
            <a:normAutofit/>
          </a:bodyPr>
          <a:lstStyle/>
          <a:p>
            <a:pPr algn="r"/>
            <a:r>
              <a:rPr lang="de-CH" dirty="0"/>
              <a:t>Begriff „System“</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01.11.2023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12</a:t>
            </a:fld>
            <a:endParaRPr lang="de-CH"/>
          </a:p>
        </p:txBody>
      </p:sp>
    </p:spTree>
    <p:extLst>
      <p:ext uri="{BB962C8B-B14F-4D97-AF65-F5344CB8AC3E}">
        <p14:creationId xmlns:p14="http://schemas.microsoft.com/office/powerpoint/2010/main" val="19340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sz="half" idx="2"/>
          </p:nvPr>
        </p:nvSpPr>
        <p:spPr>
          <a:xfrm>
            <a:off x="619199" y="1656000"/>
            <a:ext cx="11063605" cy="4716000"/>
          </a:xfrm>
        </p:spPr>
        <p:txBody>
          <a:bodyPr>
            <a:normAutofit fontScale="92500" lnSpcReduction="20000"/>
          </a:bodyPr>
          <a:lstStyle/>
          <a:p>
            <a:pPr>
              <a:buFont typeface="Arial" panose="020B0604020202020204" pitchFamily="34" charset="0"/>
              <a:buChar char="•"/>
            </a:pPr>
            <a:r>
              <a:rPr lang="de-CH" dirty="0">
                <a:solidFill>
                  <a:srgbClr val="000000"/>
                </a:solidFill>
                <a:effectLst/>
                <a:latin typeface="Segoe UI" panose="020B0502040204020203" pitchFamily="34" charset="0"/>
              </a:rPr>
              <a:t>1. Gruppiere für deinen </a:t>
            </a:r>
            <a:r>
              <a:rPr lang="de-CH" b="1" dirty="0">
                <a:solidFill>
                  <a:srgbClr val="000000"/>
                </a:solidFill>
                <a:effectLst/>
                <a:latin typeface="Segoe UI" panose="020B0502040204020203" pitchFamily="34" charset="0"/>
              </a:rPr>
              <a:t>Ausbildungsbetrieb</a:t>
            </a:r>
            <a:r>
              <a:rPr lang="de-CH" dirty="0">
                <a:solidFill>
                  <a:srgbClr val="000000"/>
                </a:solidFill>
                <a:effectLst/>
                <a:latin typeface="Segoe UI" panose="020B0502040204020203" pitchFamily="34" charset="0"/>
              </a:rPr>
              <a:t> </a:t>
            </a:r>
            <a:r>
              <a:rPr lang="de-CH" i="1" dirty="0">
                <a:solidFill>
                  <a:srgbClr val="000000"/>
                </a:solidFill>
                <a:effectLst/>
                <a:latin typeface="Segoe UI" panose="020B0502040204020203" pitchFamily="34" charset="0"/>
              </a:rPr>
              <a:t>Tagesgeschäfte</a:t>
            </a:r>
            <a:r>
              <a:rPr lang="de-CH" dirty="0">
                <a:solidFill>
                  <a:srgbClr val="000000"/>
                </a:solidFill>
                <a:effectLst/>
                <a:latin typeface="Segoe UI" panose="020B0502040204020203" pitchFamily="34" charset="0"/>
              </a:rPr>
              <a:t>, </a:t>
            </a:r>
            <a:r>
              <a:rPr lang="de-CH" i="1" dirty="0">
                <a:solidFill>
                  <a:srgbClr val="000000"/>
                </a:solidFill>
                <a:effectLst/>
                <a:latin typeface="Segoe UI" panose="020B0502040204020203" pitchFamily="34" charset="0"/>
              </a:rPr>
              <a:t>Kleinaufgaben</a:t>
            </a:r>
            <a:r>
              <a:rPr lang="de-CH" dirty="0">
                <a:solidFill>
                  <a:srgbClr val="000000"/>
                </a:solidFill>
                <a:effectLst/>
                <a:latin typeface="Segoe UI" panose="020B0502040204020203" pitchFamily="34" charset="0"/>
              </a:rPr>
              <a:t> und </a:t>
            </a:r>
            <a:r>
              <a:rPr lang="de-CH" i="1" dirty="0">
                <a:solidFill>
                  <a:srgbClr val="000000"/>
                </a:solidFill>
                <a:effectLst/>
                <a:latin typeface="Segoe UI" panose="020B0502040204020203" pitchFamily="34" charset="0"/>
              </a:rPr>
              <a:t>Projekte</a:t>
            </a:r>
            <a:r>
              <a:rPr lang="de-CH" dirty="0">
                <a:solidFill>
                  <a:srgbClr val="000000"/>
                </a:solidFill>
                <a:effectLst/>
                <a:latin typeface="Segoe UI" panose="020B0502040204020203" pitchFamily="34" charset="0"/>
              </a:rPr>
              <a:t>. (max. 3 Folien)</a:t>
            </a:r>
            <a:br>
              <a:rPr lang="de-CH" dirty="0">
                <a:solidFill>
                  <a:srgbClr val="000000"/>
                </a:solidFill>
                <a:effectLst/>
                <a:latin typeface="Segoe UI" panose="020B0502040204020203" pitchFamily="34" charset="0"/>
              </a:rPr>
            </a:br>
            <a:endParaRPr lang="de-CH" dirty="0">
              <a:solidFill>
                <a:srgbClr val="000000"/>
              </a:solidFill>
              <a:effectLst/>
              <a:latin typeface="Segoe UI" panose="020B0502040204020203" pitchFamily="34" charset="0"/>
            </a:endParaRPr>
          </a:p>
          <a:p>
            <a:pPr>
              <a:buFont typeface="Arial" panose="020B0604020202020204" pitchFamily="34" charset="0"/>
              <a:buChar char="•"/>
            </a:pPr>
            <a:r>
              <a:rPr lang="de-CH" dirty="0">
                <a:solidFill>
                  <a:srgbClr val="000000"/>
                </a:solidFill>
                <a:latin typeface="Segoe UI" panose="020B0502040204020203" pitchFamily="34" charset="0"/>
              </a:rPr>
              <a:t>2. Studiere Fallbeispiel «02_03_SK_254_</a:t>
            </a:r>
            <a:r>
              <a:rPr lang="de-CH" b="1" dirty="0">
                <a:solidFill>
                  <a:srgbClr val="000000"/>
                </a:solidFill>
                <a:latin typeface="Segoe UI" panose="020B0502040204020203" pitchFamily="34" charset="0"/>
              </a:rPr>
              <a:t>Auftragsbearbeitung</a:t>
            </a:r>
            <a:r>
              <a:rPr lang="de-CH" dirty="0">
                <a:solidFill>
                  <a:srgbClr val="000000"/>
                </a:solidFill>
                <a:latin typeface="Segoe UI" panose="020B0502040204020203" pitchFamily="34" charset="0"/>
              </a:rPr>
              <a:t>…</a:t>
            </a:r>
            <a:r>
              <a:rPr lang="de-CH" dirty="0" err="1">
                <a:solidFill>
                  <a:srgbClr val="000000"/>
                </a:solidFill>
                <a:latin typeface="Segoe UI" panose="020B0502040204020203" pitchFamily="34" charset="0"/>
              </a:rPr>
              <a:t>pdf</a:t>
            </a:r>
            <a:r>
              <a:rPr lang="de-CH" dirty="0">
                <a:solidFill>
                  <a:srgbClr val="000000"/>
                </a:solidFill>
                <a:latin typeface="Segoe UI" panose="020B0502040204020203" pitchFamily="34" charset="0"/>
              </a:rPr>
              <a:t>»  und beantworte folgende Fragen: (max. 3 Folien)</a:t>
            </a:r>
            <a:br>
              <a:rPr lang="de-CH" dirty="0">
                <a:solidFill>
                  <a:srgbClr val="000000"/>
                </a:solidFill>
                <a:latin typeface="Segoe UI" panose="020B0502040204020203" pitchFamily="34" charset="0"/>
              </a:rPr>
            </a:br>
            <a:r>
              <a:rPr lang="de-CH" dirty="0">
                <a:solidFill>
                  <a:srgbClr val="000000"/>
                </a:solidFill>
                <a:latin typeface="Segoe UI" panose="020B0502040204020203" pitchFamily="34" charset="0"/>
              </a:rPr>
              <a:t>- Was für 3 Fragen stellst du WELCHEN Abteilungen?</a:t>
            </a:r>
            <a:br>
              <a:rPr lang="de-CH" dirty="0">
                <a:solidFill>
                  <a:srgbClr val="000000"/>
                </a:solidFill>
                <a:latin typeface="Segoe UI" panose="020B0502040204020203" pitchFamily="34" charset="0"/>
              </a:rPr>
            </a:br>
            <a:r>
              <a:rPr lang="de-CH" dirty="0">
                <a:solidFill>
                  <a:srgbClr val="000000"/>
                </a:solidFill>
                <a:latin typeface="Segoe UI" panose="020B0502040204020203" pitchFamily="34" charset="0"/>
              </a:rPr>
              <a:t>- Liste die Applikationen auf, welche </a:t>
            </a:r>
            <a:r>
              <a:rPr lang="de-CH" i="1" dirty="0">
                <a:solidFill>
                  <a:srgbClr val="000000"/>
                </a:solidFill>
                <a:latin typeface="Segoe UI" panose="020B0502040204020203" pitchFamily="34" charset="0"/>
              </a:rPr>
              <a:t>erstellt/angepasst </a:t>
            </a:r>
            <a:r>
              <a:rPr lang="de-CH" dirty="0">
                <a:solidFill>
                  <a:srgbClr val="000000"/>
                </a:solidFill>
                <a:latin typeface="Segoe UI" panose="020B0502040204020203" pitchFamily="34" charset="0"/>
              </a:rPr>
              <a:t>werden</a:t>
            </a:r>
            <a:br>
              <a:rPr lang="de-CH" dirty="0">
                <a:solidFill>
                  <a:srgbClr val="000000"/>
                </a:solidFill>
                <a:latin typeface="Segoe UI" panose="020B0502040204020203" pitchFamily="34" charset="0"/>
              </a:rPr>
            </a:br>
            <a:r>
              <a:rPr lang="de-CH" dirty="0">
                <a:solidFill>
                  <a:srgbClr val="000000"/>
                </a:solidFill>
                <a:latin typeface="Segoe UI" panose="020B0502040204020203" pitchFamily="34" charset="0"/>
              </a:rPr>
              <a:t>- Was sind die 3 grössten Vorteile nach der ,Umorganisation’</a:t>
            </a:r>
            <a:br>
              <a:rPr lang="de-CH" dirty="0">
                <a:solidFill>
                  <a:srgbClr val="000000"/>
                </a:solidFill>
                <a:latin typeface="Segoe UI" panose="020B0502040204020203" pitchFamily="34" charset="0"/>
              </a:rPr>
            </a:br>
            <a:r>
              <a:rPr lang="de-CH" dirty="0">
                <a:solidFill>
                  <a:srgbClr val="000000"/>
                </a:solidFill>
                <a:latin typeface="Segoe UI" panose="020B0502040204020203" pitchFamily="34" charset="0"/>
              </a:rPr>
              <a:t>- Von welchen Bereichen ist Widerstand gegen die Neuerung zu erwarten</a:t>
            </a:r>
            <a:br>
              <a:rPr lang="de-CH" dirty="0">
                <a:solidFill>
                  <a:srgbClr val="000000"/>
                </a:solidFill>
                <a:latin typeface="Segoe UI" panose="020B0502040204020203" pitchFamily="34" charset="0"/>
              </a:rPr>
            </a:br>
            <a:r>
              <a:rPr lang="de-CH" dirty="0">
                <a:solidFill>
                  <a:srgbClr val="000000"/>
                </a:solidFill>
                <a:latin typeface="Segoe UI" panose="020B0502040204020203" pitchFamily="34" charset="0"/>
              </a:rPr>
              <a:t>- Wo und wie beschaffst du dir Zusatzinformationen zum Unternehmen</a:t>
            </a:r>
            <a:br>
              <a:rPr lang="de-CH" dirty="0">
                <a:solidFill>
                  <a:srgbClr val="000000"/>
                </a:solidFill>
                <a:latin typeface="Segoe UI" panose="020B0502040204020203" pitchFamily="34" charset="0"/>
              </a:rPr>
            </a:br>
            <a:endParaRPr lang="de-CH" dirty="0">
              <a:solidFill>
                <a:srgbClr val="000000"/>
              </a:solidFill>
              <a:latin typeface="Segoe UI" panose="020B0502040204020203" pitchFamily="34" charset="0"/>
            </a:endParaRPr>
          </a:p>
          <a:p>
            <a:pPr>
              <a:buFont typeface="Arial" panose="020B0604020202020204" pitchFamily="34" charset="0"/>
              <a:buChar char="•"/>
            </a:pPr>
            <a:r>
              <a:rPr lang="de-CH" dirty="0"/>
              <a:t>Ihr habt ca. </a:t>
            </a:r>
            <a:r>
              <a:rPr lang="de-CH" dirty="0">
                <a:solidFill>
                  <a:srgbClr val="FF0000"/>
                </a:solidFill>
              </a:rPr>
              <a:t>50 Minuten </a:t>
            </a:r>
            <a:r>
              <a:rPr lang="de-CH" dirty="0"/>
              <a:t>für diese Aufgaben Zeit - inkl. </a:t>
            </a:r>
            <a:r>
              <a:rPr lang="de-CH" i="1" dirty="0"/>
              <a:t>Vorbereitung</a:t>
            </a:r>
            <a:r>
              <a:rPr lang="de-CH" dirty="0"/>
              <a:t> Präsentation für die Folgewoche</a:t>
            </a:r>
          </a:p>
          <a:p>
            <a:pPr>
              <a:buFont typeface="Arial" panose="020B0604020202020204" pitchFamily="34" charset="0"/>
              <a:buChar char="•"/>
            </a:pPr>
            <a:endParaRPr lang="de-CH" dirty="0">
              <a:solidFill>
                <a:srgbClr val="000000"/>
              </a:solidFill>
              <a:effectLst/>
              <a:latin typeface="Segoe UI" panose="020B0502040204020203" pitchFamily="34" charset="0"/>
            </a:endParaRPr>
          </a:p>
          <a:p>
            <a:pPr marL="0" indent="0">
              <a:buNone/>
            </a:pPr>
            <a:endParaRPr lang="de-CH" sz="3200" dirty="0"/>
          </a:p>
        </p:txBody>
      </p:sp>
      <p:sp>
        <p:nvSpPr>
          <p:cNvPr id="7" name="Titel 6"/>
          <p:cNvSpPr>
            <a:spLocks noGrp="1"/>
          </p:cNvSpPr>
          <p:nvPr>
            <p:ph type="title"/>
          </p:nvPr>
        </p:nvSpPr>
        <p:spPr/>
        <p:txBody>
          <a:bodyPr/>
          <a:lstStyle/>
          <a:p>
            <a:pPr algn="r"/>
            <a:r>
              <a:rPr lang="de-CH" dirty="0"/>
              <a:t>Praxisbeispiel «Umorganisation»</a:t>
            </a:r>
          </a:p>
        </p:txBody>
      </p:sp>
      <p:sp>
        <p:nvSpPr>
          <p:cNvPr id="3" name="Datumsplatzhalter 2"/>
          <p:cNvSpPr>
            <a:spLocks noGrp="1"/>
          </p:cNvSpPr>
          <p:nvPr>
            <p:ph type="dt" sz="half" idx="10"/>
          </p:nvPr>
        </p:nvSpPr>
        <p:spPr/>
        <p:txBody>
          <a:bodyPr/>
          <a:lstStyle/>
          <a:p>
            <a:fld id="{5AC23F4F-66B7-46A3-AB40-3D776688B753}" type="datetime1">
              <a:rPr lang="de-CH" smtClean="0"/>
              <a:t>01.11.2023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13</a:t>
            </a:fld>
            <a:endParaRPr lang="de-CH" dirty="0"/>
          </a:p>
        </p:txBody>
      </p:sp>
    </p:spTree>
    <p:extLst>
      <p:ext uri="{BB962C8B-B14F-4D97-AF65-F5344CB8AC3E}">
        <p14:creationId xmlns:p14="http://schemas.microsoft.com/office/powerpoint/2010/main" val="202155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487488" y="2564904"/>
            <a:ext cx="10176619" cy="720080"/>
          </a:xfrm>
        </p:spPr>
        <p:txBody>
          <a:bodyPr>
            <a:normAutofit fontScale="92500" lnSpcReduction="20000"/>
          </a:bodyPr>
          <a:lstStyle/>
          <a:p>
            <a:r>
              <a:rPr lang="de-DE" dirty="0">
                <a:solidFill>
                  <a:srgbClr val="0082C7"/>
                </a:solidFill>
                <a:effectLst>
                  <a:outerShdw blurRad="38100" dist="38100" dir="2700000" algn="tl">
                    <a:srgbClr val="000000">
                      <a:alpha val="43137"/>
                    </a:srgbClr>
                  </a:outerShdw>
                </a:effectLst>
              </a:rPr>
              <a:t>„Es ist nicht wenig Zeit, die wir haben, sondern es ist viel Zeit, die wir nicht nutzen!“</a:t>
            </a:r>
          </a:p>
          <a:p>
            <a:endParaRPr lang="de-CH" dirty="0"/>
          </a:p>
        </p:txBody>
      </p:sp>
      <p:sp>
        <p:nvSpPr>
          <p:cNvPr id="7" name="Textfeld 6"/>
          <p:cNvSpPr txBox="1"/>
          <p:nvPr/>
        </p:nvSpPr>
        <p:spPr>
          <a:xfrm>
            <a:off x="623392" y="5297335"/>
            <a:ext cx="5184576" cy="1077218"/>
          </a:xfrm>
          <a:prstGeom prst="rect">
            <a:avLst/>
          </a:prstGeom>
          <a:noFill/>
        </p:spPr>
        <p:txBody>
          <a:bodyPr wrap="square" rtlCol="0">
            <a:spAutoFit/>
          </a:bodyPr>
          <a:lstStyle/>
          <a:p>
            <a:r>
              <a:rPr lang="de-DE" sz="1600" b="1" dirty="0"/>
              <a:t>Berufsbildungszentrum Wirtschaft, </a:t>
            </a:r>
          </a:p>
          <a:p>
            <a:r>
              <a:rPr lang="de-DE" sz="1600" b="1" dirty="0"/>
              <a:t>Informatik und Technik BBZW</a:t>
            </a:r>
          </a:p>
          <a:p>
            <a:endParaRPr lang="de-DE" sz="1600" dirty="0"/>
          </a:p>
          <a:p>
            <a:r>
              <a:rPr lang="de-DE" sz="1600" dirty="0"/>
              <a:t>www.bbzw.lu.ch</a:t>
            </a:r>
          </a:p>
        </p:txBody>
      </p:sp>
      <p:pic>
        <p:nvPicPr>
          <p:cNvPr id="11"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lstStyle/>
          <a:p>
            <a:r>
              <a:rPr lang="de-DE" dirty="0"/>
              <a:t>AUFTRAG</a:t>
            </a:r>
            <a:endParaRPr lang="de-CH" dirty="0"/>
          </a:p>
        </p:txBody>
      </p:sp>
      <p:sp>
        <p:nvSpPr>
          <p:cNvPr id="7" name="Untertitel 6"/>
          <p:cNvSpPr>
            <a:spLocks noGrp="1"/>
          </p:cNvSpPr>
          <p:nvPr>
            <p:ph type="subTitle" idx="1"/>
          </p:nvPr>
        </p:nvSpPr>
        <p:spPr>
          <a:xfrm>
            <a:off x="1199457" y="1988840"/>
            <a:ext cx="10529100" cy="1752600"/>
          </a:xfrm>
        </p:spPr>
        <p:txBody>
          <a:bodyPr>
            <a:normAutofit/>
          </a:bodyPr>
          <a:lstStyle/>
          <a:p>
            <a:r>
              <a:rPr lang="de-CH" sz="2667" i="0" dirty="0"/>
              <a:t>«Ich kann einem Laien (Tante, Bruder, Mutter) erläutern, was mich in diesem Modul 254  erwartet»</a:t>
            </a:r>
            <a:br>
              <a:rPr lang="de-CH" sz="2667" i="0" dirty="0"/>
            </a:br>
            <a:br>
              <a:rPr lang="de-CH" sz="2667" i="0" dirty="0"/>
            </a:br>
            <a:r>
              <a:rPr lang="de-CH" sz="2667" i="0" dirty="0"/>
              <a:t>5 LE (ausgewählt per Zufall) präsentieren (mündlich) Wochenauftrag</a:t>
            </a:r>
            <a:endParaRPr lang="de-DE" sz="2667" i="0" dirty="0"/>
          </a:p>
          <a:p>
            <a:endParaRPr lang="de-DE" sz="2667" i="0" dirty="0"/>
          </a:p>
        </p:txBody>
      </p:sp>
      <p:sp>
        <p:nvSpPr>
          <p:cNvPr id="5" name="Textfeld 4">
            <a:extLst>
              <a:ext uri="{FF2B5EF4-FFF2-40B4-BE49-F238E27FC236}">
                <a16:creationId xmlns:a16="http://schemas.microsoft.com/office/drawing/2014/main" id="{6C305558-77EF-4C97-8931-F9DCD92ABBCD}"/>
              </a:ext>
            </a:extLst>
          </p:cNvPr>
          <p:cNvSpPr txBox="1"/>
          <p:nvPr/>
        </p:nvSpPr>
        <p:spPr>
          <a:xfrm>
            <a:off x="3048000" y="3330946"/>
            <a:ext cx="6096000" cy="461665"/>
          </a:xfrm>
          <a:prstGeom prst="rect">
            <a:avLst/>
          </a:prstGeom>
          <a:noFill/>
        </p:spPr>
        <p:txBody>
          <a:bodyPr wrap="square">
            <a:spAutoFit/>
          </a:bodyPr>
          <a:lstStyle/>
          <a:p>
            <a:r>
              <a:rPr lang="de-CH" sz="2400" dirty="0">
                <a:solidFill>
                  <a:srgbClr val="000000"/>
                </a:solidFill>
                <a:latin typeface="Times New Roman" panose="02020603050405020304" pitchFamily="18" charset="0"/>
              </a:rPr>
              <a:t> </a:t>
            </a:r>
            <a:endParaRPr lang="de-CH" sz="2400" dirty="0"/>
          </a:p>
        </p:txBody>
      </p:sp>
    </p:spTree>
    <p:extLst>
      <p:ext uri="{BB962C8B-B14F-4D97-AF65-F5344CB8AC3E}">
        <p14:creationId xmlns:p14="http://schemas.microsoft.com/office/powerpoint/2010/main" val="8098350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2000" y="2487827"/>
            <a:ext cx="11160000" cy="3547654"/>
          </a:xfrm>
        </p:spPr>
        <p:txBody>
          <a:bodyPr>
            <a:normAutofit/>
          </a:bodyPr>
          <a:lstStyle/>
          <a:p>
            <a:r>
              <a:rPr lang="de-CH" sz="4000" dirty="0">
                <a:solidFill>
                  <a:srgbClr val="000000"/>
                </a:solidFill>
                <a:latin typeface="Segoe UI" panose="020B0502040204020203" pitchFamily="34" charset="0"/>
              </a:rPr>
              <a:t>Was ist ein Geschäftsprozess?</a:t>
            </a:r>
            <a:endParaRPr lang="de-CH" sz="4000" dirty="0">
              <a:solidFill>
                <a:srgbClr val="000000"/>
              </a:solidFill>
              <a:effectLst/>
              <a:latin typeface="Segoe UI" panose="020B0502040204020203" pitchFamily="34" charset="0"/>
            </a:endParaRPr>
          </a:p>
          <a:p>
            <a:r>
              <a:rPr lang="de-CH" sz="4000" dirty="0">
                <a:solidFill>
                  <a:srgbClr val="000000"/>
                </a:solidFill>
                <a:effectLst/>
                <a:latin typeface="Segoe UI" panose="020B0502040204020203" pitchFamily="34" charset="0"/>
              </a:rPr>
              <a:t>Warum wird umorganisiert?</a:t>
            </a:r>
          </a:p>
          <a:p>
            <a:r>
              <a:rPr lang="de-CH" sz="4000" dirty="0">
                <a:solidFill>
                  <a:srgbClr val="000000"/>
                </a:solidFill>
                <a:latin typeface="Segoe UI" panose="020B0502040204020203" pitchFamily="34" charset="0"/>
              </a:rPr>
              <a:t>Aufgaben eines Unternehmens</a:t>
            </a:r>
          </a:p>
          <a:p>
            <a:r>
              <a:rPr lang="de-CH" sz="4000" dirty="0">
                <a:solidFill>
                  <a:srgbClr val="000000"/>
                </a:solidFill>
                <a:latin typeface="Segoe UI" panose="020B0502040204020203" pitchFamily="34" charset="0"/>
              </a:rPr>
              <a:t>Systemansatz</a:t>
            </a:r>
          </a:p>
          <a:p>
            <a:r>
              <a:rPr lang="de-CH" sz="4000" dirty="0">
                <a:solidFill>
                  <a:srgbClr val="000000"/>
                </a:solidFill>
                <a:latin typeface="Segoe UI" panose="020B0502040204020203" pitchFamily="34" charset="0"/>
              </a:rPr>
              <a:t>Untersuchungsmodell</a:t>
            </a:r>
          </a:p>
        </p:txBody>
      </p:sp>
      <p:sp>
        <p:nvSpPr>
          <p:cNvPr id="3" name="Datumsplatzhalter 2"/>
          <p:cNvSpPr>
            <a:spLocks noGrp="1"/>
          </p:cNvSpPr>
          <p:nvPr>
            <p:ph type="dt" sz="half" idx="10"/>
          </p:nvPr>
        </p:nvSpPr>
        <p:spPr/>
        <p:txBody>
          <a:bodyPr/>
          <a:lstStyle/>
          <a:p>
            <a:fld id="{5AC23F4F-66B7-46A3-AB40-3D776688B753}" type="datetime1">
              <a:rPr lang="de-CH" smtClean="0"/>
              <a:t>01.11.2023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3</a:t>
            </a:fld>
            <a:endParaRPr lang="de-CH" dirty="0"/>
          </a:p>
        </p:txBody>
      </p:sp>
      <p:sp>
        <p:nvSpPr>
          <p:cNvPr id="6" name="Titel 5"/>
          <p:cNvSpPr>
            <a:spLocks noGrp="1"/>
          </p:cNvSpPr>
          <p:nvPr>
            <p:ph type="title"/>
          </p:nvPr>
        </p:nvSpPr>
        <p:spPr/>
        <p:txBody>
          <a:bodyPr/>
          <a:lstStyle/>
          <a:p>
            <a:pPr algn="r"/>
            <a:r>
              <a:rPr lang="de-CH" sz="5400" dirty="0"/>
              <a:t>Inhalt</a:t>
            </a:r>
            <a:endParaRPr lang="de-CH" dirty="0"/>
          </a:p>
        </p:txBody>
      </p:sp>
    </p:spTree>
    <p:extLst>
      <p:ext uri="{BB962C8B-B14F-4D97-AF65-F5344CB8AC3E}">
        <p14:creationId xmlns:p14="http://schemas.microsoft.com/office/powerpoint/2010/main" val="9444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lstStyle/>
          <a:p>
            <a:r>
              <a:rPr lang="de-DE" dirty="0"/>
              <a:t>Was ist ein Geschäftsprozess</a:t>
            </a:r>
            <a:endParaRPr lang="de-CH" dirty="0"/>
          </a:p>
        </p:txBody>
      </p:sp>
      <p:sp>
        <p:nvSpPr>
          <p:cNvPr id="7" name="Untertitel 6"/>
          <p:cNvSpPr>
            <a:spLocks noGrp="1"/>
          </p:cNvSpPr>
          <p:nvPr>
            <p:ph type="subTitle" idx="1"/>
          </p:nvPr>
        </p:nvSpPr>
        <p:spPr>
          <a:xfrm>
            <a:off x="1199455" y="1988840"/>
            <a:ext cx="10529100" cy="3360373"/>
          </a:xfrm>
        </p:spPr>
        <p:txBody>
          <a:bodyPr>
            <a:normAutofit/>
          </a:bodyPr>
          <a:lstStyle/>
          <a:p>
            <a:pPr marL="457189" indent="-457189">
              <a:buFont typeface="Arial" panose="020B0604020202020204" pitchFamily="34" charset="0"/>
              <a:buChar char="•"/>
            </a:pPr>
            <a:endParaRPr lang="de-DE" sz="2133" i="0" dirty="0"/>
          </a:p>
          <a:p>
            <a:pPr marL="457189" indent="-457189">
              <a:buFont typeface="Arial" panose="020B0604020202020204" pitchFamily="34" charset="0"/>
              <a:buChar char="•"/>
            </a:pPr>
            <a:endParaRPr lang="de-DE" sz="2667" i="0" dirty="0"/>
          </a:p>
          <a:p>
            <a:endParaRPr lang="de-DE" sz="2667" i="0" dirty="0"/>
          </a:p>
          <a:p>
            <a:pPr marL="457189" indent="-457189">
              <a:buFont typeface="Arial" panose="020B0604020202020204" pitchFamily="34" charset="0"/>
              <a:buChar char="•"/>
            </a:pPr>
            <a:endParaRPr lang="de-DE" sz="2667" i="0" dirty="0"/>
          </a:p>
        </p:txBody>
      </p:sp>
      <p:graphicFrame>
        <p:nvGraphicFramePr>
          <p:cNvPr id="3" name="Tabelle 2">
            <a:extLst>
              <a:ext uri="{FF2B5EF4-FFF2-40B4-BE49-F238E27FC236}">
                <a16:creationId xmlns:a16="http://schemas.microsoft.com/office/drawing/2014/main" id="{D624B745-9FBF-1942-45F5-01A582A9CDEB}"/>
              </a:ext>
            </a:extLst>
          </p:cNvPr>
          <p:cNvGraphicFramePr>
            <a:graphicFrameLocks noGrp="1"/>
          </p:cNvGraphicFramePr>
          <p:nvPr/>
        </p:nvGraphicFramePr>
        <p:xfrm>
          <a:off x="6464006" y="1988840"/>
          <a:ext cx="5088996" cy="3657600"/>
        </p:xfrm>
        <a:graphic>
          <a:graphicData uri="http://schemas.openxmlformats.org/drawingml/2006/table">
            <a:tbl>
              <a:tblPr/>
              <a:tblGrid>
                <a:gridCol w="5088996">
                  <a:extLst>
                    <a:ext uri="{9D8B030D-6E8A-4147-A177-3AD203B41FA5}">
                      <a16:colId xmlns:a16="http://schemas.microsoft.com/office/drawing/2014/main" val="2238606996"/>
                    </a:ext>
                  </a:extLst>
                </a:gridCol>
              </a:tblGrid>
              <a:tr h="487680">
                <a:tc>
                  <a:txBody>
                    <a:bodyPr/>
                    <a:lstStyle/>
                    <a:p>
                      <a:pPr algn="ctr"/>
                      <a:r>
                        <a:rPr lang="de-CH" sz="2400" dirty="0">
                          <a:effectLst/>
                        </a:rPr>
                        <a:t>Vorteile</a:t>
                      </a:r>
                    </a:p>
                  </a:txBody>
                  <a:tcPr marL="121920" marR="121920" marT="60960" marB="6096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491780201"/>
                  </a:ext>
                </a:extLst>
              </a:tr>
              <a:tr h="487680">
                <a:tc>
                  <a:txBody>
                    <a:bodyPr/>
                    <a:lstStyle/>
                    <a:p>
                      <a:pPr>
                        <a:buFont typeface="Arial" panose="020B0604020202020204" pitchFamily="34" charset="0"/>
                        <a:buNone/>
                      </a:pPr>
                      <a:r>
                        <a:rPr lang="de-CH" sz="2400" dirty="0">
                          <a:effectLst/>
                        </a:rPr>
                        <a:t>Steigerung Qualität</a:t>
                      </a:r>
                    </a:p>
                  </a:txBody>
                  <a:tcPr marL="121920" marR="121920" marT="60960" marB="6096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28328393"/>
                  </a:ext>
                </a:extLst>
              </a:tr>
              <a:tr h="853440">
                <a:tc>
                  <a:txBody>
                    <a:bodyPr/>
                    <a:lstStyle/>
                    <a:p>
                      <a:pPr>
                        <a:buFont typeface="Arial" panose="020B0604020202020204" pitchFamily="34" charset="0"/>
                        <a:buNone/>
                      </a:pPr>
                      <a:r>
                        <a:rPr lang="de-CH" sz="2400" dirty="0">
                          <a:effectLst/>
                        </a:rPr>
                        <a:t>Unabhängigkeit von einzelnen Personen</a:t>
                      </a:r>
                    </a:p>
                  </a:txBody>
                  <a:tcPr marL="121920" marR="121920" marT="60960" marB="6096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91341592"/>
                  </a:ext>
                </a:extLst>
              </a:tr>
              <a:tr h="853440">
                <a:tc>
                  <a:txBody>
                    <a:bodyPr/>
                    <a:lstStyle/>
                    <a:p>
                      <a:pPr>
                        <a:buFont typeface="Arial" panose="020B0604020202020204" pitchFamily="34" charset="0"/>
                        <a:buNone/>
                      </a:pPr>
                      <a:r>
                        <a:rPr lang="de-CH" sz="2400" dirty="0">
                          <a:effectLst/>
                        </a:rPr>
                        <a:t>Übersichtlichkeit einzelner Arbeitsschritte</a:t>
                      </a:r>
                    </a:p>
                  </a:txBody>
                  <a:tcPr marL="121920" marR="121920" marT="60960" marB="6096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51339052"/>
                  </a:ext>
                </a:extLst>
              </a:tr>
              <a:tr h="487680">
                <a:tc>
                  <a:txBody>
                    <a:bodyPr/>
                    <a:lstStyle/>
                    <a:p>
                      <a:pPr>
                        <a:buFont typeface="Arial" panose="020B0604020202020204" pitchFamily="34" charset="0"/>
                        <a:buNone/>
                      </a:pPr>
                      <a:r>
                        <a:rPr lang="de-CH" sz="2400" dirty="0">
                          <a:effectLst/>
                        </a:rPr>
                        <a:t>Fehlerminimierung</a:t>
                      </a:r>
                    </a:p>
                  </a:txBody>
                  <a:tcPr marL="121920" marR="121920" marT="60960" marB="6096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03800202"/>
                  </a:ext>
                </a:extLst>
              </a:tr>
              <a:tr h="4876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2400" b="0" dirty="0"/>
                        <a:t>Effizienzsteigerung / Zeitgewinn</a:t>
                      </a:r>
                    </a:p>
                  </a:txBody>
                  <a:tcPr marL="121920" marR="121920" marT="60960" marB="6096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15516490"/>
                  </a:ext>
                </a:extLst>
              </a:tr>
            </a:tbl>
          </a:graphicData>
        </a:graphic>
      </p:graphicFrame>
      <p:sp>
        <p:nvSpPr>
          <p:cNvPr id="5" name="Textfeld 4">
            <a:extLst>
              <a:ext uri="{FF2B5EF4-FFF2-40B4-BE49-F238E27FC236}">
                <a16:creationId xmlns:a16="http://schemas.microsoft.com/office/drawing/2014/main" id="{9AACD0DE-E899-98B0-E4EA-ECAC7AE8251A}"/>
              </a:ext>
            </a:extLst>
          </p:cNvPr>
          <p:cNvSpPr txBox="1"/>
          <p:nvPr/>
        </p:nvSpPr>
        <p:spPr>
          <a:xfrm>
            <a:off x="1199455" y="1842957"/>
            <a:ext cx="4992555" cy="4154984"/>
          </a:xfrm>
          <a:prstGeom prst="rect">
            <a:avLst/>
          </a:prstGeom>
          <a:noFill/>
        </p:spPr>
        <p:txBody>
          <a:bodyPr wrap="square">
            <a:spAutoFit/>
          </a:bodyPr>
          <a:lstStyle/>
          <a:p>
            <a:r>
              <a:rPr lang="de-DE" sz="2400" dirty="0"/>
              <a:t>Beim Geschäftsprozess handelt es sich um eine Verkettung mehrerer Tätigkeiten, die gemeinsam ein ganz bestimmtes Ergebnis erzielen wollen. </a:t>
            </a:r>
          </a:p>
          <a:p>
            <a:r>
              <a:rPr lang="de-DE" sz="2400" dirty="0"/>
              <a:t>Ein Geschäftsprozess spielt sich üblicherweise auf mehreren Geschäftsebenen ab. </a:t>
            </a:r>
          </a:p>
          <a:p>
            <a:r>
              <a:rPr lang="de-DE" sz="2400" dirty="0"/>
              <a:t>Deshalb ist es wichtig, dass jedes Glied in der Kette weiß, was es wann zu tun hat.</a:t>
            </a:r>
          </a:p>
        </p:txBody>
      </p:sp>
    </p:spTree>
    <p:extLst>
      <p:ext uri="{BB962C8B-B14F-4D97-AF65-F5344CB8AC3E}">
        <p14:creationId xmlns:p14="http://schemas.microsoft.com/office/powerpoint/2010/main" val="2316949679"/>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299999" y="1872000"/>
            <a:ext cx="5472000" cy="4320000"/>
          </a:xfrm>
        </p:spPr>
        <p:txBody>
          <a:bodyPr>
            <a:normAutofit/>
          </a:bodyPr>
          <a:lstStyle/>
          <a:p>
            <a:pPr marL="0" indent="0">
              <a:lnSpc>
                <a:spcPct val="130000"/>
              </a:lnSpc>
              <a:buNone/>
            </a:pPr>
            <a:r>
              <a:rPr lang="de-DE" dirty="0"/>
              <a:t>Als Grund, warum die Organisation in ihrem Unternehmen geändert wurde, gaben diese 178 Geschäftsführer Folgendes an:</a:t>
            </a:r>
          </a:p>
          <a:p>
            <a:pPr marL="0" indent="0">
              <a:lnSpc>
                <a:spcPct val="130000"/>
              </a:lnSpc>
              <a:buNone/>
            </a:pPr>
            <a:r>
              <a:rPr lang="de-DE" dirty="0" err="1">
                <a:solidFill>
                  <a:srgbClr val="FF0000"/>
                </a:solidFill>
              </a:rPr>
              <a:t>tbd</a:t>
            </a:r>
            <a:r>
              <a:rPr lang="de-DE" dirty="0">
                <a:solidFill>
                  <a:srgbClr val="FF0000"/>
                </a:solidFill>
              </a:rPr>
              <a:t> / 5 Minuten überlegen was die Gründe dafür sein könnten</a:t>
            </a:r>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fontScale="90000"/>
          </a:bodyPr>
          <a:lstStyle/>
          <a:p>
            <a:pPr algn="r"/>
            <a:r>
              <a:rPr lang="de-CH" dirty="0"/>
              <a:t>Warum wird umorganisiert</a:t>
            </a:r>
            <a:r>
              <a:rPr lang="de-CH" sz="1300" dirty="0">
                <a:effectLst/>
              </a:rPr>
              <a:t>?</a:t>
            </a:r>
            <a:br>
              <a:rPr lang="de-CH" sz="1300" dirty="0">
                <a:effectLst/>
              </a:rPr>
            </a:br>
            <a:br>
              <a:rPr lang="de-CH" sz="1300" dirty="0">
                <a:effectLst/>
              </a:rPr>
            </a:br>
            <a:endParaRPr lang="de-CH" sz="1300"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01.11.2023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5</a:t>
            </a:fld>
            <a:endParaRPr lang="de-CH"/>
          </a:p>
        </p:txBody>
      </p:sp>
      <p:sp>
        <p:nvSpPr>
          <p:cNvPr id="2" name="Textfeld 1">
            <a:extLst>
              <a:ext uri="{FF2B5EF4-FFF2-40B4-BE49-F238E27FC236}">
                <a16:creationId xmlns:a16="http://schemas.microsoft.com/office/drawing/2014/main" id="{C841B3D4-27A2-D82E-F4AC-FBD516E663E0}"/>
              </a:ext>
            </a:extLst>
          </p:cNvPr>
          <p:cNvSpPr txBox="1"/>
          <p:nvPr/>
        </p:nvSpPr>
        <p:spPr>
          <a:xfrm>
            <a:off x="1264541" y="1822805"/>
            <a:ext cx="5059029" cy="261610"/>
          </a:xfrm>
          <a:prstGeom prst="rect">
            <a:avLst/>
          </a:prstGeom>
          <a:noFill/>
        </p:spPr>
        <p:txBody>
          <a:bodyPr wrap="square" rtlCol="0">
            <a:spAutoFit/>
          </a:bodyPr>
          <a:lstStyle/>
          <a:p>
            <a:r>
              <a:rPr lang="de-DE" sz="1100" b="1" dirty="0">
                <a:solidFill>
                  <a:srgbClr val="4F81BD"/>
                </a:solidFill>
                <a:effectLst/>
                <a:latin typeface="Segoe UI" panose="020B0502040204020203" pitchFamily="34" charset="0"/>
              </a:rPr>
              <a:t>Abbildung 2 „Ursachen von </a:t>
            </a:r>
            <a:r>
              <a:rPr lang="de-DE" sz="1100" b="1" dirty="0" err="1">
                <a:solidFill>
                  <a:srgbClr val="4F81BD"/>
                </a:solidFill>
                <a:effectLst/>
                <a:latin typeface="Segoe UI" panose="020B0502040204020203" pitchFamily="34" charset="0"/>
              </a:rPr>
              <a:t>Veränderungsmassnahmen</a:t>
            </a:r>
            <a:r>
              <a:rPr lang="de-DE" sz="1100" b="1" dirty="0">
                <a:solidFill>
                  <a:srgbClr val="4F81BD"/>
                </a:solidFill>
                <a:effectLst/>
                <a:latin typeface="Segoe UI" panose="020B0502040204020203" pitchFamily="34" charset="0"/>
              </a:rPr>
              <a:t>“</a:t>
            </a:r>
            <a:endParaRPr lang="de-CH" sz="1100" dirty="0"/>
          </a:p>
        </p:txBody>
      </p:sp>
      <p:pic>
        <p:nvPicPr>
          <p:cNvPr id="7" name="Grafik 6">
            <a:extLst>
              <a:ext uri="{FF2B5EF4-FFF2-40B4-BE49-F238E27FC236}">
                <a16:creationId xmlns:a16="http://schemas.microsoft.com/office/drawing/2014/main" id="{564394C7-3C3C-896C-8210-8666F21C6954}"/>
              </a:ext>
            </a:extLst>
          </p:cNvPr>
          <p:cNvPicPr>
            <a:picLocks noChangeAspect="1"/>
          </p:cNvPicPr>
          <p:nvPr/>
        </p:nvPicPr>
        <p:blipFill>
          <a:blip r:embed="rId3"/>
          <a:stretch>
            <a:fillRect/>
          </a:stretch>
        </p:blipFill>
        <p:spPr>
          <a:xfrm>
            <a:off x="740474" y="2002805"/>
            <a:ext cx="5355526" cy="3560408"/>
          </a:xfrm>
          <a:prstGeom prst="rect">
            <a:avLst/>
          </a:prstGeom>
        </p:spPr>
      </p:pic>
    </p:spTree>
    <p:extLst>
      <p:ext uri="{BB962C8B-B14F-4D97-AF65-F5344CB8AC3E}">
        <p14:creationId xmlns:p14="http://schemas.microsoft.com/office/powerpoint/2010/main" val="180167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descr="Ein Bild, das Text, Screenshot, Diagramm, Reihe enthält.&#10;&#10;Automatisch generierte Beschreibung">
            <a:extLst>
              <a:ext uri="{FF2B5EF4-FFF2-40B4-BE49-F238E27FC236}">
                <a16:creationId xmlns:a16="http://schemas.microsoft.com/office/drawing/2014/main" id="{7D92CBCD-AD95-E7F0-CDBD-5D80422C8129}"/>
              </a:ext>
            </a:extLst>
          </p:cNvPr>
          <p:cNvPicPr>
            <a:picLocks noGrp="1" noChangeAspect="1"/>
          </p:cNvPicPr>
          <p:nvPr>
            <p:ph sz="half" idx="1"/>
          </p:nvPr>
        </p:nvPicPr>
        <p:blipFill>
          <a:blip r:embed="rId3"/>
          <a:stretch>
            <a:fillRect/>
          </a:stretch>
        </p:blipFill>
        <p:spPr>
          <a:xfrm>
            <a:off x="619200" y="2082600"/>
            <a:ext cx="5472000" cy="3898799"/>
          </a:xfrm>
          <a:noFill/>
        </p:spPr>
      </p:pic>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299999" y="1872000"/>
            <a:ext cx="5472000" cy="4320000"/>
          </a:xfrm>
        </p:spPr>
        <p:txBody>
          <a:bodyPr>
            <a:normAutofit fontScale="70000" lnSpcReduction="20000"/>
          </a:bodyPr>
          <a:lstStyle/>
          <a:p>
            <a:pPr marL="0" indent="0">
              <a:lnSpc>
                <a:spcPct val="130000"/>
              </a:lnSpc>
              <a:buNone/>
            </a:pPr>
            <a:r>
              <a:rPr lang="de-DE" dirty="0"/>
              <a:t>„Erfolgreiche Neuorganisation“, „Optimierung der Strukturen“ </a:t>
            </a:r>
          </a:p>
          <a:p>
            <a:pPr marL="0" indent="0">
              <a:lnSpc>
                <a:spcPct val="130000"/>
              </a:lnSpc>
              <a:buNone/>
            </a:pPr>
            <a:r>
              <a:rPr lang="de-DE" dirty="0"/>
              <a:t>– wer sich mit der aktuellen Situation der Unternehmen auseinandersetzt, </a:t>
            </a:r>
            <a:r>
              <a:rPr lang="de-DE" dirty="0" err="1"/>
              <a:t>stösst</a:t>
            </a:r>
            <a:r>
              <a:rPr lang="de-DE" dirty="0"/>
              <a:t> schnell auf das Thema „Organisation“. </a:t>
            </a:r>
          </a:p>
          <a:p>
            <a:pPr marL="0" indent="0">
              <a:lnSpc>
                <a:spcPct val="130000"/>
              </a:lnSpc>
              <a:buNone/>
            </a:pPr>
            <a:r>
              <a:rPr lang="de-DE" dirty="0"/>
              <a:t>Die Einführung von neuen Organisations- und Führungsstrukturen stand an 1. Stelle. </a:t>
            </a:r>
          </a:p>
          <a:p>
            <a:pPr marL="0" indent="0">
              <a:lnSpc>
                <a:spcPct val="130000"/>
              </a:lnSpc>
              <a:buNone/>
            </a:pPr>
            <a:r>
              <a:rPr lang="de-DE" dirty="0"/>
              <a:t>Rund ein Drittel der Unternehmen nannten explizit die Realisierung von </a:t>
            </a:r>
            <a:r>
              <a:rPr lang="de-DE" b="1" dirty="0"/>
              <a:t>Prozessmanagement</a:t>
            </a:r>
            <a:r>
              <a:rPr lang="de-DE" dirty="0"/>
              <a:t> als Gegenstand des Veränderungsprozesses [</a:t>
            </a:r>
            <a:r>
              <a:rPr lang="de-DE" dirty="0" err="1"/>
              <a:t>Vah</a:t>
            </a:r>
            <a:r>
              <a:rPr lang="de-DE" dirty="0"/>
              <a:t>]:</a:t>
            </a:r>
          </a:p>
          <a:p>
            <a:endParaRPr lang="en-US" dirty="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fontScale="90000"/>
          </a:bodyPr>
          <a:lstStyle/>
          <a:p>
            <a:pPr algn="r"/>
            <a:r>
              <a:rPr lang="de-CH" dirty="0"/>
              <a:t>Warum wird umorganisiert</a:t>
            </a:r>
            <a:r>
              <a:rPr lang="de-CH" sz="1300" dirty="0">
                <a:effectLst/>
              </a:rPr>
              <a:t>?</a:t>
            </a:r>
            <a:br>
              <a:rPr lang="de-CH" sz="1300" dirty="0">
                <a:effectLst/>
              </a:rPr>
            </a:br>
            <a:br>
              <a:rPr lang="de-CH" sz="1300" dirty="0">
                <a:effectLst/>
              </a:rPr>
            </a:br>
            <a:endParaRPr lang="de-CH" sz="1300"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01.11.2023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6</a:t>
            </a:fld>
            <a:endParaRPr lang="de-CH"/>
          </a:p>
        </p:txBody>
      </p:sp>
      <p:sp>
        <p:nvSpPr>
          <p:cNvPr id="7" name="Textfeld 6">
            <a:extLst>
              <a:ext uri="{FF2B5EF4-FFF2-40B4-BE49-F238E27FC236}">
                <a16:creationId xmlns:a16="http://schemas.microsoft.com/office/drawing/2014/main" id="{4AFFF0A3-CC82-28CE-9DDD-3B723DF87D8A}"/>
              </a:ext>
            </a:extLst>
          </p:cNvPr>
          <p:cNvSpPr txBox="1"/>
          <p:nvPr/>
        </p:nvSpPr>
        <p:spPr>
          <a:xfrm>
            <a:off x="1240970" y="1872000"/>
            <a:ext cx="4757059" cy="261610"/>
          </a:xfrm>
          <a:prstGeom prst="rect">
            <a:avLst/>
          </a:prstGeom>
          <a:noFill/>
        </p:spPr>
        <p:txBody>
          <a:bodyPr wrap="square" rtlCol="0">
            <a:spAutoFit/>
          </a:bodyPr>
          <a:lstStyle/>
          <a:p>
            <a:r>
              <a:rPr lang="de-CH" sz="1100" b="1" dirty="0">
                <a:solidFill>
                  <a:srgbClr val="4F81BD"/>
                </a:solidFill>
                <a:effectLst/>
                <a:latin typeface="Segoe UI" panose="020B0502040204020203" pitchFamily="34" charset="0"/>
              </a:rPr>
              <a:t>Abbildung 1 „Arten von Veränderungsprozessen“</a:t>
            </a:r>
            <a:endParaRPr lang="de-CH" sz="1100" dirty="0"/>
          </a:p>
        </p:txBody>
      </p:sp>
    </p:spTree>
    <p:extLst>
      <p:ext uri="{BB962C8B-B14F-4D97-AF65-F5344CB8AC3E}">
        <p14:creationId xmlns:p14="http://schemas.microsoft.com/office/powerpoint/2010/main" val="167990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normAutofit/>
          </a:bodyPr>
          <a:lstStyle/>
          <a:p>
            <a:r>
              <a:rPr lang="de-CH" sz="4800" dirty="0"/>
              <a:t>Aufbau und Ablauforganisation</a:t>
            </a:r>
          </a:p>
        </p:txBody>
      </p:sp>
      <p:sp>
        <p:nvSpPr>
          <p:cNvPr id="7" name="Untertitel 6"/>
          <p:cNvSpPr>
            <a:spLocks noGrp="1"/>
          </p:cNvSpPr>
          <p:nvPr>
            <p:ph type="subTitle" idx="1"/>
          </p:nvPr>
        </p:nvSpPr>
        <p:spPr>
          <a:xfrm>
            <a:off x="1747157" y="1920162"/>
            <a:ext cx="10176609" cy="1752600"/>
          </a:xfrm>
        </p:spPr>
        <p:txBody>
          <a:bodyPr>
            <a:normAutofit fontScale="92500" lnSpcReduction="10000"/>
          </a:bodyPr>
          <a:lstStyle/>
          <a:p>
            <a:r>
              <a:rPr lang="de-CH" b="1" dirty="0"/>
              <a:t>Unterschied</a:t>
            </a:r>
          </a:p>
          <a:p>
            <a:endParaRPr lang="de-CH" sz="2667" i="0" dirty="0"/>
          </a:p>
          <a:p>
            <a:r>
              <a:rPr lang="de-CH" sz="2667" i="0" dirty="0">
                <a:hlinkClick r:id="rId2"/>
              </a:rPr>
              <a:t>https://studyflix.de/wirtschaft/aufbau-und-ablauforganisation-1691</a:t>
            </a:r>
            <a:endParaRPr lang="de-CH" sz="2667" i="0" dirty="0"/>
          </a:p>
          <a:p>
            <a:r>
              <a:rPr lang="de-CH" sz="2667" i="0" dirty="0">
                <a:solidFill>
                  <a:srgbClr val="3333CC"/>
                </a:solidFill>
              </a:rPr>
              <a:t> </a:t>
            </a:r>
          </a:p>
          <a:p>
            <a:endParaRPr lang="de-CH" sz="2667" i="0" dirty="0">
              <a:solidFill>
                <a:srgbClr val="3333CC"/>
              </a:solidFill>
            </a:endParaRPr>
          </a:p>
        </p:txBody>
      </p:sp>
      <p:sp>
        <p:nvSpPr>
          <p:cNvPr id="5" name="Textfeld 4">
            <a:extLst>
              <a:ext uri="{FF2B5EF4-FFF2-40B4-BE49-F238E27FC236}">
                <a16:creationId xmlns:a16="http://schemas.microsoft.com/office/drawing/2014/main" id="{6C305558-77EF-4C97-8931-F9DCD92ABBCD}"/>
              </a:ext>
            </a:extLst>
          </p:cNvPr>
          <p:cNvSpPr txBox="1"/>
          <p:nvPr/>
        </p:nvSpPr>
        <p:spPr>
          <a:xfrm>
            <a:off x="3387047" y="3672762"/>
            <a:ext cx="6096000" cy="461665"/>
          </a:xfrm>
          <a:prstGeom prst="rect">
            <a:avLst/>
          </a:prstGeom>
          <a:noFill/>
        </p:spPr>
        <p:txBody>
          <a:bodyPr wrap="square">
            <a:spAutoFit/>
          </a:bodyPr>
          <a:lstStyle/>
          <a:p>
            <a:r>
              <a:rPr lang="de-CH" sz="2400" dirty="0">
                <a:solidFill>
                  <a:srgbClr val="000000"/>
                </a:solidFill>
                <a:latin typeface="Times New Roman" panose="02020603050405020304" pitchFamily="18" charset="0"/>
              </a:rPr>
              <a:t> </a:t>
            </a:r>
            <a:endParaRPr lang="de-CH" sz="2400" dirty="0"/>
          </a:p>
        </p:txBody>
      </p:sp>
    </p:spTree>
    <p:extLst>
      <p:ext uri="{BB962C8B-B14F-4D97-AF65-F5344CB8AC3E}">
        <p14:creationId xmlns:p14="http://schemas.microsoft.com/office/powerpoint/2010/main" val="187941340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1008000"/>
          </a:xfrm>
        </p:spPr>
        <p:txBody>
          <a:bodyPr anchor="t">
            <a:normAutofit/>
          </a:bodyPr>
          <a:lstStyle/>
          <a:p>
            <a:pPr algn="r"/>
            <a:r>
              <a:rPr lang="de-CH" dirty="0"/>
              <a:t>Aufgaben eines Unternehmens</a:t>
            </a:r>
          </a:p>
        </p:txBody>
      </p:sp>
      <p:pic>
        <p:nvPicPr>
          <p:cNvPr id="6" name="Inhaltsplatzhalter 5">
            <a:extLst>
              <a:ext uri="{FF2B5EF4-FFF2-40B4-BE49-F238E27FC236}">
                <a16:creationId xmlns:a16="http://schemas.microsoft.com/office/drawing/2014/main" id="{CF8D2B86-CB0C-1E90-64BE-9AC741DB964A}"/>
              </a:ext>
            </a:extLst>
          </p:cNvPr>
          <p:cNvPicPr>
            <a:picLocks noGrp="1" noChangeAspect="1"/>
          </p:cNvPicPr>
          <p:nvPr>
            <p:ph idx="1"/>
          </p:nvPr>
        </p:nvPicPr>
        <p:blipFill>
          <a:blip r:embed="rId2"/>
          <a:stretch>
            <a:fillRect/>
          </a:stretch>
        </p:blipFill>
        <p:spPr>
          <a:xfrm>
            <a:off x="2059199" y="1440000"/>
            <a:ext cx="5898257" cy="4657666"/>
          </a:xfrm>
          <a:noFill/>
        </p:spPr>
      </p:pic>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01.11.2023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8</a:t>
            </a:fld>
            <a:endParaRPr lang="de-CH"/>
          </a:p>
        </p:txBody>
      </p:sp>
    </p:spTree>
    <p:extLst>
      <p:ext uri="{BB962C8B-B14F-4D97-AF65-F5344CB8AC3E}">
        <p14:creationId xmlns:p14="http://schemas.microsoft.com/office/powerpoint/2010/main" val="396943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1008000"/>
          </a:xfrm>
        </p:spPr>
        <p:txBody>
          <a:bodyPr anchor="t">
            <a:normAutofit/>
          </a:bodyPr>
          <a:lstStyle/>
          <a:p>
            <a:pPr algn="r"/>
            <a:r>
              <a:rPr lang="de-CH" dirty="0"/>
              <a:t>Aufgaben eines Unternehmens</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01.11.2023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9</a:t>
            </a:fld>
            <a:endParaRPr lang="de-CH"/>
          </a:p>
        </p:txBody>
      </p:sp>
      <p:graphicFrame>
        <p:nvGraphicFramePr>
          <p:cNvPr id="8" name="Inhaltsplatzhalter 7">
            <a:extLst>
              <a:ext uri="{FF2B5EF4-FFF2-40B4-BE49-F238E27FC236}">
                <a16:creationId xmlns:a16="http://schemas.microsoft.com/office/drawing/2014/main" id="{EC02C2E9-6E50-0E64-F747-EDE691B82483}"/>
              </a:ext>
            </a:extLst>
          </p:cNvPr>
          <p:cNvGraphicFramePr>
            <a:graphicFrameLocks noGrp="1"/>
          </p:cNvGraphicFramePr>
          <p:nvPr>
            <p:ph idx="1"/>
            <p:extLst>
              <p:ext uri="{D42A27DB-BD31-4B8C-83A1-F6EECF244321}">
                <p14:modId xmlns:p14="http://schemas.microsoft.com/office/powerpoint/2010/main" val="3537120803"/>
              </p:ext>
            </p:extLst>
          </p:nvPr>
        </p:nvGraphicFramePr>
        <p:xfrm>
          <a:off x="250598" y="1670730"/>
          <a:ext cx="6731000" cy="395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feld 8">
            <a:extLst>
              <a:ext uri="{FF2B5EF4-FFF2-40B4-BE49-F238E27FC236}">
                <a16:creationId xmlns:a16="http://schemas.microsoft.com/office/drawing/2014/main" id="{AD5561B9-C98B-C30C-4FC5-9E666C47ABF8}"/>
              </a:ext>
            </a:extLst>
          </p:cNvPr>
          <p:cNvSpPr txBox="1"/>
          <p:nvPr/>
        </p:nvSpPr>
        <p:spPr>
          <a:xfrm>
            <a:off x="4865914" y="1524000"/>
            <a:ext cx="6906086" cy="830997"/>
          </a:xfrm>
          <a:prstGeom prst="rect">
            <a:avLst/>
          </a:prstGeom>
          <a:noFill/>
        </p:spPr>
        <p:txBody>
          <a:bodyPr wrap="square" rtlCol="0">
            <a:spAutoFit/>
          </a:bodyPr>
          <a:lstStyle/>
          <a:p>
            <a:r>
              <a:rPr lang="de-CH" sz="1600" b="1" dirty="0">
                <a:solidFill>
                  <a:srgbClr val="000000"/>
                </a:solidFill>
                <a:effectLst/>
                <a:latin typeface="Segoe UI" panose="020B0502040204020203" pitchFamily="34" charset="0"/>
              </a:rPr>
              <a:t>Die Aufgaben eines Unternehmens </a:t>
            </a:r>
            <a:r>
              <a:rPr lang="de-CH" sz="1600" dirty="0">
                <a:solidFill>
                  <a:srgbClr val="000000"/>
                </a:solidFill>
                <a:effectLst/>
                <a:latin typeface="Segoe UI" panose="020B0502040204020203" pitchFamily="34" charset="0"/>
              </a:rPr>
              <a:t>sind vielseitig und je nach Unternehmen unterschiedlich. Trotz der Unterschiedlichkeit lassen sich die Aufgaben in zwei Arten kategorisieren:</a:t>
            </a:r>
            <a:endParaRPr lang="de-CH" sz="1600" dirty="0"/>
          </a:p>
        </p:txBody>
      </p:sp>
      <p:sp>
        <p:nvSpPr>
          <p:cNvPr id="13" name="Textfeld 12">
            <a:extLst>
              <a:ext uri="{FF2B5EF4-FFF2-40B4-BE49-F238E27FC236}">
                <a16:creationId xmlns:a16="http://schemas.microsoft.com/office/drawing/2014/main" id="{41367C2F-DA91-B430-D950-85383B8404AB}"/>
              </a:ext>
            </a:extLst>
          </p:cNvPr>
          <p:cNvSpPr txBox="1"/>
          <p:nvPr/>
        </p:nvSpPr>
        <p:spPr>
          <a:xfrm>
            <a:off x="5932714" y="3048000"/>
            <a:ext cx="5704115" cy="1077218"/>
          </a:xfrm>
          <a:prstGeom prst="rect">
            <a:avLst/>
          </a:prstGeom>
          <a:noFill/>
        </p:spPr>
        <p:txBody>
          <a:bodyPr wrap="square" rtlCol="0">
            <a:spAutoFit/>
          </a:bodyPr>
          <a:lstStyle/>
          <a:p>
            <a:r>
              <a:rPr lang="de-DE" sz="1600" dirty="0"/>
              <a:t>Das </a:t>
            </a:r>
            <a:r>
              <a:rPr lang="de-DE" sz="1600" b="1" dirty="0"/>
              <a:t>Tagesgeschäft</a:t>
            </a:r>
            <a:r>
              <a:rPr lang="de-DE" sz="1600" dirty="0"/>
              <a:t>, oder auch Kerngeschäft genannt, bezeichnet das eigentliche, bedeutendste Geschäftsfeld eines Unternehmens, das meist hauptsächlich zum Erlös beiträgt und die Rendite des Unternehmens sichert. </a:t>
            </a:r>
          </a:p>
        </p:txBody>
      </p:sp>
      <p:sp>
        <p:nvSpPr>
          <p:cNvPr id="16" name="Textfeld 15">
            <a:extLst>
              <a:ext uri="{FF2B5EF4-FFF2-40B4-BE49-F238E27FC236}">
                <a16:creationId xmlns:a16="http://schemas.microsoft.com/office/drawing/2014/main" id="{DE403C88-6797-0992-B235-BF46F03CB8DA}"/>
              </a:ext>
            </a:extLst>
          </p:cNvPr>
          <p:cNvSpPr txBox="1"/>
          <p:nvPr/>
        </p:nvSpPr>
        <p:spPr>
          <a:xfrm>
            <a:off x="210683" y="1895022"/>
            <a:ext cx="2721429" cy="1077218"/>
          </a:xfrm>
          <a:prstGeom prst="rect">
            <a:avLst/>
          </a:prstGeom>
          <a:noFill/>
        </p:spPr>
        <p:txBody>
          <a:bodyPr wrap="square" rtlCol="0">
            <a:spAutoFit/>
          </a:bodyPr>
          <a:lstStyle/>
          <a:p>
            <a:pPr marL="0" marR="0">
              <a:spcBef>
                <a:spcPts val="0"/>
              </a:spcBef>
              <a:spcAft>
                <a:spcPts val="0"/>
              </a:spcAft>
            </a:pPr>
            <a:r>
              <a:rPr lang="de-CH" sz="1600" b="1" dirty="0">
                <a:solidFill>
                  <a:srgbClr val="000000"/>
                </a:solidFill>
                <a:effectLst/>
                <a:latin typeface="Segoe UI" panose="020B0502040204020203" pitchFamily="34" charset="0"/>
              </a:rPr>
              <a:t>Sonderaufgaben</a:t>
            </a:r>
            <a:endParaRPr lang="de-CH" sz="1600" dirty="0">
              <a:solidFill>
                <a:srgbClr val="000000"/>
              </a:solidFill>
              <a:effectLst/>
              <a:latin typeface="Segoe UI" panose="020B0502040204020203" pitchFamily="34" charset="0"/>
            </a:endParaRPr>
          </a:p>
          <a:p>
            <a:pPr marL="0" marR="0">
              <a:spcBef>
                <a:spcPts val="0"/>
              </a:spcBef>
              <a:spcAft>
                <a:spcPts val="0"/>
              </a:spcAft>
            </a:pPr>
            <a:r>
              <a:rPr lang="de-CH" sz="1600" dirty="0">
                <a:solidFill>
                  <a:srgbClr val="000000"/>
                </a:solidFill>
                <a:effectLst/>
                <a:latin typeface="Segoe UI" panose="020B0502040204020203" pitchFamily="34" charset="0"/>
              </a:rPr>
              <a:t>Die Sonderaufgaben werden in Kleinaufgaben und Projekte unterteilt.</a:t>
            </a:r>
          </a:p>
        </p:txBody>
      </p:sp>
      <p:sp>
        <p:nvSpPr>
          <p:cNvPr id="18" name="Textfeld 17">
            <a:extLst>
              <a:ext uri="{FF2B5EF4-FFF2-40B4-BE49-F238E27FC236}">
                <a16:creationId xmlns:a16="http://schemas.microsoft.com/office/drawing/2014/main" id="{9B265153-3A65-6339-7130-C1FB87584B4C}"/>
              </a:ext>
            </a:extLst>
          </p:cNvPr>
          <p:cNvSpPr txBox="1"/>
          <p:nvPr/>
        </p:nvSpPr>
        <p:spPr>
          <a:xfrm>
            <a:off x="4985657" y="4702629"/>
            <a:ext cx="6731000" cy="1846659"/>
          </a:xfrm>
          <a:prstGeom prst="rect">
            <a:avLst/>
          </a:prstGeom>
          <a:noFill/>
        </p:spPr>
        <p:txBody>
          <a:bodyPr wrap="square" rtlCol="0">
            <a:spAutoFit/>
          </a:bodyPr>
          <a:lstStyle/>
          <a:p>
            <a:r>
              <a:rPr lang="de-DE" sz="1600" dirty="0"/>
              <a:t>Eine </a:t>
            </a:r>
            <a:r>
              <a:rPr lang="de-DE" sz="1600" b="1" dirty="0"/>
              <a:t>Kleinaufgabe</a:t>
            </a:r>
            <a:r>
              <a:rPr lang="de-DE" sz="1600" dirty="0"/>
              <a:t> ist eine Arbeit von kurzer Dauer. Das Risiko ist klein, d.h. es kommt nicht so darauf an, ob sie von einem Mitarbeiter gut oder sehr gut ausgeführt wird.</a:t>
            </a:r>
          </a:p>
          <a:p>
            <a:r>
              <a:rPr lang="de-DE" sz="1600" b="1" dirty="0"/>
              <a:t>Projekte</a:t>
            </a:r>
            <a:r>
              <a:rPr lang="de-DE" sz="1600" dirty="0"/>
              <a:t> sind einmalige bis dahin noch nie durchgeführte Tätigkeiten, deren Lösung im vornherein nicht bekannt ist. In der Regel ist das Projekt mit besonderen Schwierigkeiten verbunden. </a:t>
            </a:r>
          </a:p>
          <a:p>
            <a:endParaRPr lang="de-CH" sz="1600" dirty="0"/>
          </a:p>
        </p:txBody>
      </p:sp>
    </p:spTree>
    <p:extLst>
      <p:ext uri="{BB962C8B-B14F-4D97-AF65-F5344CB8AC3E}">
        <p14:creationId xmlns:p14="http://schemas.microsoft.com/office/powerpoint/2010/main" val="11759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18" grpId="0"/>
    </p:bldLst>
  </p:timing>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80FAEF0D-60D6-4011-B395-113CA55FF5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4ddd59-e04c-48a0-8c80-e56844c3b2e9"/>
    <ds:schemaRef ds:uri="97af80f4-69d1-4a4a-b8d9-d38be1ab1e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45F293-8DFC-4BD8-AC95-BF812F0A4224}">
  <ds:schemaRefs>
    <ds:schemaRef ds:uri="http://schemas.microsoft.com/sharepoint/v3/contenttype/forms"/>
  </ds:schemaRefs>
</ds:datastoreItem>
</file>

<file path=customXml/itemProps3.xml><?xml version="1.0" encoding="utf-8"?>
<ds:datastoreItem xmlns:ds="http://schemas.openxmlformats.org/officeDocument/2006/customXml" ds:itemID="{112A089A-249A-42FE-AD24-46BC184A9B1D}">
  <ds:schemaRefs>
    <ds:schemaRef ds:uri="http://schemas.microsoft.com/office/2006/metadata/properties"/>
    <ds:schemaRef ds:uri="http://schemas.microsoft.com/office/infopath/2007/PartnerControls"/>
    <ds:schemaRef ds:uri="98cc15a3-3e94-4076-998c-63c885c407b0"/>
    <ds:schemaRef ds:uri="ec62de01-3c60-4501-b46d-b2adce299403"/>
    <ds:schemaRef ds:uri="b64ddd59-e04c-48a0-8c80-e56844c3b2e9"/>
    <ds:schemaRef ds:uri="97af80f4-69d1-4a4a-b8d9-d38be1ab1edf"/>
  </ds:schemaRefs>
</ds:datastoreItem>
</file>

<file path=docProps/app.xml><?xml version="1.0" encoding="utf-8"?>
<Properties xmlns="http://schemas.openxmlformats.org/officeDocument/2006/extended-properties" xmlns:vt="http://schemas.openxmlformats.org/officeDocument/2006/docPropsVTypes">
  <Template/>
  <TotalTime>0</TotalTime>
  <Words>995</Words>
  <Application>Microsoft Office PowerPoint</Application>
  <PresentationFormat>Breitbild</PresentationFormat>
  <Paragraphs>139</Paragraphs>
  <Slides>14</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Arial Black</vt:lpstr>
      <vt:lpstr>Segoe UI</vt:lpstr>
      <vt:lpstr>Times New Roman</vt:lpstr>
      <vt:lpstr>Kanton Luzern</vt:lpstr>
      <vt:lpstr>Das Unternehmen und sein Umfeld</vt:lpstr>
      <vt:lpstr>AUFTRAG</vt:lpstr>
      <vt:lpstr>Inhalt</vt:lpstr>
      <vt:lpstr>Was ist ein Geschäftsprozess</vt:lpstr>
      <vt:lpstr>Warum wird umorganisiert?  </vt:lpstr>
      <vt:lpstr>Warum wird umorganisiert?  </vt:lpstr>
      <vt:lpstr>Aufbau und Ablauforganisation</vt:lpstr>
      <vt:lpstr>Aufgaben eines Unternehmens</vt:lpstr>
      <vt:lpstr>Aufgaben eines Unternehmens</vt:lpstr>
      <vt:lpstr>Linienstellen-Stabstellen</vt:lpstr>
      <vt:lpstr>Systemansatz</vt:lpstr>
      <vt:lpstr>Begriff „System“</vt:lpstr>
      <vt:lpstr>Praxisbeispiel «Umorganisation»</vt:lpstr>
      <vt:lpstr>PowerPoint-Präsentation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lastModifiedBy>BBZW; Farese Noe</cp:lastModifiedBy>
  <cp:revision>74</cp:revision>
  <dcterms:created xsi:type="dcterms:W3CDTF">2021-03-11T13:07:41Z</dcterms:created>
  <dcterms:modified xsi:type="dcterms:W3CDTF">2023-11-01T19:25:06Z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2023-08-07T08:59:26Z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5fcba2a2-d297-4f6f-8148-203b5c3beaea</vt:lpwstr>
  </property>
  <property fmtid="{D5CDD505-2E9C-101B-9397-08002B2CF9AE}" pid="10" name="MSIP_Label_9a596b37-69c0-48fc-97f0-be83464a3cb4_ContentBits">
    <vt:lpwstr>0</vt:lpwstr>
  </property>
</Properties>
</file>