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308" r:id="rId5"/>
    <p:sldId id="309" r:id="rId6"/>
    <p:sldId id="278" r:id="rId7"/>
    <p:sldId id="279" r:id="rId8"/>
    <p:sldId id="282" r:id="rId9"/>
    <p:sldId id="283" r:id="rId10"/>
    <p:sldId id="311" r:id="rId11"/>
    <p:sldId id="265" r:id="rId12"/>
    <p:sldId id="310" r:id="rId13"/>
    <p:sldId id="286" r:id="rId14"/>
    <p:sldId id="288" r:id="rId15"/>
    <p:sldId id="284" r:id="rId16"/>
    <p:sldId id="258" r:id="rId1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766562-A4A2-9A8B-F500-81CE9D5260B5}" name="BBZW; Jenny Nicolette (Lehrperson)" initials="BJN(" userId="S::Nicolette.Jenny@sluz.ch::19375ca0-365a-40d6-ac9e-751e71dbdd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008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579E4-86FF-48E5-A4C9-DD102D292F3C}" v="15" dt="2023-07-18T09:27:38.38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192" autoAdjust="0"/>
  </p:normalViewPr>
  <p:slideViewPr>
    <p:cSldViewPr snapToGrid="0">
      <p:cViewPr varScale="1">
        <p:scale>
          <a:sx n="71" d="100"/>
          <a:sy n="71" d="100"/>
        </p:scale>
        <p:origin x="998" y="58"/>
      </p:cViewPr>
      <p:guideLst/>
    </p:cSldViewPr>
  </p:slideViewPr>
  <p:notesTextViewPr>
    <p:cViewPr>
      <p:scale>
        <a:sx n="3" d="2"/>
        <a:sy n="3" d="2"/>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07.09.2023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‹Nr.›</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8:59:03.280"/>
    </inkml:context>
    <inkml:brush xml:id="br0">
      <inkml:brushProperty name="width" value="0.2" units="cm"/>
      <inkml:brushProperty name="height" value="0.2" units="cm"/>
      <inkml:brushProperty name="color" value="#E71224"/>
    </inkml:brush>
  </inkml:definitions>
  <inkml:trace contextRef="#ctx0" brushRef="#br0">2690 1 24575,'-283'11'0,"65"1"0,-1280-4-894,1028-10 966,438 2-72,-1 0 0,-66 6 0,96-5-1,0-1 0,0 0 0,0 1 0,1 0 1,-1-1-1,0 1 0,1 0 0,-1 1 0,0-1 1,1 0-1,0 1 0,-1-1 0,1 1 0,0 0 1,-1 0-1,1 0 0,0 0 0,-2 3 0,3-2 48,0 0 0,0 0 0,0 1-1,0-1 1,0 0 0,1 1-1,-1-1 1,1 0 0,0 1 0,0-1-1,0 1 1,1-1 0,-1 0-1,2 5 1,4 26-32,2-1 1,0 1-1,3-2 0,1 1 0,1-1 1,2-1-1,1-1 0,39 57 0,-37-63-15,2 0 0,0-1 0,2-2 0,0 0 0,42 29 0,-25-22 0,79 52 0,-98-68 0,0-1 0,1-2 0,0 0 0,27 8 0,-5-6 0,-1 1 0,-1 3 0,-1 1 0,66 37 0,-77-39 0,2 0 0,-1-2 0,2-1 0,-1-2 0,2-1 0,35 4 0,8 4 0,641 105 0,-632-109 0,319 39 0,3-34 0,-309-23 0,-1-6 0,100-24 0,-8 2 0,69 9 0,-66 9 0,-181 15 0,0 0 0,0-1 0,-1 0 0,1-1 0,10-5 0,-17 6 0,0 0 0,0 0 0,0 0 0,-1-1 0,1 0 0,-1 0 0,1 0 0,-1 0 0,0 0 0,0-1 0,-1 1 0,1-1 0,-1 0 0,4-7 0,17-39 0,22-66 0,-38 92 0,-1 0 0,-1 0 0,-1-1 0,-1 1 0,-1-32 0,-2-27 0,-3-102 0,1 170 0,0 0 0,0 0 0,-2 0 0,0 0 0,-9-23 0,10 31 0,-1 0 0,0 0 0,0 0 0,0 0 0,-1 0 0,0 1 0,-1 0 0,1 0 0,-1 1 0,0-1 0,0 1 0,-10-5 0,-32-21 0,37 22 0,-1 1 0,0 0 0,0 1 0,-1 1 0,0 0 0,0 0 0,-1 1 0,1 1 0,-23-4 0,-30 3 0,43 4 0,1 0 0,0-2 0,0-1 0,-40-11 0,36 6 0,0 2 0,0 1 0,-1 2 0,-44-4 0,-110 9 0,78 1 0,-278-2-1365,342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8:59:10.235"/>
    </inkml:context>
    <inkml:brush xml:id="br0">
      <inkml:brushProperty name="width" value="0.2" units="cm"/>
      <inkml:brushProperty name="height" value="0.2" units="cm"/>
      <inkml:brushProperty name="color" value="#E71224"/>
    </inkml:brush>
  </inkml:definitions>
  <inkml:trace contextRef="#ctx0" brushRef="#br0">1916 0 24575,'-1136'0'0,"1091"0"0,-1 2 0,1 1 0,0 3 0,0 2 0,0 1 0,1 3 0,-63 25 0,92-29 0,1 1 0,1 1 0,-1 0 0,2 1 0,-1 0 0,2 1 0,0 0 0,-12 17 0,-1-1 0,-2 0 0,2 1 0,1 1 0,1 1 0,2 1 0,1 0 0,1 2 0,-14 38 0,26-49 0,1-1 0,0 1 0,2 0 0,-1 25 0,4 96 0,1-97 0,-1-42 0,0 0 0,1 0 0,-1-1 0,1 1 0,0 0 0,0 0 0,1-1 0,-1 1 0,1 0 0,0-1 0,0 0 0,1 1 0,4 6 0,-1-5 0,0 0 0,0-1 0,1 1 0,-1-1 0,1-1 0,0 1 0,12 4 0,12 6 0,2-2 0,0-1 0,0-2 0,43 8 0,144 15 0,-199-31 0,527 45 0,5-24 0,-543-22 0,702 8 0,-628-14 0,129-24 0,-125 15 0,320-43 0,422-74 0,-816 127 0,1-1 0,-1 0 0,0-1 0,0 0 0,23-16 0,-19 11 0,35-15 0,-39 21 0,-3 2 0,0-2 0,0 0 0,-1 0 0,13-8 0,-20 10 0,0 1 0,1-1 0,-2 0 0,1 0 0,0 0 0,-1 0 0,1-1 0,-1 1 0,0-1 0,0 1 0,0-1 0,-1 0 0,1 1 0,-1-1 0,0 0 0,1-6 0,-1 5 0,0 0 0,-1 0 0,1 0 0,-1 0 0,0 0 0,-1-1 0,1 1 0,-1 0 0,0 0 0,0 0 0,0 0 0,-1 0 0,0 1 0,0-1 0,-4-6 0,1 4 0,0 0 0,-1 1 0,0-1 0,0 1 0,-1 0 0,0 1 0,0 0 0,-13-8 0,-56-30 0,-3 3 0,-136-49 0,-179-35 0,350 111 0,-226-59 0,243 66 0,17 4 0,0 0 0,0-1 0,0 0 0,1 0 0,-1-1 0,-9-6 0,8 4 0,-1 1 0,0 0 0,0 1 0,0 0 0,-1 0 0,0 1 0,-23-2 0,-96 3 0,8 0 0,-214-52 0,196 26-1365,111 25-5461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8:59:24.020"/>
    </inkml:context>
    <inkml:brush xml:id="br0">
      <inkml:brushProperty name="width" value="0.2" units="cm"/>
      <inkml:brushProperty name="height" value="0.2" units="cm"/>
      <inkml:brushProperty name="color" value="#004F8B"/>
    </inkml:brush>
  </inkml:definitions>
  <inkml:trace contextRef="#ctx0" brushRef="#br0">247 275 24575,'-1'5'0,"0"1"0,0-1 0,0 1 0,-1-1 0,-4 10 0,-1 7 0,-16 48 0,-47 100 0,46-116 0,-17 28 0,24-51 0,-21 55 0,34-72 0,1 1 0,0 0 0,1 0 0,0 0 0,1 0 0,1 0 0,1 0 0,2 18 0,0-13 0,1 1 0,1-1 0,1 0 0,0 0 0,13 25 0,-10-28 0,2-1 0,-1-1 0,2 0 0,24 25 0,-22-27 0,1-1 0,0 0 0,1-1 0,0-1 0,26 12 0,92 32 0,-44-20 0,-39-12 0,93 34 0,-122-49 0,0-2 0,0 0 0,1-2 0,-1 0 0,24-1 0,1360-6 0,-1398 4 0,1 0 0,-1-1 0,0-1 0,0 1 0,0-1 0,1 0 0,-2-1 0,1 0 0,0 0 0,0-1 0,-1 0 0,9-6 0,104-52 0,16-40 0,-124 92 0,0-1 0,-1-1 0,0 0 0,0 0 0,-1-1 0,-1-1 0,0 0 0,7-15 0,-14 26 0,11-23 0,-2-1 0,18-55 0,-10 23 0,-12 33 0,-1 0 0,-2-1 0,0 1 0,-2-1 0,-1 0 0,-1 0 0,-6-42 0,4 54 0,0 1 0,-2 0 0,0 0 0,0 0 0,-2 0 0,1 1 0,-11-17 0,-2 0 0,-42-53 0,43 65 0,-1 0 0,-1 1 0,-1 1 0,0 1 0,-1 0 0,0 2 0,-38-18 0,27 18 0,0 2 0,-35-9 0,-41-14 0,24-3 0,-1 5 0,-140-34 0,-150-2 0,157 29 0,150 30 0,0 3 0,0 3 0,-115 10 0,162-4 0,1 1 0,0 1 0,0 1 0,0 1 0,-33 16 0,-35 12 0,-92 17-1365,147-44-5461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9:00:03.665"/>
    </inkml:context>
    <inkml:brush xml:id="br0">
      <inkml:brushProperty name="width" value="0.2" units="cm"/>
      <inkml:brushProperty name="height" value="0.2" units="cm"/>
      <inkml:brushProperty name="color" value="#E71224"/>
    </inkml:brush>
  </inkml:definitions>
  <inkml:trace contextRef="#ctx0" brushRef="#br0">2 1 24575,'0'129'0,"-1"77"0,27 229 0,-10-345 0,3 42 0,25 265 0,-21-233 0,2 173 0,-25-298 0,2 1 0,12 72 0,-7-68 0,-2-1 0,-3 1 0,-4 78 0,3 56 0,10-119-1365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9:00:05.399"/>
    </inkml:context>
    <inkml:brush xml:id="br0">
      <inkml:brushProperty name="width" value="0.2" units="cm"/>
      <inkml:brushProperty name="height" value="0.2" units="cm"/>
      <inkml:brushProperty name="color" value="#E71224"/>
    </inkml:brush>
  </inkml:definitions>
  <inkml:trace contextRef="#ctx0" brushRef="#br0">1 3 24575,'676'51'0,"-413"-22"0,605 12 0,-823-45 0,-1-2 0,1-2 0,75-25 0,-108 30 0,31-10 0,-1-1 0,2 2 0,-1 2 0,1 2 0,1 2 0,46-1 0,413 10-1365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9:00:06.747"/>
    </inkml:context>
    <inkml:brush xml:id="br0">
      <inkml:brushProperty name="width" value="0.2" units="cm"/>
      <inkml:brushProperty name="height" value="0.2" units="cm"/>
      <inkml:brushProperty name="color" value="#E71224"/>
    </inkml:brush>
  </inkml:definitions>
  <inkml:trace contextRef="#ctx0" brushRef="#br0">61 2689 24575,'-18'-289'0,"4"-293"0,16 394 0,0 47 0,-4-168 0,-11 182 0,-3-47 0,14-421 61,4 311-1487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9:00:08.514"/>
    </inkml:context>
    <inkml:brush xml:id="br0">
      <inkml:brushProperty name="width" value="0.2" units="cm"/>
      <inkml:brushProperty name="height" value="0.2" units="cm"/>
      <inkml:brushProperty name="color" value="#E71224"/>
    </inkml:brush>
  </inkml:definitions>
  <inkml:trace contextRef="#ctx0" brushRef="#br0">2996 62 24575,'-311'-12'0,"81"1"0,-60 9 0,-183-9 0,361 0 0,-52-2 0,-503 11 0,391 3 0,212-1 0,-103 3 0,144-2 0,-1 2 0,1 1 0,0 1 0,-43 15 0,55-15-195,1 0 0,-1 0 0,1 0 0,0 2 0,0-1 0,-10 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9:00:35.002"/>
    </inkml:context>
    <inkml:brush xml:id="br0">
      <inkml:brushProperty name="width" value="0.2" units="cm"/>
      <inkml:brushProperty name="height" value="0.2" units="cm"/>
      <inkml:brushProperty name="color" value="#004F8B"/>
    </inkml:brush>
  </inkml:definitions>
  <inkml:trace contextRef="#ctx0" brushRef="#br0">2 0 24575,'-1'162'0,"3"182"0,21-171 0,-17-131 0,-5-37 0,0 0 0,0-1 0,0 1 0,0-1 0,1 1 0,0-1 0,0 0 0,0 0 0,0 0 0,1 0 0,-1 0 0,1 0 0,0 0 0,0-1 0,1 0 0,-1 1 0,7 3 0,1-1 0,0 0 0,1 0 0,-1-1 0,1-1 0,18 4 0,98 27 0,1-5 0,2-7 0,230 13 0,349-34 0,-330-5 0,2138 3 0,-2510 0 0,4 0 0,0 0 0,1 0 0,-1-1 0,0-1 0,19-5 0,-28 6 0,0 0 0,0-1 0,0 1 0,0-1 0,0 0 0,0 1 0,0-2 0,-1 1 0,1 0 0,-1 0 0,0-1 0,1 1 0,-1-1 0,0 0 0,-1 0 0,1 0 0,0 0 0,-1 0 0,0 0 0,1 0 0,-1 0 0,0 0 0,-1-1 0,1 1 0,0-4 0,1-21 0,-1-1 0,-1 0 0,-7-44 0,0-21 0,7-413-1365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9:00:38.398"/>
    </inkml:context>
    <inkml:brush xml:id="br0">
      <inkml:brushProperty name="width" value="0.2" units="cm"/>
      <inkml:brushProperty name="height" value="0.2" units="cm"/>
      <inkml:brushProperty name="color" value="#004F8B"/>
    </inkml:brush>
  </inkml:definitions>
  <inkml:trace contextRef="#ctx0" brushRef="#br0">0 1 24575,'2'1'0,"-1"0"0,1 0 0,-1 0 0,0 0 0,1 0 0,-1 0 0,0 1 0,0-1 0,0 0 0,1 1 0,-2-1 0,1 1 0,0-1 0,0 1 0,0 0 0,-1-1 0,1 1 0,0 2 0,2 4 0,57 121 0,78 156 0,-97-208 0,86 116 0,-104-167 0,1-1 0,1-1 0,1-1 0,36 23 0,-55-40 0,15 9 0,1-1 0,0-1 0,1-1 0,1-1 0,0-1 0,0-1 0,1-1 0,0-1 0,46 5 0,17-4 0,141-5 0,-155-5 0,1524-2 0,-1239 5 0,12-24 0,-315 18 0,283-1 0,-205 8 0,30-1 0,222-2 0,-373 1 0,0-1 0,-1 0 0,1-1 0,23-7 0,-33 8 0,0-1 0,0 1 0,0-1 0,0-1 0,0 1 0,-1 0 0,1-1 0,-1 0 0,1 0 0,-1 0 0,0 0 0,0 0 0,0-1 0,-1 0 0,1 1 0,-1-1 0,4-8 0,5-20 0,-1 0 0,-2-1 0,-1 0 0,5-58 0,4-22 0,-4 30 0,-4-2 0,-4-135 0,-4 206 0,0-105-1365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07.09.2023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‹Nr.›</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Segoe UI" panose="020B0502040204020203" pitchFamily="34" charset="0"/>
              </a:rPr>
              <a:t>Jede dieser oben genannten Sichtweisen ist korrekt und sinnvoll. </a:t>
            </a:r>
          </a:p>
          <a:p>
            <a:pPr marL="0" marR="0" lvl="0" indent="0" algn="l" defTabSz="914377"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Segoe UI" panose="020B0502040204020203" pitchFamily="34" charset="0"/>
              </a:rPr>
              <a:t>Diese Systeme sind nichts anderes als von Menschen geschaffene gedankliche Gebilde. </a:t>
            </a:r>
          </a:p>
          <a:p>
            <a:pPr marL="0" marR="0" lvl="0" indent="0" algn="l" defTabSz="914377"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Segoe UI" panose="020B0502040204020203" pitchFamily="34" charset="0"/>
              </a:rPr>
              <a:t>Mit einer solchen Einteilung können Systeme aber eindeutig charakterisiert und von anderen Systemen abgegrenzt werden. </a:t>
            </a:r>
          </a:p>
          <a:p>
            <a:pPr marL="0" marR="0" lvl="0" indent="0" algn="l" defTabSz="914377"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Segoe UI" panose="020B0502040204020203" pitchFamily="34" charset="0"/>
              </a:rPr>
              <a:t>Mit dieser Methode können Sachverhalte beschrieben und erklärt werden. Zusammenhänge und Bedingungen können aufgezeigt werden.</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3</a:t>
            </a:fld>
            <a:endParaRPr lang="de-CH"/>
          </a:p>
        </p:txBody>
      </p:sp>
    </p:spTree>
    <p:extLst>
      <p:ext uri="{BB962C8B-B14F-4D97-AF65-F5344CB8AC3E}">
        <p14:creationId xmlns:p14="http://schemas.microsoft.com/office/powerpoint/2010/main" val="372392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4</a:t>
            </a:fld>
            <a:endParaRPr lang="de-CH"/>
          </a:p>
        </p:txBody>
      </p:sp>
    </p:spTree>
    <p:extLst>
      <p:ext uri="{BB962C8B-B14F-4D97-AF65-F5344CB8AC3E}">
        <p14:creationId xmlns:p14="http://schemas.microsoft.com/office/powerpoint/2010/main" val="93798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ist jetzt die Aufgabe, ein System durch ganz bestimmte Merkmale zu beschreiben. </a:t>
            </a:r>
          </a:p>
          <a:p>
            <a:r>
              <a:rPr lang="de-DE" dirty="0"/>
              <a:t>Diesen Vorgang bezeichnet man als Definition. </a:t>
            </a:r>
          </a:p>
          <a:p>
            <a:r>
              <a:rPr lang="de-DE" dirty="0"/>
              <a:t>Man legt dabei die System- und Strukturmerkmale eines Systems fest.</a:t>
            </a:r>
          </a:p>
          <a:p>
            <a:r>
              <a:rPr lang="de-DE" dirty="0"/>
              <a:t>Die folgende Tabelle zeigt eine mögliche Systemstruktur mit den entsprechenden Beschreibungen in drei Beispielen. </a:t>
            </a:r>
          </a:p>
          <a:p>
            <a:r>
              <a:rPr lang="de-DE" dirty="0"/>
              <a:t>3 unterschiedliche Systeme werden anhand von Systemmerkmalen charakterisiert. [</a:t>
            </a:r>
            <a:r>
              <a:rPr lang="de-DE" dirty="0" err="1"/>
              <a:t>Sta</a:t>
            </a:r>
            <a:r>
              <a:rPr lang="de-DE" dirty="0"/>
              <a:t>]</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5</a:t>
            </a:fld>
            <a:endParaRPr lang="de-CH"/>
          </a:p>
        </p:txBody>
      </p:sp>
    </p:spTree>
    <p:extLst>
      <p:ext uri="{BB962C8B-B14F-4D97-AF65-F5344CB8AC3E}">
        <p14:creationId xmlns:p14="http://schemas.microsoft.com/office/powerpoint/2010/main" val="109082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ist jetzt die Aufgabe, ein System durch ganz bestimmte Merkmale zu beschreiben. </a:t>
            </a:r>
          </a:p>
          <a:p>
            <a:r>
              <a:rPr lang="de-DE" dirty="0"/>
              <a:t>Diesen Vorgang bezeichnet man als Definition. </a:t>
            </a:r>
          </a:p>
          <a:p>
            <a:r>
              <a:rPr lang="de-DE" dirty="0"/>
              <a:t>Man legt dabei die System- und Strukturmerkmale eines Systems fest.</a:t>
            </a:r>
          </a:p>
          <a:p>
            <a:r>
              <a:rPr lang="de-DE" dirty="0"/>
              <a:t>Die folgende Tabelle zeigt eine mögliche Systemstruktur mit den entsprechenden Beschreibungen in drei Beispielen. </a:t>
            </a:r>
          </a:p>
          <a:p>
            <a:r>
              <a:rPr lang="de-DE" dirty="0"/>
              <a:t>3 unterschiedliche Systeme werden anhand von Systemmerkmalen charakterisiert. [</a:t>
            </a:r>
            <a:r>
              <a:rPr lang="de-DE" dirty="0" err="1"/>
              <a:t>Sta</a:t>
            </a:r>
            <a:r>
              <a:rPr lang="de-DE" dirty="0"/>
              <a:t>]</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6</a:t>
            </a:fld>
            <a:endParaRPr lang="de-CH"/>
          </a:p>
        </p:txBody>
      </p:sp>
    </p:spTree>
    <p:extLst>
      <p:ext uri="{BB962C8B-B14F-4D97-AF65-F5344CB8AC3E}">
        <p14:creationId xmlns:p14="http://schemas.microsoft.com/office/powerpoint/2010/main" val="57248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800" b="1" dirty="0">
                <a:solidFill>
                  <a:srgbClr val="000000"/>
                </a:solidFill>
                <a:effectLst/>
                <a:latin typeface="Segoe UI" panose="020B0502040204020203" pitchFamily="34" charset="0"/>
              </a:rPr>
              <a:t>Um als Plattformentwickler die bestmögliche Lösung zu präsentieren.</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8</a:t>
            </a:fld>
            <a:endParaRPr lang="de-CH"/>
          </a:p>
        </p:txBody>
      </p:sp>
    </p:spTree>
    <p:extLst>
      <p:ext uri="{BB962C8B-B14F-4D97-AF65-F5344CB8AC3E}">
        <p14:creationId xmlns:p14="http://schemas.microsoft.com/office/powerpoint/2010/main" val="133403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DE" sz="1800" b="0" i="0" dirty="0">
                <a:solidFill>
                  <a:srgbClr val="000000"/>
                </a:solidFill>
                <a:effectLst/>
                <a:latin typeface="ArialMT"/>
              </a:rPr>
              <a:t>Beispiel: Das Unternehmen „Chemiewerke AG" stellt in einem Betrieb Kosmetika her, in einem anderen Arzneimittel und produziert in einem dritten Betrieb Pflanzenschutzmittel. [</a:t>
            </a:r>
            <a:r>
              <a:rPr lang="de-DE" sz="1800" b="0" i="0" dirty="0" err="1">
                <a:solidFill>
                  <a:srgbClr val="000000"/>
                </a:solidFill>
                <a:effectLst/>
                <a:latin typeface="ArialMT"/>
              </a:rPr>
              <a:t>Dör</a:t>
            </a:r>
            <a:r>
              <a:rPr lang="de-DE" sz="1800" b="0" i="0" dirty="0">
                <a:solidFill>
                  <a:srgbClr val="000000"/>
                </a:solidFill>
                <a:effectLst/>
                <a:latin typeface="ArialMT"/>
              </a:rPr>
              <a:t>]</a:t>
            </a:r>
            <a:r>
              <a:rPr lang="de-DE" sz="2800" dirty="0"/>
              <a:t> </a:t>
            </a:r>
            <a:br>
              <a:rPr lang="de-DE" sz="2800" dirty="0"/>
            </a:b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10</a:t>
            </a:fld>
            <a:endParaRPr lang="de-CH"/>
          </a:p>
        </p:txBody>
      </p:sp>
    </p:spTree>
    <p:extLst>
      <p:ext uri="{BB962C8B-B14F-4D97-AF65-F5344CB8AC3E}">
        <p14:creationId xmlns:p14="http://schemas.microsoft.com/office/powerpoint/2010/main" val="18718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7" name="Textplatzhalter 7"/>
          <p:cNvSpPr>
            <a:spLocks noGrp="1"/>
          </p:cNvSpPr>
          <p:nvPr>
            <p:ph type="body" sz="quarter" idx="13" hasCustomPrompt="1"/>
          </p:nvPr>
        </p:nvSpPr>
        <p:spPr>
          <a:xfrm>
            <a:off x="619199"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endParaRPr lang="de-CH" b="1" dirty="0"/>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dirty="0"/>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dirty="0"/>
              <a:t>Departement</a:t>
            </a:r>
          </a:p>
          <a:p>
            <a:pPr lvl="0"/>
            <a:r>
              <a:rPr lang="de-DE"/>
              <a:t>Organisation</a:t>
            </a:r>
            <a:endParaRPr lang="de-DE" dirty="0"/>
          </a:p>
          <a:p>
            <a:pPr lvl="0"/>
            <a:r>
              <a:rPr lang="de-DE" dirty="0"/>
              <a:t>URL…</a:t>
            </a:r>
            <a:endParaRPr lang="de-CH" dirty="0"/>
          </a:p>
          <a:p>
            <a:pPr lvl="0"/>
            <a:endParaRPr lang="de-CH" dirty="0"/>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89" indent="0">
              <a:buNone/>
              <a:defRPr/>
            </a:lvl2pPr>
            <a:lvl3pPr marL="914377" indent="0">
              <a:buNone/>
              <a:defRPr/>
            </a:lvl3pPr>
            <a:lvl4pPr marL="1371566" indent="0">
              <a:buNone/>
              <a:defRPr/>
            </a:lvl4pPr>
            <a:lvl5pPr marL="1828754" indent="0">
              <a:buNone/>
              <a:defRPr/>
            </a:lvl5pPr>
          </a:lstStyle>
          <a:p>
            <a:pPr lvl="0"/>
            <a:r>
              <a:rPr lang="de-DE"/>
              <a:t>Schlusssatz, Handlungsaufforderung (opt.)</a:t>
            </a:r>
            <a:endParaRPr lang="de-CH" dirty="0"/>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13" name="Fußzeilenplatzhalter 4"/>
          <p:cNvSpPr>
            <a:spLocks noGrp="1"/>
          </p:cNvSpPr>
          <p:nvPr>
            <p:ph type="ftr" sz="quarter" idx="11"/>
          </p:nvPr>
        </p:nvSpPr>
        <p:spPr>
          <a:xfrm>
            <a:off x="2232000" y="6372000"/>
            <a:ext cx="7920000" cy="360000"/>
          </a:xfrm>
        </p:spPr>
        <p:txBody>
          <a:bodyPr/>
          <a:lstStyle/>
          <a:p>
            <a:endParaRPr lang="de-CH" dirty="0"/>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dirty="0"/>
          </a:p>
        </p:txBody>
      </p:sp>
    </p:spTree>
    <p:extLst>
      <p:ext uri="{BB962C8B-B14F-4D97-AF65-F5344CB8AC3E}">
        <p14:creationId xmlns:p14="http://schemas.microsoft.com/office/powerpoint/2010/main" val="80937089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4" indent="-228594" algn="l" defTabSz="914377"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07.09.2023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dirty="0"/>
              <a:t>Titelmasterformat durch Klicken bearbeiten</a:t>
            </a:r>
            <a:endParaRPr lang="de-CH" dirty="0"/>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Inhaltsplatzhalter 3"/>
          <p:cNvSpPr>
            <a:spLocks noGrp="1"/>
          </p:cNvSpPr>
          <p:nvPr>
            <p:ph sz="half" idx="2"/>
          </p:nvPr>
        </p:nvSpPr>
        <p:spPr>
          <a:xfrm>
            <a:off x="6299999"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dirty="0"/>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Textplatzhalter 4"/>
          <p:cNvSpPr>
            <a:spLocks noGrp="1"/>
          </p:cNvSpPr>
          <p:nvPr>
            <p:ph type="body" sz="quarter" idx="3"/>
          </p:nvPr>
        </p:nvSpPr>
        <p:spPr>
          <a:xfrm>
            <a:off x="6299999"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59"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12" name="Fußzeilenplatzhalter 4"/>
          <p:cNvSpPr>
            <a:spLocks noGrp="1"/>
          </p:cNvSpPr>
          <p:nvPr>
            <p:ph type="ftr" sz="quarter" idx="11"/>
          </p:nvPr>
        </p:nvSpPr>
        <p:spPr>
          <a:xfrm>
            <a:off x="2232000" y="6372000"/>
            <a:ext cx="7920000" cy="360000"/>
          </a:xfrm>
        </p:spPr>
        <p:txBody>
          <a:bodyPr/>
          <a:lstStyle/>
          <a:p>
            <a:endParaRPr lang="de-CH" dirty="0"/>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6" name="Fußzeilenplatzhalter 4"/>
          <p:cNvSpPr>
            <a:spLocks noGrp="1"/>
          </p:cNvSpPr>
          <p:nvPr>
            <p:ph type="ftr" sz="quarter" idx="11"/>
          </p:nvPr>
        </p:nvSpPr>
        <p:spPr>
          <a:xfrm>
            <a:off x="2232000" y="6372000"/>
            <a:ext cx="7920000" cy="360000"/>
          </a:xfrm>
        </p:spPr>
        <p:txBody>
          <a:bodyPr/>
          <a:lstStyle/>
          <a:p>
            <a:endParaRPr lang="de-CH" dirty="0"/>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dirty="0"/>
              <a:t>Titelmasterformat durch Klicken bearbeiten</a:t>
            </a:r>
            <a:endParaRPr lang="de-CH" dirty="0"/>
          </a:p>
        </p:txBody>
      </p:sp>
      <p:sp>
        <p:nvSpPr>
          <p:cNvPr id="3" name="Inhaltsplatzhalter 2"/>
          <p:cNvSpPr>
            <a:spLocks noGrp="1"/>
          </p:cNvSpPr>
          <p:nvPr>
            <p:ph idx="1"/>
          </p:nvPr>
        </p:nvSpPr>
        <p:spPr>
          <a:xfrm>
            <a:off x="5040000" y="2159999"/>
            <a:ext cx="6731999"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07.09.2023</a:t>
            </a:fld>
            <a:endParaRPr lang="de-CH" dirty="0"/>
          </a:p>
        </p:txBody>
      </p:sp>
      <p:sp>
        <p:nvSpPr>
          <p:cNvPr id="9" name="Fußzeilenplatzhalter 4"/>
          <p:cNvSpPr>
            <a:spLocks noGrp="1"/>
          </p:cNvSpPr>
          <p:nvPr>
            <p:ph type="ftr" sz="quarter" idx="11"/>
          </p:nvPr>
        </p:nvSpPr>
        <p:spPr>
          <a:xfrm>
            <a:off x="2232000" y="6372000"/>
            <a:ext cx="7920000" cy="360000"/>
          </a:xfrm>
        </p:spPr>
        <p:txBody>
          <a:bodyPr/>
          <a:lstStyle/>
          <a:p>
            <a:endParaRPr lang="de-CH" dirty="0"/>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07.09.2023</a:t>
            </a:fld>
            <a:endParaRPr lang="de-CH" dirty="0"/>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‹Nr.›</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0"/>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p:txStyles>
    <p:titleStyle>
      <a:lvl1pPr algn="l" defTabSz="914377"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Clr>
          <a:srgbClr val="0082C7"/>
        </a:buClr>
        <a:buSzPct val="80000"/>
        <a:buFontTx/>
        <a:buBlip>
          <a:blip r:embed="rId15"/>
        </a:buBlip>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1"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LcIDdAaZrOc"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 Type="http://schemas.openxmlformats.org/officeDocument/2006/relationships/image" Target="../media/image6.png"/><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19" Type="http://schemas.openxmlformats.org/officeDocument/2006/relationships/customXml" Target="../ink/ink9.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a:xfrm>
            <a:off x="619200" y="1872000"/>
            <a:ext cx="5472000" cy="4320000"/>
          </a:xfrm>
        </p:spPr>
        <p:txBody>
          <a:bodyPr>
            <a:normAutofit/>
          </a:bodyPr>
          <a:lstStyle/>
          <a:p>
            <a:endParaRPr lang="de-CH" altLang="de-DE" dirty="0"/>
          </a:p>
          <a:p>
            <a:endParaRPr lang="de-CH" altLang="de-DE" dirty="0"/>
          </a:p>
          <a:p>
            <a:endParaRPr lang="de-CH" altLang="de-DE" dirty="0"/>
          </a:p>
          <a:p>
            <a:pPr marL="0" indent="0">
              <a:buNone/>
            </a:pPr>
            <a:r>
              <a:rPr lang="de-CH" altLang="de-DE" i="1"/>
              <a:t>Modul 254</a:t>
            </a:r>
          </a:p>
          <a:p>
            <a:pPr marL="0" indent="0">
              <a:buNone/>
            </a:pPr>
            <a:r>
              <a:rPr lang="de-CH" altLang="de-DE" i="1"/>
              <a:t>Geschäftsprozesse im eigenen Berufsumfeld DIGITALISIEREN</a:t>
            </a:r>
            <a:endParaRPr lang="de-DE" altLang="de-DE" i="1"/>
          </a:p>
          <a:p>
            <a:endParaRPr lang="de-CH" dirty="0"/>
          </a:p>
        </p:txBody>
      </p:sp>
      <p:pic>
        <p:nvPicPr>
          <p:cNvPr id="3" name="Grafik 2" descr="Ein Bild, das Text, Kleidung, Menschliches Gesicht, Person enthält.&#10;&#10;Automatisch generierte Beschreibung">
            <a:extLst>
              <a:ext uri="{FF2B5EF4-FFF2-40B4-BE49-F238E27FC236}">
                <a16:creationId xmlns:a16="http://schemas.microsoft.com/office/drawing/2014/main" id="{3DBF0B95-6D0B-4637-C80B-E3466EC0E361}"/>
              </a:ext>
            </a:extLst>
          </p:cNvPr>
          <p:cNvPicPr>
            <a:picLocks noChangeAspect="1"/>
          </p:cNvPicPr>
          <p:nvPr/>
        </p:nvPicPr>
        <p:blipFill rotWithShape="1">
          <a:blip r:embed="rId2"/>
          <a:srcRect l="6915" r="932" b="-2"/>
          <a:stretch/>
        </p:blipFill>
        <p:spPr>
          <a:xfrm>
            <a:off x="6299999" y="1872000"/>
            <a:ext cx="5472000" cy="4320000"/>
          </a:xfrm>
          <a:prstGeom prst="rect">
            <a:avLst/>
          </a:prstGeom>
          <a:noFill/>
          <a:ln>
            <a:solidFill>
              <a:schemeClr val="accent1"/>
            </a:solidFill>
          </a:ln>
        </p:spPr>
      </p:pic>
      <p:sp>
        <p:nvSpPr>
          <p:cNvPr id="19" name="Title 3">
            <a:extLst>
              <a:ext uri="{FF2B5EF4-FFF2-40B4-BE49-F238E27FC236}">
                <a16:creationId xmlns:a16="http://schemas.microsoft.com/office/drawing/2014/main" id="{44753DAC-4FDE-64D9-837D-C8AC27C06D50}"/>
              </a:ext>
            </a:extLst>
          </p:cNvPr>
          <p:cNvSpPr>
            <a:spLocks noGrp="1"/>
          </p:cNvSpPr>
          <p:nvPr>
            <p:ph type="title"/>
          </p:nvPr>
        </p:nvSpPr>
        <p:spPr>
          <a:xfrm>
            <a:off x="619200" y="936000"/>
            <a:ext cx="11160000" cy="720000"/>
          </a:xfrm>
        </p:spPr>
        <p:txBody>
          <a:bodyPr anchor="t">
            <a:normAutofit/>
          </a:bodyPr>
          <a:lstStyle/>
          <a:p>
            <a:r>
              <a:rPr lang="de-DE" dirty="0"/>
              <a:t>Das Unternehmen und sein </a:t>
            </a:r>
            <a:r>
              <a:rPr lang="de-DE"/>
              <a:t>Umfeld – Teil 2</a:t>
            </a:r>
            <a:endParaRPr lang="en-US"/>
          </a:p>
        </p:txBody>
      </p:sp>
      <p:sp>
        <p:nvSpPr>
          <p:cNvPr id="10" name="Date Placeholder 4">
            <a:extLst>
              <a:ext uri="{FF2B5EF4-FFF2-40B4-BE49-F238E27FC236}">
                <a16:creationId xmlns:a16="http://schemas.microsoft.com/office/drawing/2014/main" id="{994BA5EA-7CC1-3F39-1A69-CCCF562BFA34}"/>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07.09.2023</a:t>
            </a:fld>
            <a:endParaRPr lang="de-CH"/>
          </a:p>
        </p:txBody>
      </p:sp>
      <p:sp>
        <p:nvSpPr>
          <p:cNvPr id="12" name="Footer Placeholder 5">
            <a:extLst>
              <a:ext uri="{FF2B5EF4-FFF2-40B4-BE49-F238E27FC236}">
                <a16:creationId xmlns:a16="http://schemas.microsoft.com/office/drawing/2014/main" id="{DBCD21C2-C068-6B45-DB88-76D95AF335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14" name="Slide Number Placeholder 6">
            <a:extLst>
              <a:ext uri="{FF2B5EF4-FFF2-40B4-BE49-F238E27FC236}">
                <a16:creationId xmlns:a16="http://schemas.microsoft.com/office/drawing/2014/main" id="{4ACF47AC-3211-EDF7-D2ED-CC6B10436A01}"/>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a:t>
            </a:fld>
            <a:endParaRPr lang="de-CH"/>
          </a:p>
        </p:txBody>
      </p:sp>
    </p:spTree>
    <p:extLst>
      <p:ext uri="{BB962C8B-B14F-4D97-AF65-F5344CB8AC3E}">
        <p14:creationId xmlns:p14="http://schemas.microsoft.com/office/powerpoint/2010/main" val="22030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Grafik 7" descr="Ein Bild, das Text, Screenshot, Schrift, Reihe enthält.&#10;&#10;Automatisch generierte Beschreibung">
            <a:extLst>
              <a:ext uri="{FF2B5EF4-FFF2-40B4-BE49-F238E27FC236}">
                <a16:creationId xmlns:a16="http://schemas.microsoft.com/office/drawing/2014/main" id="{1A416AF4-297F-A3F1-8652-DB596713318E}"/>
              </a:ext>
            </a:extLst>
          </p:cNvPr>
          <p:cNvPicPr>
            <a:picLocks noChangeAspect="1"/>
          </p:cNvPicPr>
          <p:nvPr/>
        </p:nvPicPr>
        <p:blipFill>
          <a:blip r:embed="rId3"/>
          <a:stretch>
            <a:fillRect/>
          </a:stretch>
        </p:blipFill>
        <p:spPr>
          <a:xfrm>
            <a:off x="4932000" y="2140640"/>
            <a:ext cx="6840000" cy="2774717"/>
          </a:xfrm>
          <a:prstGeom prst="rect">
            <a:avLst/>
          </a:prstGeom>
          <a:noFill/>
        </p:spPr>
      </p:pic>
      <p:sp>
        <p:nvSpPr>
          <p:cNvPr id="13" name="Text Placeholder 2">
            <a:extLst>
              <a:ext uri="{FF2B5EF4-FFF2-40B4-BE49-F238E27FC236}">
                <a16:creationId xmlns:a16="http://schemas.microsoft.com/office/drawing/2014/main" id="{F453E48E-E02E-72CC-EEE5-29DB98729EB7}"/>
              </a:ext>
            </a:extLst>
          </p:cNvPr>
          <p:cNvSpPr>
            <a:spLocks noGrp="1"/>
          </p:cNvSpPr>
          <p:nvPr>
            <p:ph type="body" sz="half" idx="2"/>
          </p:nvPr>
        </p:nvSpPr>
        <p:spPr>
          <a:xfrm>
            <a:off x="619200" y="2200968"/>
            <a:ext cx="4140000" cy="3960000"/>
          </a:xfrm>
        </p:spPr>
        <p:txBody>
          <a:bodyPr>
            <a:normAutofit fontScale="92500" lnSpcReduction="10000"/>
          </a:bodyPr>
          <a:lstStyle/>
          <a:p>
            <a:r>
              <a:rPr lang="de-DE" b="1" dirty="0"/>
              <a:t>Unternehmen</a:t>
            </a:r>
          </a:p>
          <a:p>
            <a:r>
              <a:rPr lang="de-DE" dirty="0"/>
              <a:t>Das Unternehmen verfügt in der Regel über ein Vermögen in der Form von Geldmitteln, Maschinen, Materialien usw. Die Firma bildet mit ihrem Namen die rechtliche Bezeichnung des Unternehmens. Als rechtlich und finanziell selbständige Wirtschaftseinheit steht sie in Beziehung zur Umwelt und </a:t>
            </a:r>
            <a:r>
              <a:rPr lang="de-DE" dirty="0" err="1"/>
              <a:t>schliesst</a:t>
            </a:r>
            <a:r>
              <a:rPr lang="de-DE" dirty="0"/>
              <a:t> Verträge mit Arbeitnehmern, Kunden, Lieferanten, dem Staat usw. ab. Sie umfasst einen oder mehrere Betriebe. [</a:t>
            </a:r>
            <a:r>
              <a:rPr lang="de-DE" dirty="0" err="1"/>
              <a:t>Mül</a:t>
            </a:r>
            <a:r>
              <a:rPr lang="de-DE" dirty="0"/>
              <a:t>]</a:t>
            </a:r>
          </a:p>
          <a:p>
            <a:r>
              <a:rPr lang="de-DE" b="1" dirty="0"/>
              <a:t>Betrieb</a:t>
            </a:r>
          </a:p>
          <a:p>
            <a:r>
              <a:rPr lang="de-DE" dirty="0"/>
              <a:t>Der Betrieb ist der unselbständige Teil des Unternehmens. Er bezeichnet die Produktionsstätte (Ort), an dem das Unternehmen Produkte herstellt oder Dienstleistung erbringt. Die Arbeitsteilung von mehreren Betrieben geschieht nach technisch-wirtschaftlichen Gesichtspunkten. [</a:t>
            </a:r>
            <a:r>
              <a:rPr lang="de-DE" dirty="0" err="1"/>
              <a:t>Mül</a:t>
            </a:r>
            <a:r>
              <a:rPr lang="de-DE" dirty="0"/>
              <a:t>]</a:t>
            </a:r>
          </a:p>
          <a:p>
            <a:endParaRPr lang="en-US" dirty="0"/>
          </a:p>
        </p:txBody>
      </p:sp>
      <p:sp>
        <p:nvSpPr>
          <p:cNvPr id="2" name="Titel 1"/>
          <p:cNvSpPr>
            <a:spLocks noGrp="1"/>
          </p:cNvSpPr>
          <p:nvPr>
            <p:ph type="title"/>
          </p:nvPr>
        </p:nvSpPr>
        <p:spPr>
          <a:xfrm>
            <a:off x="619200" y="936000"/>
            <a:ext cx="11152800" cy="664200"/>
          </a:xfrm>
        </p:spPr>
        <p:txBody>
          <a:bodyPr anchor="t">
            <a:normAutofit/>
          </a:bodyPr>
          <a:lstStyle/>
          <a:p>
            <a:pPr algn="r"/>
            <a:r>
              <a:rPr lang="de-CH" sz="2700" dirty="0"/>
              <a:t>Begriffe „Unternehmen“ und „Betrieb“</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07.09.2023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10</a:t>
            </a:fld>
            <a:endParaRPr lang="de-CH"/>
          </a:p>
        </p:txBody>
      </p:sp>
    </p:spTree>
    <p:extLst>
      <p:ext uri="{BB962C8B-B14F-4D97-AF65-F5344CB8AC3E}">
        <p14:creationId xmlns:p14="http://schemas.microsoft.com/office/powerpoint/2010/main" val="40560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CEA457-07FB-95DB-BFB2-A7AF2C5C757E}"/>
              </a:ext>
            </a:extLst>
          </p:cNvPr>
          <p:cNvSpPr>
            <a:spLocks noGrp="1"/>
          </p:cNvSpPr>
          <p:nvPr>
            <p:ph sz="half" idx="1"/>
          </p:nvPr>
        </p:nvSpPr>
        <p:spPr>
          <a:xfrm>
            <a:off x="619200" y="1872000"/>
            <a:ext cx="5272802" cy="4320000"/>
          </a:xfrm>
        </p:spPr>
        <p:txBody>
          <a:bodyPr>
            <a:normAutofit/>
          </a:bodyPr>
          <a:lstStyle/>
          <a:p>
            <a:pPr marL="0" indent="0">
              <a:buNone/>
            </a:pPr>
            <a:r>
              <a:rPr lang="de-CH" sz="2800" b="1" dirty="0">
                <a:solidFill>
                  <a:srgbClr val="44546A"/>
                </a:solidFill>
                <a:effectLst/>
                <a:latin typeface="Segoe UI" panose="020B0502040204020203" pitchFamily="34" charset="0"/>
              </a:rPr>
              <a:t>Vorgaben</a:t>
            </a:r>
          </a:p>
          <a:p>
            <a:pPr marL="0" indent="0">
              <a:buNone/>
            </a:pPr>
            <a:endParaRPr lang="de-CH" sz="1000" b="1" dirty="0">
              <a:solidFill>
                <a:srgbClr val="44546A"/>
              </a:solidFill>
              <a:effectLst/>
              <a:latin typeface="Segoe UI" panose="020B0502040204020203" pitchFamily="34" charset="0"/>
            </a:endParaRPr>
          </a:p>
          <a:p>
            <a:pPr>
              <a:lnSpc>
                <a:spcPct val="150000"/>
              </a:lnSpc>
              <a:spcBef>
                <a:spcPts val="0"/>
              </a:spcBef>
              <a:buFont typeface="Arial" panose="020B0604020202020204" pitchFamily="34" charset="0"/>
              <a:buChar char="•"/>
            </a:pPr>
            <a:r>
              <a:rPr lang="de-DE" sz="1800" dirty="0">
                <a:solidFill>
                  <a:srgbClr val="000000"/>
                </a:solidFill>
              </a:rPr>
              <a:t>Wer arbeitet in einem </a:t>
            </a:r>
            <a:r>
              <a:rPr lang="de-DE" sz="1800" dirty="0" err="1">
                <a:solidFill>
                  <a:srgbClr val="000000"/>
                </a:solidFill>
              </a:rPr>
              <a:t>Grossunternehmen</a:t>
            </a:r>
            <a:r>
              <a:rPr lang="de-DE" sz="1800" dirty="0">
                <a:solidFill>
                  <a:srgbClr val="000000"/>
                </a:solidFill>
              </a:rPr>
              <a:t>?</a:t>
            </a:r>
          </a:p>
          <a:p>
            <a:pPr>
              <a:lnSpc>
                <a:spcPct val="150000"/>
              </a:lnSpc>
              <a:spcBef>
                <a:spcPts val="0"/>
              </a:spcBef>
              <a:buFont typeface="Arial" panose="020B0604020202020204" pitchFamily="34" charset="0"/>
              <a:buChar char="•"/>
            </a:pPr>
            <a:r>
              <a:rPr lang="de-DE" sz="1800" dirty="0">
                <a:solidFill>
                  <a:srgbClr val="000000"/>
                </a:solidFill>
              </a:rPr>
              <a:t>Sie erarbeiten mit Hilfe der Unterlagen OneNote/Skript / Google / </a:t>
            </a:r>
            <a:r>
              <a:rPr lang="de-DE" sz="1800" dirty="0" err="1">
                <a:solidFill>
                  <a:srgbClr val="000000"/>
                </a:solidFill>
              </a:rPr>
              <a:t>ChatGPT</a:t>
            </a:r>
            <a:r>
              <a:rPr lang="de-DE" sz="1800" dirty="0">
                <a:solidFill>
                  <a:srgbClr val="000000"/>
                </a:solidFill>
              </a:rPr>
              <a:t> die nebenstehenden Aufgaben. </a:t>
            </a:r>
          </a:p>
          <a:p>
            <a:pPr>
              <a:lnSpc>
                <a:spcPct val="150000"/>
              </a:lnSpc>
              <a:spcBef>
                <a:spcPts val="0"/>
              </a:spcBef>
              <a:buFont typeface="Arial" panose="020B0604020202020204" pitchFamily="34" charset="0"/>
              <a:buChar char="•"/>
            </a:pPr>
            <a:r>
              <a:rPr lang="de-DE" sz="1800" dirty="0">
                <a:solidFill>
                  <a:srgbClr val="000000"/>
                </a:solidFill>
              </a:rPr>
              <a:t>Sie arbeiten gewissenhaft im Team zusammen</a:t>
            </a:r>
          </a:p>
          <a:p>
            <a:pPr>
              <a:lnSpc>
                <a:spcPct val="150000"/>
              </a:lnSpc>
              <a:spcBef>
                <a:spcPts val="0"/>
              </a:spcBef>
              <a:buFont typeface="Arial" panose="020B0604020202020204" pitchFamily="34" charset="0"/>
              <a:buChar char="•"/>
            </a:pPr>
            <a:r>
              <a:rPr lang="de-DE" sz="1800" dirty="0">
                <a:solidFill>
                  <a:srgbClr val="000000"/>
                </a:solidFill>
              </a:rPr>
              <a:t>Sie haben </a:t>
            </a:r>
            <a:r>
              <a:rPr lang="de-DE" sz="1800" dirty="0">
                <a:solidFill>
                  <a:srgbClr val="FF0000"/>
                </a:solidFill>
              </a:rPr>
              <a:t>15 Minuten </a:t>
            </a:r>
            <a:r>
              <a:rPr lang="de-DE" sz="1800" dirty="0">
                <a:solidFill>
                  <a:srgbClr val="000000"/>
                </a:solidFill>
              </a:rPr>
              <a:t>für diese Aufgaben Zeit</a:t>
            </a:r>
          </a:p>
        </p:txBody>
      </p:sp>
      <p:sp>
        <p:nvSpPr>
          <p:cNvPr id="3" name="Inhaltsplatzhalter 2">
            <a:extLst>
              <a:ext uri="{FF2B5EF4-FFF2-40B4-BE49-F238E27FC236}">
                <a16:creationId xmlns:a16="http://schemas.microsoft.com/office/drawing/2014/main" id="{ABF8DE92-82AF-CB68-76D8-E77229A8226B}"/>
              </a:ext>
            </a:extLst>
          </p:cNvPr>
          <p:cNvSpPr>
            <a:spLocks noGrp="1"/>
          </p:cNvSpPr>
          <p:nvPr>
            <p:ph sz="half" idx="2"/>
          </p:nvPr>
        </p:nvSpPr>
        <p:spPr>
          <a:xfrm>
            <a:off x="6307200" y="1872000"/>
            <a:ext cx="5472000" cy="4320000"/>
          </a:xfrm>
        </p:spPr>
        <p:txBody>
          <a:bodyPr>
            <a:normAutofit fontScale="92500" lnSpcReduction="10000"/>
          </a:bodyPr>
          <a:lstStyle/>
          <a:p>
            <a:pPr marL="0" indent="0">
              <a:buNone/>
            </a:pPr>
            <a:r>
              <a:rPr lang="de-CH" sz="2800" b="1" dirty="0">
                <a:solidFill>
                  <a:srgbClr val="44546A"/>
                </a:solidFill>
                <a:effectLst/>
                <a:latin typeface="Segoe UI" panose="020B0502040204020203" pitchFamily="34" charset="0"/>
              </a:rPr>
              <a:t>Aufgabe Unternehmen / Betrieb</a:t>
            </a:r>
            <a:endParaRPr lang="de-CH" sz="6000" b="1" dirty="0">
              <a:solidFill>
                <a:srgbClr val="44546A"/>
              </a:solidFill>
              <a:latin typeface="Segoe UI" panose="020B0502040204020203" pitchFamily="34" charset="0"/>
            </a:endParaRPr>
          </a:p>
          <a:p>
            <a:pPr marL="0" marR="0" indent="0">
              <a:lnSpc>
                <a:spcPct val="140000"/>
              </a:lnSpc>
              <a:spcBef>
                <a:spcPts val="0"/>
              </a:spcBef>
              <a:spcAft>
                <a:spcPts val="0"/>
              </a:spcAft>
              <a:buNone/>
            </a:pPr>
            <a:r>
              <a:rPr lang="de-DE" sz="2600" dirty="0">
                <a:solidFill>
                  <a:srgbClr val="000000"/>
                </a:solidFill>
              </a:rPr>
              <a:t>Identifizieren Sie für Ihre Lehrfirma die Begriffe “Unternehmen” und “Betrieb”. Abschätzungen sind zulässig. Legen Sie die allfälligen Unterschiede übersichtlich dar, wie z.B.:</a:t>
            </a:r>
          </a:p>
          <a:p>
            <a:pPr marL="0" marR="0" indent="0">
              <a:lnSpc>
                <a:spcPct val="140000"/>
              </a:lnSpc>
              <a:spcBef>
                <a:spcPts val="0"/>
              </a:spcBef>
              <a:spcAft>
                <a:spcPts val="0"/>
              </a:spcAft>
              <a:buNone/>
            </a:pPr>
            <a:endParaRPr lang="de-DE" sz="2600" dirty="0">
              <a:solidFill>
                <a:srgbClr val="000000"/>
              </a:solidFill>
            </a:endParaRPr>
          </a:p>
          <a:p>
            <a:pPr marL="0" marR="0" indent="0">
              <a:spcBef>
                <a:spcPts val="0"/>
              </a:spcBef>
              <a:spcAft>
                <a:spcPts val="0"/>
              </a:spcAft>
              <a:buNone/>
            </a:pPr>
            <a:endParaRPr lang="de-DE" sz="1800" dirty="0">
              <a:solidFill>
                <a:srgbClr val="000000"/>
              </a:solidFill>
              <a:latin typeface="ArialMT"/>
            </a:endParaRPr>
          </a:p>
          <a:p>
            <a:pPr marL="0" indent="0">
              <a:buNone/>
            </a:pPr>
            <a:br>
              <a:rPr lang="de-DE" sz="1200" dirty="0"/>
            </a:br>
            <a:endParaRPr lang="de-CH" b="1" dirty="0">
              <a:solidFill>
                <a:srgbClr val="44546A"/>
              </a:solidFill>
              <a:latin typeface="Segoe UI" panose="020B0502040204020203" pitchFamily="34" charset="0"/>
            </a:endParaRPr>
          </a:p>
        </p:txBody>
      </p:sp>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dirty="0"/>
              <a:t>ÜBUNG 1</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07.09.2023</a:t>
            </a:fld>
            <a:endParaRPr lang="de-CH" dirty="0"/>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11</a:t>
            </a:fld>
            <a:endParaRPr lang="de-CH"/>
          </a:p>
        </p:txBody>
      </p:sp>
      <p:pic>
        <p:nvPicPr>
          <p:cNvPr id="9" name="Grafik 8">
            <a:extLst>
              <a:ext uri="{FF2B5EF4-FFF2-40B4-BE49-F238E27FC236}">
                <a16:creationId xmlns:a16="http://schemas.microsoft.com/office/drawing/2014/main" id="{3E04150F-D76C-3662-EB1E-F2C177E1370A}"/>
              </a:ext>
            </a:extLst>
          </p:cNvPr>
          <p:cNvPicPr>
            <a:picLocks noChangeAspect="1"/>
          </p:cNvPicPr>
          <p:nvPr/>
        </p:nvPicPr>
        <p:blipFill>
          <a:blip r:embed="rId2"/>
          <a:stretch>
            <a:fillRect/>
          </a:stretch>
        </p:blipFill>
        <p:spPr>
          <a:xfrm>
            <a:off x="6307199" y="4698561"/>
            <a:ext cx="5013943" cy="1375183"/>
          </a:xfrm>
          <a:prstGeom prst="rect">
            <a:avLst/>
          </a:prstGeom>
        </p:spPr>
      </p:pic>
    </p:spTree>
    <p:extLst>
      <p:ext uri="{BB962C8B-B14F-4D97-AF65-F5344CB8AC3E}">
        <p14:creationId xmlns:p14="http://schemas.microsoft.com/office/powerpoint/2010/main" val="156442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CEA457-07FB-95DB-BFB2-A7AF2C5C757E}"/>
              </a:ext>
            </a:extLst>
          </p:cNvPr>
          <p:cNvSpPr>
            <a:spLocks noGrp="1"/>
          </p:cNvSpPr>
          <p:nvPr>
            <p:ph sz="half" idx="1"/>
          </p:nvPr>
        </p:nvSpPr>
        <p:spPr>
          <a:xfrm>
            <a:off x="619200" y="1872000"/>
            <a:ext cx="5272802" cy="4320000"/>
          </a:xfrm>
        </p:spPr>
        <p:txBody>
          <a:bodyPr>
            <a:normAutofit/>
          </a:bodyPr>
          <a:lstStyle/>
          <a:p>
            <a:pPr marL="0" indent="0">
              <a:buNone/>
            </a:pPr>
            <a:r>
              <a:rPr lang="de-CH" sz="2800" b="1" dirty="0">
                <a:solidFill>
                  <a:srgbClr val="44546A"/>
                </a:solidFill>
                <a:effectLst/>
                <a:latin typeface="Segoe UI" panose="020B0502040204020203" pitchFamily="34" charset="0"/>
              </a:rPr>
              <a:t>Vorgaben</a:t>
            </a:r>
          </a:p>
          <a:p>
            <a:pPr marL="0" indent="0">
              <a:buNone/>
            </a:pPr>
            <a:endParaRPr lang="de-CH" sz="1000" b="1" dirty="0">
              <a:solidFill>
                <a:srgbClr val="44546A"/>
              </a:solidFill>
              <a:effectLst/>
              <a:latin typeface="Segoe UI" panose="020B0502040204020203" pitchFamily="34" charset="0"/>
            </a:endParaRPr>
          </a:p>
          <a:p>
            <a:pPr>
              <a:lnSpc>
                <a:spcPct val="150000"/>
              </a:lnSpc>
              <a:spcBef>
                <a:spcPts val="0"/>
              </a:spcBef>
              <a:buFont typeface="Arial" panose="020B0604020202020204" pitchFamily="34" charset="0"/>
              <a:buChar char="•"/>
            </a:pPr>
            <a:r>
              <a:rPr lang="de-DE" sz="1800" dirty="0">
                <a:solidFill>
                  <a:srgbClr val="000000"/>
                </a:solidFill>
              </a:rPr>
              <a:t>Sie erarbeiten mit Hilfe der Unterlagen OneNote/Skript die nebenstehenden Aufgaben. </a:t>
            </a:r>
          </a:p>
          <a:p>
            <a:pPr>
              <a:lnSpc>
                <a:spcPct val="150000"/>
              </a:lnSpc>
              <a:spcBef>
                <a:spcPts val="0"/>
              </a:spcBef>
              <a:buFont typeface="Arial" panose="020B0604020202020204" pitchFamily="34" charset="0"/>
              <a:buChar char="•"/>
            </a:pPr>
            <a:r>
              <a:rPr lang="de-DE" sz="1800" dirty="0">
                <a:solidFill>
                  <a:srgbClr val="000000"/>
                </a:solidFill>
              </a:rPr>
              <a:t>Sie arbeiten selbständig und gewissenhaft.</a:t>
            </a:r>
          </a:p>
          <a:p>
            <a:pPr>
              <a:lnSpc>
                <a:spcPct val="150000"/>
              </a:lnSpc>
              <a:spcBef>
                <a:spcPts val="0"/>
              </a:spcBef>
              <a:buFont typeface="Arial" panose="020B0604020202020204" pitchFamily="34" charset="0"/>
              <a:buChar char="•"/>
            </a:pPr>
            <a:r>
              <a:rPr lang="de-DE" sz="1800" dirty="0">
                <a:solidFill>
                  <a:srgbClr val="000000"/>
                </a:solidFill>
              </a:rPr>
              <a:t>Sie haben </a:t>
            </a:r>
            <a:r>
              <a:rPr lang="de-DE" sz="1800" dirty="0">
                <a:solidFill>
                  <a:srgbClr val="FF0000"/>
                </a:solidFill>
              </a:rPr>
              <a:t>je 20 Minuten </a:t>
            </a:r>
            <a:r>
              <a:rPr lang="de-DE" sz="1800" dirty="0">
                <a:solidFill>
                  <a:srgbClr val="000000"/>
                </a:solidFill>
              </a:rPr>
              <a:t>für diese Aufgaben Zeit</a:t>
            </a:r>
          </a:p>
          <a:p>
            <a:pPr>
              <a:lnSpc>
                <a:spcPct val="150000"/>
              </a:lnSpc>
              <a:spcBef>
                <a:spcPts val="0"/>
              </a:spcBef>
              <a:buFont typeface="Arial" panose="020B0604020202020204" pitchFamily="34" charset="0"/>
              <a:buChar char="•"/>
            </a:pPr>
            <a:r>
              <a:rPr lang="de-DE" sz="1800" dirty="0">
                <a:solidFill>
                  <a:srgbClr val="000000"/>
                </a:solidFill>
              </a:rPr>
              <a:t>Die Aufgaben sind so erledigt, dass sie der Klasse präsentiert und erläutert werden können.</a:t>
            </a:r>
          </a:p>
          <a:p>
            <a:pPr>
              <a:lnSpc>
                <a:spcPct val="150000"/>
              </a:lnSpc>
              <a:spcBef>
                <a:spcPts val="0"/>
              </a:spcBef>
              <a:buFont typeface="Arial" panose="020B0604020202020204" pitchFamily="34" charset="0"/>
              <a:buChar char="•"/>
            </a:pPr>
            <a:r>
              <a:rPr lang="de-DE" sz="1800" dirty="0">
                <a:solidFill>
                  <a:srgbClr val="000000"/>
                </a:solidFill>
              </a:rPr>
              <a:t>Sie geben die Aufgabe in Teams ab.</a:t>
            </a:r>
          </a:p>
          <a:p>
            <a:pPr>
              <a:lnSpc>
                <a:spcPct val="150000"/>
              </a:lnSpc>
              <a:spcBef>
                <a:spcPts val="0"/>
              </a:spcBef>
              <a:buFont typeface="Arial" panose="020B0604020202020204" pitchFamily="34" charset="0"/>
              <a:buChar char="•"/>
            </a:pPr>
            <a:r>
              <a:rPr lang="de-DE" sz="1800" dirty="0">
                <a:solidFill>
                  <a:srgbClr val="000000"/>
                </a:solidFill>
              </a:rPr>
              <a:t>Sie deklarieren fremden Inhalt.</a:t>
            </a:r>
          </a:p>
        </p:txBody>
      </p:sp>
      <p:sp>
        <p:nvSpPr>
          <p:cNvPr id="3" name="Inhaltsplatzhalter 2">
            <a:extLst>
              <a:ext uri="{FF2B5EF4-FFF2-40B4-BE49-F238E27FC236}">
                <a16:creationId xmlns:a16="http://schemas.microsoft.com/office/drawing/2014/main" id="{ABF8DE92-82AF-CB68-76D8-E77229A8226B}"/>
              </a:ext>
            </a:extLst>
          </p:cNvPr>
          <p:cNvSpPr>
            <a:spLocks noGrp="1"/>
          </p:cNvSpPr>
          <p:nvPr>
            <p:ph sz="half" idx="2"/>
          </p:nvPr>
        </p:nvSpPr>
        <p:spPr/>
        <p:txBody>
          <a:bodyPr>
            <a:normAutofit fontScale="70000" lnSpcReduction="20000"/>
          </a:bodyPr>
          <a:lstStyle/>
          <a:p>
            <a:pPr marL="0" indent="0">
              <a:buNone/>
            </a:pPr>
            <a:r>
              <a:rPr lang="de-CH" sz="2800" b="1" dirty="0">
                <a:solidFill>
                  <a:srgbClr val="44546A"/>
                </a:solidFill>
                <a:effectLst/>
                <a:latin typeface="Segoe UI" panose="020B0502040204020203" pitchFamily="34" charset="0"/>
              </a:rPr>
              <a:t>Aufgabe </a:t>
            </a:r>
            <a:r>
              <a:rPr lang="de-CH" b="1" dirty="0">
                <a:solidFill>
                  <a:srgbClr val="44546A"/>
                </a:solidFill>
                <a:latin typeface="Segoe UI" panose="020B0502040204020203" pitchFamily="34" charset="0"/>
              </a:rPr>
              <a:t>Subsysteme</a:t>
            </a:r>
            <a:endParaRPr lang="de-CH" sz="6000" b="1" dirty="0">
              <a:solidFill>
                <a:srgbClr val="44546A"/>
              </a:solidFill>
              <a:latin typeface="Segoe UI" panose="020B0502040204020203" pitchFamily="34" charset="0"/>
            </a:endParaRPr>
          </a:p>
          <a:p>
            <a:pPr marL="0" marR="0" indent="0">
              <a:lnSpc>
                <a:spcPct val="140000"/>
              </a:lnSpc>
              <a:spcBef>
                <a:spcPts val="0"/>
              </a:spcBef>
              <a:spcAft>
                <a:spcPts val="0"/>
              </a:spcAft>
              <a:buNone/>
            </a:pPr>
            <a:r>
              <a:rPr lang="de-DE" sz="2600" dirty="0">
                <a:solidFill>
                  <a:srgbClr val="000000"/>
                </a:solidFill>
              </a:rPr>
              <a:t>Analysieren Sie Ihren Lehrbetrieb. </a:t>
            </a:r>
          </a:p>
          <a:p>
            <a:pPr marL="0" marR="0" indent="0">
              <a:lnSpc>
                <a:spcPct val="140000"/>
              </a:lnSpc>
              <a:spcBef>
                <a:spcPts val="0"/>
              </a:spcBef>
              <a:spcAft>
                <a:spcPts val="0"/>
              </a:spcAft>
              <a:buNone/>
            </a:pPr>
            <a:endParaRPr lang="de-DE" sz="2600" dirty="0">
              <a:solidFill>
                <a:srgbClr val="000000"/>
              </a:solidFill>
            </a:endParaRPr>
          </a:p>
          <a:p>
            <a:pPr marL="0" marR="0" indent="0">
              <a:lnSpc>
                <a:spcPct val="140000"/>
              </a:lnSpc>
              <a:spcBef>
                <a:spcPts val="0"/>
              </a:spcBef>
              <a:spcAft>
                <a:spcPts val="0"/>
              </a:spcAft>
              <a:buNone/>
            </a:pPr>
            <a:r>
              <a:rPr lang="de-DE" sz="2600" dirty="0">
                <a:solidFill>
                  <a:srgbClr val="000000"/>
                </a:solidFill>
              </a:rPr>
              <a:t>a. Legen Sie ein Basissystem fest und </a:t>
            </a:r>
          </a:p>
          <a:p>
            <a:pPr marL="0" marR="0" indent="0">
              <a:lnSpc>
                <a:spcPct val="140000"/>
              </a:lnSpc>
              <a:spcBef>
                <a:spcPts val="0"/>
              </a:spcBef>
              <a:spcAft>
                <a:spcPts val="0"/>
              </a:spcAft>
              <a:buNone/>
            </a:pPr>
            <a:r>
              <a:rPr lang="de-DE" sz="2600" dirty="0">
                <a:solidFill>
                  <a:srgbClr val="000000"/>
                </a:solidFill>
              </a:rPr>
              <a:t>b. finden Sie treffende Subsysteme. </a:t>
            </a:r>
          </a:p>
          <a:p>
            <a:pPr marL="0" marR="0" indent="0">
              <a:spcBef>
                <a:spcPts val="0"/>
              </a:spcBef>
              <a:spcAft>
                <a:spcPts val="0"/>
              </a:spcAft>
              <a:buNone/>
            </a:pPr>
            <a:endParaRPr lang="de-DE" sz="1800" dirty="0">
              <a:solidFill>
                <a:srgbClr val="000000"/>
              </a:solidFill>
              <a:latin typeface="ArialMT"/>
            </a:endParaRPr>
          </a:p>
          <a:p>
            <a:pPr marL="0" indent="0">
              <a:buNone/>
            </a:pPr>
            <a:br>
              <a:rPr lang="de-DE" sz="1200" dirty="0"/>
            </a:br>
            <a:r>
              <a:rPr lang="de-CH" b="1" dirty="0">
                <a:solidFill>
                  <a:srgbClr val="44546A"/>
                </a:solidFill>
                <a:latin typeface="Segoe UI" panose="020B0502040204020203" pitchFamily="34" charset="0"/>
              </a:rPr>
              <a:t>Aufgabe</a:t>
            </a:r>
            <a:r>
              <a:rPr lang="de-CH" sz="4000" b="1" dirty="0">
                <a:solidFill>
                  <a:srgbClr val="44546A"/>
                </a:solidFill>
                <a:effectLst/>
                <a:latin typeface="Segoe UI" panose="020B0502040204020203" pitchFamily="34" charset="0"/>
              </a:rPr>
              <a:t> </a:t>
            </a:r>
            <a:r>
              <a:rPr lang="de-CH" b="1" dirty="0">
                <a:solidFill>
                  <a:srgbClr val="44546A"/>
                </a:solidFill>
                <a:latin typeface="Segoe UI" panose="020B0502040204020203" pitchFamily="34" charset="0"/>
              </a:rPr>
              <a:t>Systemmerkmale</a:t>
            </a:r>
            <a:endParaRPr lang="de-CH" sz="3600" b="1" dirty="0">
              <a:solidFill>
                <a:srgbClr val="44546A"/>
              </a:solidFill>
            </a:endParaRPr>
          </a:p>
          <a:p>
            <a:pPr marL="0" indent="0">
              <a:lnSpc>
                <a:spcPct val="140000"/>
              </a:lnSpc>
              <a:spcBef>
                <a:spcPts val="0"/>
              </a:spcBef>
              <a:buNone/>
            </a:pPr>
            <a:r>
              <a:rPr lang="de-CH" sz="2500" dirty="0">
                <a:solidFill>
                  <a:srgbClr val="000000"/>
                </a:solidFill>
              </a:rPr>
              <a:t>Untersuchen Sie die 3 folgenden Systeme, indem Sie die Systemmerkmale jeweils festhalten:</a:t>
            </a:r>
          </a:p>
          <a:p>
            <a:pPr marL="0" indent="0">
              <a:lnSpc>
                <a:spcPct val="140000"/>
              </a:lnSpc>
              <a:spcBef>
                <a:spcPts val="0"/>
              </a:spcBef>
              <a:buNone/>
            </a:pPr>
            <a:endParaRPr lang="de-CH" sz="2500" dirty="0">
              <a:solidFill>
                <a:srgbClr val="000000"/>
              </a:solidFill>
            </a:endParaRPr>
          </a:p>
          <a:p>
            <a:pPr marL="0" indent="0">
              <a:lnSpc>
                <a:spcPct val="140000"/>
              </a:lnSpc>
              <a:spcBef>
                <a:spcPts val="0"/>
              </a:spcBef>
              <a:buNone/>
            </a:pPr>
            <a:r>
              <a:rPr lang="de-CH" sz="2500" dirty="0">
                <a:solidFill>
                  <a:srgbClr val="000000"/>
                </a:solidFill>
              </a:rPr>
              <a:t>a. Transportsystem eines städtischen Busbetriebes </a:t>
            </a:r>
          </a:p>
          <a:p>
            <a:pPr marL="0" indent="0">
              <a:lnSpc>
                <a:spcPct val="140000"/>
              </a:lnSpc>
              <a:spcBef>
                <a:spcPts val="0"/>
              </a:spcBef>
              <a:buNone/>
            </a:pPr>
            <a:r>
              <a:rPr lang="de-CH" sz="2500" dirty="0">
                <a:solidFill>
                  <a:srgbClr val="000000"/>
                </a:solidFill>
              </a:rPr>
              <a:t>b. Stockwerkeigentümergemeinschaft </a:t>
            </a:r>
          </a:p>
          <a:p>
            <a:pPr marL="0" indent="0">
              <a:lnSpc>
                <a:spcPct val="140000"/>
              </a:lnSpc>
              <a:spcBef>
                <a:spcPts val="0"/>
              </a:spcBef>
              <a:buNone/>
            </a:pPr>
            <a:r>
              <a:rPr lang="de-CH" sz="2500" dirty="0">
                <a:solidFill>
                  <a:srgbClr val="000000"/>
                </a:solidFill>
              </a:rPr>
              <a:t>c. Firmennetzwerk (LAN)</a:t>
            </a:r>
          </a:p>
          <a:p>
            <a:pPr marL="0" marR="0" indent="0">
              <a:spcBef>
                <a:spcPts val="0"/>
              </a:spcBef>
              <a:spcAft>
                <a:spcPts val="0"/>
              </a:spcAft>
              <a:buNone/>
            </a:pPr>
            <a:endParaRPr lang="de-CH" b="1" dirty="0">
              <a:solidFill>
                <a:srgbClr val="44546A"/>
              </a:solidFill>
              <a:latin typeface="Segoe UI" panose="020B0502040204020203" pitchFamily="34" charset="0"/>
            </a:endParaRPr>
          </a:p>
        </p:txBody>
      </p:sp>
      <p:sp>
        <p:nvSpPr>
          <p:cNvPr id="4" name="Titel 3">
            <a:extLst>
              <a:ext uri="{FF2B5EF4-FFF2-40B4-BE49-F238E27FC236}">
                <a16:creationId xmlns:a16="http://schemas.microsoft.com/office/drawing/2014/main" id="{E336DB12-C2E4-A215-7B96-1D83B1DA8ABA}"/>
              </a:ext>
            </a:extLst>
          </p:cNvPr>
          <p:cNvSpPr>
            <a:spLocks noGrp="1"/>
          </p:cNvSpPr>
          <p:nvPr>
            <p:ph type="title"/>
          </p:nvPr>
        </p:nvSpPr>
        <p:spPr/>
        <p:txBody>
          <a:bodyPr/>
          <a:lstStyle/>
          <a:p>
            <a:pPr algn="r"/>
            <a:r>
              <a:rPr lang="de-CH" dirty="0"/>
              <a:t>ÜBUNG 2</a:t>
            </a:r>
          </a:p>
        </p:txBody>
      </p:sp>
      <p:sp>
        <p:nvSpPr>
          <p:cNvPr id="5" name="Datumsplatzhalter 4">
            <a:extLst>
              <a:ext uri="{FF2B5EF4-FFF2-40B4-BE49-F238E27FC236}">
                <a16:creationId xmlns:a16="http://schemas.microsoft.com/office/drawing/2014/main" id="{855A34D5-2F6D-FB25-35F2-8F6F5D066F20}"/>
              </a:ext>
            </a:extLst>
          </p:cNvPr>
          <p:cNvSpPr>
            <a:spLocks noGrp="1"/>
          </p:cNvSpPr>
          <p:nvPr>
            <p:ph type="dt" sz="half" idx="10"/>
          </p:nvPr>
        </p:nvSpPr>
        <p:spPr/>
        <p:txBody>
          <a:bodyPr/>
          <a:lstStyle/>
          <a:p>
            <a:fld id="{13ED32CE-2F18-42BB-BEA2-16F36172DBDC}" type="datetime1">
              <a:rPr lang="de-CH" smtClean="0"/>
              <a:t>07.09.2023</a:t>
            </a:fld>
            <a:endParaRPr lang="de-CH" dirty="0"/>
          </a:p>
        </p:txBody>
      </p:sp>
      <p:sp>
        <p:nvSpPr>
          <p:cNvPr id="6" name="Fußzeilenplatzhalter 5">
            <a:extLst>
              <a:ext uri="{FF2B5EF4-FFF2-40B4-BE49-F238E27FC236}">
                <a16:creationId xmlns:a16="http://schemas.microsoft.com/office/drawing/2014/main" id="{F9115106-45A6-07AD-46CE-18EA60278FDE}"/>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42F29D14-A639-A54D-A119-DC8B90D1B6B2}"/>
              </a:ext>
            </a:extLst>
          </p:cNvPr>
          <p:cNvSpPr>
            <a:spLocks noGrp="1"/>
          </p:cNvSpPr>
          <p:nvPr>
            <p:ph type="sldNum" sz="quarter" idx="12"/>
          </p:nvPr>
        </p:nvSpPr>
        <p:spPr/>
        <p:txBody>
          <a:bodyPr/>
          <a:lstStyle/>
          <a:p>
            <a:fld id="{5D4BD758-C871-49DC-A050-36A17C18F2FA}" type="slidenum">
              <a:rPr lang="de-CH" smtClean="0"/>
              <a:t>12</a:t>
            </a:fld>
            <a:endParaRPr lang="de-CH"/>
          </a:p>
        </p:txBody>
      </p:sp>
    </p:spTree>
    <p:extLst>
      <p:ext uri="{BB962C8B-B14F-4D97-AF65-F5344CB8AC3E}">
        <p14:creationId xmlns:p14="http://schemas.microsoft.com/office/powerpoint/2010/main" val="410896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090262" y="2269096"/>
            <a:ext cx="10176619" cy="720080"/>
          </a:xfrm>
        </p:spPr>
        <p:txBody>
          <a:bodyPr>
            <a:normAutofit fontScale="25000" lnSpcReduction="20000"/>
          </a:bodyPr>
          <a:lstStyle/>
          <a:p>
            <a:r>
              <a:rPr lang="de-DE" sz="16600" dirty="0">
                <a:effectLst>
                  <a:outerShdw blurRad="38100" dist="38100" dir="2700000" algn="tl">
                    <a:srgbClr val="000000">
                      <a:alpha val="43137"/>
                    </a:srgbClr>
                  </a:outerShdw>
                </a:effectLst>
              </a:rPr>
              <a:t>Suche und finde eine „3. Lösung“</a:t>
            </a:r>
          </a:p>
          <a:p>
            <a:r>
              <a:rPr lang="de-DE" sz="16600" dirty="0">
                <a:effectLst>
                  <a:outerShdw blurRad="38100" dist="38100" dir="2700000" algn="tl">
                    <a:srgbClr val="000000">
                      <a:alpha val="43137"/>
                    </a:srgbClr>
                  </a:outerShdw>
                </a:effectLst>
              </a:rPr>
              <a:t>z.B. ???</a:t>
            </a:r>
          </a:p>
          <a:p>
            <a:endParaRPr lang="de-CH" dirty="0"/>
          </a:p>
        </p:txBody>
      </p:sp>
      <p:sp>
        <p:nvSpPr>
          <p:cNvPr id="5" name="Textfeld 4"/>
          <p:cNvSpPr txBox="1"/>
          <p:nvPr/>
        </p:nvSpPr>
        <p:spPr>
          <a:xfrm>
            <a:off x="623392" y="5297335"/>
            <a:ext cx="5184576" cy="1077218"/>
          </a:xfrm>
          <a:prstGeom prst="rect">
            <a:avLst/>
          </a:prstGeom>
          <a:noFill/>
        </p:spPr>
        <p:txBody>
          <a:bodyPr wrap="square" rtlCol="0">
            <a:spAutoFit/>
          </a:bodyPr>
          <a:lstStyle/>
          <a:p>
            <a:r>
              <a:rPr lang="de-DE" sz="1600" b="1" dirty="0"/>
              <a:t>Berufsbildungszentrum Wirtschaft, </a:t>
            </a:r>
          </a:p>
          <a:p>
            <a:r>
              <a:rPr lang="de-DE" sz="1600" b="1" dirty="0"/>
              <a:t>Informatik und Technik BBZW</a:t>
            </a:r>
          </a:p>
          <a:p>
            <a:endParaRPr lang="de-DE" sz="1600" dirty="0"/>
          </a:p>
          <a:p>
            <a:r>
              <a:rPr lang="de-DE" sz="1600" dirty="0"/>
              <a:t>www.bbzw.lu.ch</a:t>
            </a:r>
          </a:p>
        </p:txBody>
      </p:sp>
      <p:pic>
        <p:nvPicPr>
          <p:cNvPr id="6"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19003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lstStyle/>
          <a:p>
            <a:r>
              <a:rPr lang="de-DE" dirty="0"/>
              <a:t>AUFTRAG von letzter Woche</a:t>
            </a:r>
            <a:endParaRPr lang="de-CH" dirty="0"/>
          </a:p>
        </p:txBody>
      </p:sp>
      <p:sp>
        <p:nvSpPr>
          <p:cNvPr id="7" name="Untertitel 6"/>
          <p:cNvSpPr>
            <a:spLocks noGrp="1"/>
          </p:cNvSpPr>
          <p:nvPr>
            <p:ph type="subTitle" idx="1"/>
          </p:nvPr>
        </p:nvSpPr>
        <p:spPr>
          <a:xfrm>
            <a:off x="1199457" y="1988840"/>
            <a:ext cx="10529100" cy="1752600"/>
          </a:xfrm>
        </p:spPr>
        <p:txBody>
          <a:bodyPr>
            <a:normAutofit/>
          </a:bodyPr>
          <a:lstStyle/>
          <a:p>
            <a:r>
              <a:rPr lang="de-CH" sz="2667" i="0" dirty="0"/>
              <a:t>«Praxisbeispiel GROSSKÜCHEN in Baar, Auftragsbearbeitung»</a:t>
            </a:r>
            <a:br>
              <a:rPr lang="de-CH" sz="2667" i="0" dirty="0"/>
            </a:br>
            <a:br>
              <a:rPr lang="de-CH" sz="2667" i="0" dirty="0"/>
            </a:br>
            <a:r>
              <a:rPr lang="de-CH" sz="2667" i="0" dirty="0"/>
              <a:t>3 LE (ausgewählt: a: Aurel, Louis, Dario // d: Vera, Julia, …) LP diskutiert Lösungen zum Wochenauftrag</a:t>
            </a:r>
            <a:endParaRPr lang="de-DE" sz="2667" i="0" dirty="0"/>
          </a:p>
          <a:p>
            <a:endParaRPr lang="de-DE" sz="2667" i="0" dirty="0"/>
          </a:p>
        </p:txBody>
      </p:sp>
      <p:sp>
        <p:nvSpPr>
          <p:cNvPr id="5" name="Textfeld 4">
            <a:extLst>
              <a:ext uri="{FF2B5EF4-FFF2-40B4-BE49-F238E27FC236}">
                <a16:creationId xmlns:a16="http://schemas.microsoft.com/office/drawing/2014/main" id="{6C305558-77EF-4C97-8931-F9DCD92ABBCD}"/>
              </a:ext>
            </a:extLst>
          </p:cNvPr>
          <p:cNvSpPr txBox="1"/>
          <p:nvPr/>
        </p:nvSpPr>
        <p:spPr>
          <a:xfrm>
            <a:off x="3048000" y="3330946"/>
            <a:ext cx="6096000" cy="461665"/>
          </a:xfrm>
          <a:prstGeom prst="rect">
            <a:avLst/>
          </a:prstGeom>
          <a:noFill/>
        </p:spPr>
        <p:txBody>
          <a:bodyPr wrap="square">
            <a:spAutoFit/>
          </a:bodyPr>
          <a:lstStyle/>
          <a:p>
            <a:r>
              <a:rPr lang="de-CH" sz="2400" dirty="0">
                <a:solidFill>
                  <a:srgbClr val="000000"/>
                </a:solidFill>
                <a:latin typeface="Times New Roman" panose="02020603050405020304" pitchFamily="18" charset="0"/>
              </a:rPr>
              <a:t> </a:t>
            </a:r>
            <a:endParaRPr lang="de-CH" sz="2400" dirty="0"/>
          </a:p>
        </p:txBody>
      </p:sp>
    </p:spTree>
    <p:extLst>
      <p:ext uri="{BB962C8B-B14F-4D97-AF65-F5344CB8AC3E}">
        <p14:creationId xmlns:p14="http://schemas.microsoft.com/office/powerpoint/2010/main" val="221087502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72692"/>
            <a:ext cx="11160000" cy="1008000"/>
          </a:xfrm>
        </p:spPr>
        <p:txBody>
          <a:bodyPr/>
          <a:lstStyle/>
          <a:p>
            <a:pPr algn="r"/>
            <a:r>
              <a:rPr lang="de-CH" dirty="0"/>
              <a:t>Begriff „System“ (als Alternative zu Prozess)</a:t>
            </a:r>
          </a:p>
        </p:txBody>
      </p:sp>
      <p:graphicFrame>
        <p:nvGraphicFramePr>
          <p:cNvPr id="8" name="Tabelle 8">
            <a:extLst>
              <a:ext uri="{FF2B5EF4-FFF2-40B4-BE49-F238E27FC236}">
                <a16:creationId xmlns:a16="http://schemas.microsoft.com/office/drawing/2014/main" id="{2A7475D5-42E4-CB8D-D08A-9D0765D68196}"/>
              </a:ext>
            </a:extLst>
          </p:cNvPr>
          <p:cNvGraphicFramePr>
            <a:graphicFrameLocks noGrp="1"/>
          </p:cNvGraphicFramePr>
          <p:nvPr>
            <p:ph idx="1"/>
            <p:extLst>
              <p:ext uri="{D42A27DB-BD31-4B8C-83A1-F6EECF244321}">
                <p14:modId xmlns:p14="http://schemas.microsoft.com/office/powerpoint/2010/main" val="1352861776"/>
              </p:ext>
            </p:extLst>
          </p:nvPr>
        </p:nvGraphicFramePr>
        <p:xfrm>
          <a:off x="609171" y="2501604"/>
          <a:ext cx="10973657" cy="3845560"/>
        </p:xfrm>
        <a:graphic>
          <a:graphicData uri="http://schemas.openxmlformats.org/drawingml/2006/table">
            <a:tbl>
              <a:tblPr firstRow="1" bandRow="1">
                <a:tableStyleId>{5C22544A-7EE6-4342-B048-85BDC9FD1C3A}</a:tableStyleId>
              </a:tblPr>
              <a:tblGrid>
                <a:gridCol w="2112258">
                  <a:extLst>
                    <a:ext uri="{9D8B030D-6E8A-4147-A177-3AD203B41FA5}">
                      <a16:colId xmlns:a16="http://schemas.microsoft.com/office/drawing/2014/main" val="913836140"/>
                    </a:ext>
                  </a:extLst>
                </a:gridCol>
                <a:gridCol w="3037114">
                  <a:extLst>
                    <a:ext uri="{9D8B030D-6E8A-4147-A177-3AD203B41FA5}">
                      <a16:colId xmlns:a16="http://schemas.microsoft.com/office/drawing/2014/main" val="4121566638"/>
                    </a:ext>
                  </a:extLst>
                </a:gridCol>
                <a:gridCol w="5824285">
                  <a:extLst>
                    <a:ext uri="{9D8B030D-6E8A-4147-A177-3AD203B41FA5}">
                      <a16:colId xmlns:a16="http://schemas.microsoft.com/office/drawing/2014/main" val="136409002"/>
                    </a:ext>
                  </a:extLst>
                </a:gridCol>
              </a:tblGrid>
              <a:tr h="370840">
                <a:tc>
                  <a:txBody>
                    <a:bodyPr/>
                    <a:lstStyle/>
                    <a:p>
                      <a:pPr algn="ctr"/>
                      <a:r>
                        <a:rPr lang="de-CH" sz="1800" dirty="0"/>
                        <a:t>Sichtweise vom… </a:t>
                      </a:r>
                    </a:p>
                  </a:txBody>
                  <a:tcPr anchor="ctr"/>
                </a:tc>
                <a:tc>
                  <a:txBody>
                    <a:bodyPr/>
                    <a:lstStyle/>
                    <a:p>
                      <a:pPr algn="ctr"/>
                      <a:r>
                        <a:rPr lang="de-CH" sz="1800" dirty="0"/>
                        <a:t>System </a:t>
                      </a:r>
                    </a:p>
                  </a:txBody>
                  <a:tcPr anchor="ctr"/>
                </a:tc>
                <a:tc>
                  <a:txBody>
                    <a:bodyPr/>
                    <a:lstStyle/>
                    <a:p>
                      <a:pPr algn="ctr"/>
                      <a:r>
                        <a:rPr lang="de-CH" sz="1800" dirty="0"/>
                        <a:t>Beispiel</a:t>
                      </a:r>
                    </a:p>
                  </a:txBody>
                  <a:tcPr anchor="ctr"/>
                </a:tc>
                <a:extLst>
                  <a:ext uri="{0D108BD9-81ED-4DB2-BD59-A6C34878D82A}">
                    <a16:rowId xmlns:a16="http://schemas.microsoft.com/office/drawing/2014/main" val="925016037"/>
                  </a:ext>
                </a:extLst>
              </a:tr>
              <a:tr h="235065">
                <a:tc>
                  <a:txBody>
                    <a:bodyPr/>
                    <a:lstStyle/>
                    <a:p>
                      <a:r>
                        <a:rPr lang="de-CH" sz="1800" dirty="0"/>
                        <a:t>Mitarbeiter, </a:t>
                      </a:r>
                    </a:p>
                    <a:p>
                      <a:r>
                        <a:rPr lang="de-CH" sz="1800" dirty="0"/>
                        <a:t>Personalleiter</a:t>
                      </a:r>
                    </a:p>
                  </a:txBody>
                  <a:tcPr/>
                </a:tc>
                <a:tc>
                  <a:txBody>
                    <a:bodyPr/>
                    <a:lstStyle/>
                    <a:p>
                      <a:r>
                        <a:rPr lang="de-CH" sz="1800" dirty="0"/>
                        <a:t>Soziales System </a:t>
                      </a:r>
                    </a:p>
                  </a:txBody>
                  <a:tcPr/>
                </a:tc>
                <a:tc>
                  <a:txBody>
                    <a:bodyPr/>
                    <a:lstStyle/>
                    <a:p>
                      <a:r>
                        <a:rPr lang="de-DE" sz="1800" dirty="0"/>
                        <a:t>Ein Mitarbeiter lädt seine Teamkollegen zu einem Abendessen ein, um seinen Geburtstag zu feiern.</a:t>
                      </a:r>
                      <a:endParaRPr lang="de-CH" sz="1800" dirty="0"/>
                    </a:p>
                  </a:txBody>
                  <a:tcPr/>
                </a:tc>
                <a:extLst>
                  <a:ext uri="{0D108BD9-81ED-4DB2-BD59-A6C34878D82A}">
                    <a16:rowId xmlns:a16="http://schemas.microsoft.com/office/drawing/2014/main" val="113562149"/>
                  </a:ext>
                </a:extLst>
              </a:tr>
              <a:tr h="370840">
                <a:tc>
                  <a:txBody>
                    <a:bodyPr/>
                    <a:lstStyle/>
                    <a:p>
                      <a:r>
                        <a:rPr lang="de-CH" sz="1800" kern="1200" dirty="0">
                          <a:solidFill>
                            <a:schemeClr val="dk1"/>
                          </a:solidFill>
                          <a:effectLst/>
                          <a:latin typeface="+mn-lt"/>
                          <a:ea typeface="+mn-ea"/>
                          <a:cs typeface="+mn-cs"/>
                        </a:rPr>
                        <a:t>Servicetechniker</a:t>
                      </a:r>
                      <a:endParaRPr lang="de-CH" sz="1800" dirty="0"/>
                    </a:p>
                  </a:txBody>
                  <a:tcPr/>
                </a:tc>
                <a:tc>
                  <a:txBody>
                    <a:bodyPr/>
                    <a:lstStyle/>
                    <a:p>
                      <a:r>
                        <a:rPr lang="de-CH" sz="1800" dirty="0"/>
                        <a:t>Technisches System</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latin typeface="+mn-lt"/>
                          <a:ea typeface="+mn-ea"/>
                          <a:cs typeface="+mn-cs"/>
                        </a:rPr>
                        <a:t>Die Maschinen im Unternehmen kommunizieren untereinander und werden unterhalten, angepasst sowie erweitert.</a:t>
                      </a:r>
                    </a:p>
                  </a:txBody>
                  <a:tcPr/>
                </a:tc>
                <a:extLst>
                  <a:ext uri="{0D108BD9-81ED-4DB2-BD59-A6C34878D82A}">
                    <a16:rowId xmlns:a16="http://schemas.microsoft.com/office/drawing/2014/main" val="3209341977"/>
                  </a:ext>
                </a:extLst>
              </a:tr>
              <a:tr h="370840">
                <a:tc>
                  <a:txBody>
                    <a:bodyPr/>
                    <a:lstStyle/>
                    <a:p>
                      <a:r>
                        <a:rPr lang="de-CH" sz="1800" kern="1200" dirty="0">
                          <a:solidFill>
                            <a:schemeClr val="dk1"/>
                          </a:solidFill>
                          <a:effectLst/>
                          <a:latin typeface="+mn-lt"/>
                          <a:ea typeface="+mn-ea"/>
                          <a:cs typeface="+mn-cs"/>
                        </a:rPr>
                        <a:t>Geschäftsführer </a:t>
                      </a:r>
                      <a:endParaRPr lang="de-CH" sz="1800" dirty="0"/>
                    </a:p>
                  </a:txBody>
                  <a:tcPr/>
                </a:tc>
                <a:tc>
                  <a:txBody>
                    <a:bodyPr/>
                    <a:lstStyle/>
                    <a:p>
                      <a:r>
                        <a:rPr lang="de-CH" sz="1800" dirty="0"/>
                        <a:t>Sozio-Technisches System</a:t>
                      </a:r>
                    </a:p>
                  </a:txBody>
                  <a:tcPr/>
                </a:tc>
                <a:tc>
                  <a:txBody>
                    <a:bodyPr/>
                    <a:lstStyle/>
                    <a:p>
                      <a:r>
                        <a:rPr lang="de-DE" sz="1800" dirty="0"/>
                        <a:t>Die Mitarbeiter führen mit ihren Hilfsmitteln einen Auftrag aus.</a:t>
                      </a:r>
                    </a:p>
                  </a:txBody>
                  <a:tcPr/>
                </a:tc>
                <a:extLst>
                  <a:ext uri="{0D108BD9-81ED-4DB2-BD59-A6C34878D82A}">
                    <a16:rowId xmlns:a16="http://schemas.microsoft.com/office/drawing/2014/main" val="852719270"/>
                  </a:ext>
                </a:extLst>
              </a:tr>
              <a:tr h="370840">
                <a:tc>
                  <a:txBody>
                    <a:bodyPr/>
                    <a:lstStyle/>
                    <a:p>
                      <a:r>
                        <a:rPr lang="de-CH" sz="1800" kern="1200" dirty="0">
                          <a:solidFill>
                            <a:schemeClr val="dk1"/>
                          </a:solidFill>
                          <a:effectLst/>
                          <a:latin typeface="+mn-lt"/>
                          <a:ea typeface="+mn-ea"/>
                          <a:cs typeface="+mn-cs"/>
                        </a:rPr>
                        <a:t>Buchhalter</a:t>
                      </a:r>
                      <a:endParaRPr lang="de-CH" sz="1800" dirty="0"/>
                    </a:p>
                  </a:txBody>
                  <a:tcPr/>
                </a:tc>
                <a:tc>
                  <a:txBody>
                    <a:bodyPr/>
                    <a:lstStyle/>
                    <a:p>
                      <a:r>
                        <a:rPr lang="de-CH" sz="1800" dirty="0"/>
                        <a:t>Ökonomisches System</a:t>
                      </a:r>
                    </a:p>
                  </a:txBody>
                  <a:tcPr/>
                </a:tc>
                <a:tc>
                  <a:txBody>
                    <a:bodyPr/>
                    <a:lstStyle/>
                    <a:p>
                      <a:r>
                        <a:rPr lang="de-DE" sz="1800" dirty="0"/>
                        <a:t>Die Schlüsselzahlen über die finanzielle Lage des Unternehmens werden ausgewertet.</a:t>
                      </a:r>
                    </a:p>
                  </a:txBody>
                  <a:tcPr/>
                </a:tc>
                <a:extLst>
                  <a:ext uri="{0D108BD9-81ED-4DB2-BD59-A6C34878D82A}">
                    <a16:rowId xmlns:a16="http://schemas.microsoft.com/office/drawing/2014/main" val="2735040432"/>
                  </a:ext>
                </a:extLst>
              </a:tr>
              <a:tr h="370840">
                <a:tc>
                  <a:txBody>
                    <a:bodyPr/>
                    <a:lstStyle/>
                    <a:p>
                      <a:r>
                        <a:rPr lang="de-CH" sz="1800" dirty="0"/>
                        <a:t>Umweltverträglichkeitsprüfung</a:t>
                      </a:r>
                    </a:p>
                  </a:txBody>
                  <a:tcPr/>
                </a:tc>
                <a:tc>
                  <a:txBody>
                    <a:bodyPr/>
                    <a:lstStyle/>
                    <a:p>
                      <a:r>
                        <a:rPr lang="de-CH" sz="1800" dirty="0"/>
                        <a:t>Ökologisches System</a:t>
                      </a:r>
                    </a:p>
                  </a:txBody>
                  <a:tcPr/>
                </a:tc>
                <a:tc>
                  <a:txBody>
                    <a:bodyPr/>
                    <a:lstStyle/>
                    <a:p>
                      <a:r>
                        <a:rPr lang="de-DE" sz="1800" dirty="0"/>
                        <a:t>Die Nachbarn werden nicht mehr durch Gerüche belästigt, nachdem eine Filteranlage eingebaut wurde.</a:t>
                      </a:r>
                    </a:p>
                  </a:txBody>
                  <a:tcPr/>
                </a:tc>
                <a:extLst>
                  <a:ext uri="{0D108BD9-81ED-4DB2-BD59-A6C34878D82A}">
                    <a16:rowId xmlns:a16="http://schemas.microsoft.com/office/drawing/2014/main" val="3584709746"/>
                  </a:ext>
                </a:extLst>
              </a:tr>
            </a:tbl>
          </a:graphicData>
        </a:graphic>
      </p:graphicFrame>
      <p:sp>
        <p:nvSpPr>
          <p:cNvPr id="4" name="Textplatzhalter 3">
            <a:extLst>
              <a:ext uri="{FF2B5EF4-FFF2-40B4-BE49-F238E27FC236}">
                <a16:creationId xmlns:a16="http://schemas.microsoft.com/office/drawing/2014/main" id="{15152F49-A94F-5B2F-A639-5E33D27582C3}"/>
              </a:ext>
            </a:extLst>
          </p:cNvPr>
          <p:cNvSpPr>
            <a:spLocks noGrp="1"/>
          </p:cNvSpPr>
          <p:nvPr>
            <p:ph type="body" sz="half" idx="2"/>
          </p:nvPr>
        </p:nvSpPr>
        <p:spPr>
          <a:xfrm>
            <a:off x="626400" y="1827655"/>
            <a:ext cx="11152800" cy="649113"/>
          </a:xfrm>
        </p:spPr>
        <p:txBody>
          <a:bodyPr/>
          <a:lstStyle/>
          <a:p>
            <a:r>
              <a:rPr lang="de-DE" dirty="0"/>
              <a:t>Die Sichtweise ist abhängig von unserer Aufgabe im Unternehmen. Wird ein Unternehmen untersucht, ergeben sich unterschiedliche Systeme. Bei den angeführten Systemen handelt sich um das gleiche Unternehmen:</a:t>
            </a:r>
          </a:p>
          <a:p>
            <a:endParaRPr lang="de-DE" dirty="0"/>
          </a:p>
          <a:p>
            <a:endParaRPr lang="de-CH" dirty="0"/>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p:txBody>
          <a:bodyPr/>
          <a:lstStyle/>
          <a:p>
            <a:fld id="{13ED32CE-2F18-42BB-BEA2-16F36172DBDC}" type="datetime1">
              <a:rPr lang="de-CH" smtClean="0"/>
              <a:t>07.09.2023</a:t>
            </a:fld>
            <a:endParaRPr lang="de-CH" dirty="0"/>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p:txBody>
          <a:bodyPr/>
          <a:lstStyle/>
          <a:p>
            <a:fld id="{5D4BD758-C871-49DC-A050-36A17C18F2FA}" type="slidenum">
              <a:rPr lang="de-CH" smtClean="0"/>
              <a:t>3</a:t>
            </a:fld>
            <a:endParaRPr lang="de-CH"/>
          </a:p>
        </p:txBody>
      </p:sp>
      <p:sp>
        <p:nvSpPr>
          <p:cNvPr id="3" name="Rechteck 2">
            <a:extLst>
              <a:ext uri="{FF2B5EF4-FFF2-40B4-BE49-F238E27FC236}">
                <a16:creationId xmlns:a16="http://schemas.microsoft.com/office/drawing/2014/main" id="{BB6DA241-0871-0AB0-11C6-EE9C1BFBC62D}"/>
              </a:ext>
            </a:extLst>
          </p:cNvPr>
          <p:cNvSpPr/>
          <p:nvPr/>
        </p:nvSpPr>
        <p:spPr>
          <a:xfrm>
            <a:off x="2721429" y="2476768"/>
            <a:ext cx="3026228" cy="389523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4509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72692"/>
            <a:ext cx="11160000" cy="1008000"/>
          </a:xfrm>
        </p:spPr>
        <p:txBody>
          <a:bodyPr/>
          <a:lstStyle/>
          <a:p>
            <a:pPr algn="r"/>
            <a:r>
              <a:rPr lang="de-CH" dirty="0"/>
              <a:t>Begriff „Element “</a:t>
            </a:r>
          </a:p>
        </p:txBody>
      </p:sp>
      <p:sp>
        <p:nvSpPr>
          <p:cNvPr id="4" name="Textplatzhalter 3">
            <a:extLst>
              <a:ext uri="{FF2B5EF4-FFF2-40B4-BE49-F238E27FC236}">
                <a16:creationId xmlns:a16="http://schemas.microsoft.com/office/drawing/2014/main" id="{15152F49-A94F-5B2F-A639-5E33D27582C3}"/>
              </a:ext>
            </a:extLst>
          </p:cNvPr>
          <p:cNvSpPr>
            <a:spLocks noGrp="1"/>
          </p:cNvSpPr>
          <p:nvPr>
            <p:ph type="body" sz="half" idx="2"/>
          </p:nvPr>
        </p:nvSpPr>
        <p:spPr>
          <a:xfrm>
            <a:off x="626400" y="1818414"/>
            <a:ext cx="11152800" cy="649113"/>
          </a:xfrm>
        </p:spPr>
        <p:txBody>
          <a:bodyPr/>
          <a:lstStyle/>
          <a:p>
            <a:r>
              <a:rPr lang="de-DE" dirty="0"/>
              <a:t>Unter einem System ist eine gegenüber der Umwelt abgegrenzte Gesamtheit von </a:t>
            </a:r>
            <a:r>
              <a:rPr lang="de-DE" b="1" dirty="0"/>
              <a:t>Subsystemen</a:t>
            </a:r>
            <a:r>
              <a:rPr lang="de-DE" dirty="0"/>
              <a:t> und </a:t>
            </a:r>
            <a:r>
              <a:rPr lang="de-DE" b="1" dirty="0"/>
              <a:t>Elementen</a:t>
            </a:r>
            <a:r>
              <a:rPr lang="de-DE" dirty="0"/>
              <a:t> zu verstehen, die sich gegenseitig beeinflussen. [</a:t>
            </a:r>
            <a:r>
              <a:rPr lang="de-DE" dirty="0" err="1"/>
              <a:t>Vah</a:t>
            </a:r>
            <a:r>
              <a:rPr lang="de-DE" dirty="0"/>
              <a:t>]</a:t>
            </a:r>
          </a:p>
          <a:p>
            <a:endParaRPr lang="de-DE" dirty="0"/>
          </a:p>
          <a:p>
            <a:endParaRPr lang="de-CH" dirty="0"/>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p:txBody>
          <a:bodyPr/>
          <a:lstStyle/>
          <a:p>
            <a:fld id="{13ED32CE-2F18-42BB-BEA2-16F36172DBDC}" type="datetime1">
              <a:rPr lang="de-CH" smtClean="0"/>
              <a:t>07.09.2023</a:t>
            </a:fld>
            <a:endParaRPr lang="de-CH" dirty="0"/>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p:txBody>
          <a:bodyPr/>
          <a:lstStyle/>
          <a:p>
            <a:fld id="{5D4BD758-C871-49DC-A050-36A17C18F2FA}" type="slidenum">
              <a:rPr lang="de-CH" smtClean="0"/>
              <a:t>4</a:t>
            </a:fld>
            <a:endParaRPr lang="de-CH"/>
          </a:p>
        </p:txBody>
      </p:sp>
      <p:graphicFrame>
        <p:nvGraphicFramePr>
          <p:cNvPr id="10" name="Inhaltsplatzhalter 9">
            <a:extLst>
              <a:ext uri="{FF2B5EF4-FFF2-40B4-BE49-F238E27FC236}">
                <a16:creationId xmlns:a16="http://schemas.microsoft.com/office/drawing/2014/main" id="{4CDF7120-8BD4-BD32-E4E7-6B724FBC4192}"/>
              </a:ext>
            </a:extLst>
          </p:cNvPr>
          <p:cNvGraphicFramePr>
            <a:graphicFrameLocks noGrp="1"/>
          </p:cNvGraphicFramePr>
          <p:nvPr>
            <p:ph idx="1"/>
            <p:extLst>
              <p:ext uri="{D42A27DB-BD31-4B8C-83A1-F6EECF244321}">
                <p14:modId xmlns:p14="http://schemas.microsoft.com/office/powerpoint/2010/main" val="2294546337"/>
              </p:ext>
            </p:extLst>
          </p:nvPr>
        </p:nvGraphicFramePr>
        <p:xfrm>
          <a:off x="626399" y="2467527"/>
          <a:ext cx="10814487" cy="345440"/>
        </p:xfrm>
        <a:graphic>
          <a:graphicData uri="http://schemas.openxmlformats.org/drawingml/2006/table">
            <a:tbl>
              <a:tblPr/>
              <a:tblGrid>
                <a:gridCol w="10814487">
                  <a:extLst>
                    <a:ext uri="{9D8B030D-6E8A-4147-A177-3AD203B41FA5}">
                      <a16:colId xmlns:a16="http://schemas.microsoft.com/office/drawing/2014/main" val="226859504"/>
                    </a:ext>
                  </a:extLst>
                </a:gridCol>
              </a:tblGrid>
              <a:tr h="0">
                <a:tc>
                  <a:txBody>
                    <a:bodyPr/>
                    <a:lstStyle/>
                    <a:p>
                      <a:pPr marL="0" marR="0" fontAlgn="t">
                        <a:spcBef>
                          <a:spcPts val="0"/>
                        </a:spcBef>
                        <a:spcAft>
                          <a:spcPts val="0"/>
                        </a:spcAft>
                      </a:pPr>
                      <a:r>
                        <a:rPr lang="de-CH" sz="1600" b="0" dirty="0">
                          <a:solidFill>
                            <a:srgbClr val="000000"/>
                          </a:solidFill>
                          <a:effectLst/>
                          <a:latin typeface="Segoe UI" panose="020B0502040204020203" pitchFamily="34" charset="0"/>
                        </a:rPr>
                        <a:t>Als </a:t>
                      </a:r>
                      <a:r>
                        <a:rPr lang="de-CH" sz="1600" b="1" dirty="0">
                          <a:solidFill>
                            <a:srgbClr val="000000"/>
                          </a:solidFill>
                          <a:effectLst/>
                          <a:latin typeface="Segoe UI" panose="020B0502040204020203" pitchFamily="34" charset="0"/>
                        </a:rPr>
                        <a:t>Elemente</a:t>
                      </a:r>
                      <a:r>
                        <a:rPr lang="de-CH" sz="1600" b="0" dirty="0">
                          <a:solidFill>
                            <a:srgbClr val="000000"/>
                          </a:solidFill>
                          <a:effectLst/>
                          <a:latin typeface="Segoe UI" panose="020B0502040204020203" pitchFamily="34" charset="0"/>
                        </a:rPr>
                        <a:t> bezeichnet man die kleinsten Einheiten eines Systems. Für diese Aufgabe werden sie nicht weiter zerlegt.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38548389"/>
                  </a:ext>
                </a:extLst>
              </a:tr>
            </a:tbl>
          </a:graphicData>
        </a:graphic>
      </p:graphicFrame>
      <p:sp>
        <p:nvSpPr>
          <p:cNvPr id="12" name="Textfeld 11">
            <a:extLst>
              <a:ext uri="{FF2B5EF4-FFF2-40B4-BE49-F238E27FC236}">
                <a16:creationId xmlns:a16="http://schemas.microsoft.com/office/drawing/2014/main" id="{B8C6CDD6-8B01-15E9-B444-C88ECC7F15D6}"/>
              </a:ext>
            </a:extLst>
          </p:cNvPr>
          <p:cNvSpPr txBox="1"/>
          <p:nvPr/>
        </p:nvSpPr>
        <p:spPr>
          <a:xfrm>
            <a:off x="489857" y="2947936"/>
            <a:ext cx="10951029" cy="3465564"/>
          </a:xfrm>
          <a:prstGeom prst="rect">
            <a:avLst/>
          </a:prstGeom>
          <a:noFill/>
        </p:spPr>
        <p:txBody>
          <a:bodyPr wrap="square">
            <a:spAutoFit/>
          </a:bodyPr>
          <a:lstStyle/>
          <a:p>
            <a:pPr marL="0" marR="0">
              <a:spcBef>
                <a:spcPts val="0"/>
              </a:spcBef>
              <a:spcAft>
                <a:spcPts val="0"/>
              </a:spcAft>
            </a:pPr>
            <a:r>
              <a:rPr lang="de-CH" sz="1800" dirty="0">
                <a:solidFill>
                  <a:srgbClr val="000000"/>
                </a:solidFill>
                <a:effectLst/>
                <a:latin typeface="Segoe UI" panose="020B0502040204020203" pitchFamily="34" charset="0"/>
              </a:rPr>
              <a:t>Elemente können:</a:t>
            </a:r>
          </a:p>
          <a:p>
            <a:pPr marL="228594" marR="0" indent="-228594">
              <a:lnSpc>
                <a:spcPct val="90000"/>
              </a:lnSpc>
              <a:spcBef>
                <a:spcPts val="1000"/>
              </a:spcBef>
              <a:spcAft>
                <a:spcPts val="0"/>
              </a:spcAft>
              <a:buClr>
                <a:srgbClr val="0082C7"/>
              </a:buClr>
              <a:buSzPct val="80000"/>
              <a:buFont typeface="Arial" panose="020B0604020202020204" pitchFamily="34" charset="0"/>
              <a:buChar char="•"/>
            </a:pPr>
            <a:r>
              <a:rPr lang="de-CH" sz="1600" dirty="0">
                <a:solidFill>
                  <a:srgbClr val="000000"/>
                </a:solidFill>
                <a:latin typeface="Segoe UI" panose="020B0502040204020203" pitchFamily="34" charset="0"/>
              </a:rPr>
              <a:t>Menschen, </a:t>
            </a:r>
          </a:p>
          <a:p>
            <a:pPr marL="228594" marR="0" indent="-228594">
              <a:lnSpc>
                <a:spcPct val="90000"/>
              </a:lnSpc>
              <a:spcBef>
                <a:spcPts val="1000"/>
              </a:spcBef>
              <a:spcAft>
                <a:spcPts val="0"/>
              </a:spcAft>
              <a:buClr>
                <a:srgbClr val="0082C7"/>
              </a:buClr>
              <a:buSzPct val="80000"/>
              <a:buFont typeface="Arial" panose="020B0604020202020204" pitchFamily="34" charset="0"/>
              <a:buChar char="•"/>
            </a:pPr>
            <a:r>
              <a:rPr lang="de-CH" sz="1600" dirty="0">
                <a:solidFill>
                  <a:srgbClr val="000000"/>
                </a:solidFill>
                <a:latin typeface="Segoe UI" panose="020B0502040204020203" pitchFamily="34" charset="0"/>
              </a:rPr>
              <a:t>Tiere, </a:t>
            </a:r>
          </a:p>
          <a:p>
            <a:pPr marL="228594" marR="0" indent="-228594">
              <a:lnSpc>
                <a:spcPct val="90000"/>
              </a:lnSpc>
              <a:spcBef>
                <a:spcPts val="1000"/>
              </a:spcBef>
              <a:spcAft>
                <a:spcPts val="0"/>
              </a:spcAft>
              <a:buClr>
                <a:srgbClr val="0082C7"/>
              </a:buClr>
              <a:buSzPct val="80000"/>
              <a:buFont typeface="Arial" panose="020B0604020202020204" pitchFamily="34" charset="0"/>
              <a:buChar char="•"/>
            </a:pPr>
            <a:r>
              <a:rPr lang="de-CH" sz="1600" dirty="0">
                <a:solidFill>
                  <a:srgbClr val="000000"/>
                </a:solidFill>
                <a:latin typeface="Segoe UI" panose="020B0502040204020203" pitchFamily="34" charset="0"/>
              </a:rPr>
              <a:t>Maschinen und Ordnungsmuster sowie </a:t>
            </a:r>
            <a:r>
              <a:rPr lang="de-CH" sz="1600" dirty="0">
                <a:hlinkClick r:id="rId3"/>
              </a:rPr>
              <a:t>www.youtube.com/watch?v=LcIDdAaZrOc</a:t>
            </a:r>
            <a:r>
              <a:rPr lang="de-CH" sz="1600" dirty="0"/>
              <a:t> </a:t>
            </a:r>
            <a:endParaRPr lang="de-CH" sz="1600" dirty="0">
              <a:solidFill>
                <a:srgbClr val="000000"/>
              </a:solidFill>
              <a:latin typeface="Segoe UI" panose="020B0502040204020203" pitchFamily="34" charset="0"/>
            </a:endParaRPr>
          </a:p>
          <a:p>
            <a:pPr marL="228594" marR="0" indent="-228594">
              <a:lnSpc>
                <a:spcPct val="90000"/>
              </a:lnSpc>
              <a:spcBef>
                <a:spcPts val="1000"/>
              </a:spcBef>
              <a:spcAft>
                <a:spcPts val="0"/>
              </a:spcAft>
              <a:buClr>
                <a:srgbClr val="0082C7"/>
              </a:buClr>
              <a:buSzPct val="80000"/>
              <a:buFont typeface="Arial" panose="020B0604020202020204" pitchFamily="34" charset="0"/>
              <a:buChar char="•"/>
            </a:pPr>
            <a:r>
              <a:rPr lang="de-CH" sz="1600" dirty="0">
                <a:solidFill>
                  <a:srgbClr val="000000"/>
                </a:solidFill>
                <a:latin typeface="Segoe UI" panose="020B0502040204020203" pitchFamily="34" charset="0"/>
              </a:rPr>
              <a:t>Regeln </a:t>
            </a:r>
          </a:p>
          <a:p>
            <a:pPr marL="228594" marR="0" indent="-228594">
              <a:lnSpc>
                <a:spcPct val="90000"/>
              </a:lnSpc>
              <a:spcBef>
                <a:spcPts val="1000"/>
              </a:spcBef>
              <a:spcAft>
                <a:spcPts val="0"/>
              </a:spcAft>
              <a:buClr>
                <a:srgbClr val="0082C7"/>
              </a:buClr>
              <a:buSzPct val="80000"/>
              <a:buFont typeface="Arial" panose="020B0604020202020204" pitchFamily="34" charset="0"/>
              <a:buChar char="•"/>
            </a:pPr>
            <a:r>
              <a:rPr lang="de-CH" sz="1600" dirty="0">
                <a:solidFill>
                  <a:srgbClr val="000000"/>
                </a:solidFill>
                <a:latin typeface="Segoe UI" panose="020B0502040204020203" pitchFamily="34" charset="0"/>
              </a:rPr>
              <a:t>[</a:t>
            </a:r>
            <a:r>
              <a:rPr lang="de-CH" sz="1600" dirty="0" err="1">
                <a:solidFill>
                  <a:srgbClr val="000000"/>
                </a:solidFill>
                <a:latin typeface="Segoe UI" panose="020B0502040204020203" pitchFamily="34" charset="0"/>
              </a:rPr>
              <a:t>Dör</a:t>
            </a:r>
            <a:r>
              <a:rPr lang="de-CH" sz="1600" dirty="0">
                <a:solidFill>
                  <a:srgbClr val="000000"/>
                </a:solidFill>
                <a:latin typeface="Segoe UI" panose="020B0502040204020203" pitchFamily="34" charset="0"/>
              </a:rPr>
              <a:t>] sein. </a:t>
            </a:r>
          </a:p>
          <a:p>
            <a:pPr marL="228594" marR="0" indent="-228594">
              <a:lnSpc>
                <a:spcPct val="90000"/>
              </a:lnSpc>
              <a:spcBef>
                <a:spcPts val="1000"/>
              </a:spcBef>
              <a:spcAft>
                <a:spcPts val="0"/>
              </a:spcAft>
              <a:buClr>
                <a:srgbClr val="0082C7"/>
              </a:buClr>
              <a:buSzPct val="80000"/>
              <a:buFont typeface="Arial" panose="020B0604020202020204" pitchFamily="34" charset="0"/>
              <a:buChar char="•"/>
            </a:pPr>
            <a:endParaRPr lang="de-CH" sz="300" dirty="0">
              <a:solidFill>
                <a:srgbClr val="000000"/>
              </a:solidFill>
              <a:latin typeface="Segoe UI" panose="020B0502040204020203" pitchFamily="34" charset="0"/>
            </a:endParaRPr>
          </a:p>
          <a:p>
            <a:pPr marL="0" marR="0">
              <a:spcBef>
                <a:spcPts val="0"/>
              </a:spcBef>
              <a:spcAft>
                <a:spcPts val="0"/>
              </a:spcAft>
            </a:pPr>
            <a:r>
              <a:rPr lang="de-CH" sz="1800" dirty="0">
                <a:solidFill>
                  <a:srgbClr val="000000"/>
                </a:solidFill>
                <a:effectLst/>
                <a:latin typeface="Segoe UI" panose="020B0502040204020203" pitchFamily="34" charset="0"/>
              </a:rPr>
              <a:t>Je nach beruflicher Sichtweise und Aufgabe steht ein anderes System im Zentrum. </a:t>
            </a:r>
          </a:p>
          <a:p>
            <a:pPr marL="0" marR="0">
              <a:spcBef>
                <a:spcPts val="0"/>
              </a:spcBef>
              <a:spcAft>
                <a:spcPts val="0"/>
              </a:spcAft>
            </a:pPr>
            <a:r>
              <a:rPr lang="de-CH" sz="1800" dirty="0">
                <a:solidFill>
                  <a:srgbClr val="000000"/>
                </a:solidFill>
                <a:effectLst/>
                <a:latin typeface="Segoe UI" panose="020B0502040204020203" pitchFamily="34" charset="0"/>
              </a:rPr>
              <a:t>Dadurch kümmert man sich um andere Elemente. </a:t>
            </a:r>
          </a:p>
          <a:p>
            <a:pPr marL="0" marR="0">
              <a:spcBef>
                <a:spcPts val="0"/>
              </a:spcBef>
              <a:spcAft>
                <a:spcPts val="0"/>
              </a:spcAft>
            </a:pPr>
            <a:r>
              <a:rPr lang="de-CH" sz="1800" dirty="0">
                <a:solidFill>
                  <a:srgbClr val="000000"/>
                </a:solidFill>
                <a:effectLst/>
                <a:latin typeface="Segoe UI" panose="020B0502040204020203" pitchFamily="34" charset="0"/>
              </a:rPr>
              <a:t>Der Steuerbeamte kennt als Elemente die </a:t>
            </a:r>
            <a:r>
              <a:rPr lang="de-CH" sz="1800" i="1" dirty="0">
                <a:solidFill>
                  <a:srgbClr val="000000"/>
                </a:solidFill>
                <a:effectLst/>
                <a:latin typeface="Segoe UI" panose="020B0502040204020203" pitchFamily="34" charset="0"/>
              </a:rPr>
              <a:t>abgegebenen Informationen in den Steuererklärungen</a:t>
            </a:r>
            <a:r>
              <a:rPr lang="de-CH" sz="1800" dirty="0">
                <a:solidFill>
                  <a:srgbClr val="000000"/>
                </a:solidFill>
                <a:effectLst/>
                <a:latin typeface="Segoe UI" panose="020B0502040204020203" pitchFamily="34" charset="0"/>
              </a:rPr>
              <a:t>, </a:t>
            </a:r>
          </a:p>
          <a:p>
            <a:pPr marL="0" marR="0">
              <a:spcBef>
                <a:spcPts val="0"/>
              </a:spcBef>
              <a:spcAft>
                <a:spcPts val="0"/>
              </a:spcAft>
            </a:pPr>
            <a:r>
              <a:rPr lang="de-CH" sz="1800" dirty="0">
                <a:solidFill>
                  <a:srgbClr val="000000"/>
                </a:solidFill>
                <a:effectLst/>
                <a:latin typeface="Segoe UI" panose="020B0502040204020203" pitchFamily="34" charset="0"/>
              </a:rPr>
              <a:t>der Servicetechniker die </a:t>
            </a:r>
            <a:r>
              <a:rPr lang="de-CH" sz="1800" i="1" dirty="0">
                <a:solidFill>
                  <a:srgbClr val="000000"/>
                </a:solidFill>
                <a:effectLst/>
                <a:latin typeface="Segoe UI" panose="020B0502040204020203" pitchFamily="34" charset="0"/>
              </a:rPr>
              <a:t>Details eines zu betreuenden Servers</a:t>
            </a:r>
            <a:r>
              <a:rPr lang="de-CH" sz="1800" dirty="0">
                <a:solidFill>
                  <a:srgbClr val="000000"/>
                </a:solidFill>
                <a:effectLst/>
                <a:latin typeface="Segoe UI" panose="020B0502040204020203" pitchFamily="34" charset="0"/>
              </a:rPr>
              <a:t>.</a:t>
            </a:r>
          </a:p>
        </p:txBody>
      </p:sp>
    </p:spTree>
    <p:extLst>
      <p:ext uri="{BB962C8B-B14F-4D97-AF65-F5344CB8AC3E}">
        <p14:creationId xmlns:p14="http://schemas.microsoft.com/office/powerpoint/2010/main" val="313849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72692"/>
            <a:ext cx="11160000" cy="1008000"/>
          </a:xfrm>
        </p:spPr>
        <p:txBody>
          <a:bodyPr/>
          <a:lstStyle/>
          <a:p>
            <a:pPr algn="r"/>
            <a:r>
              <a:rPr lang="de-CH" dirty="0"/>
              <a:t>Systemstruktur und Systemmerkmale</a:t>
            </a:r>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p:txBody>
          <a:bodyPr/>
          <a:lstStyle/>
          <a:p>
            <a:fld id="{13ED32CE-2F18-42BB-BEA2-16F36172DBDC}" type="datetime1">
              <a:rPr lang="de-CH" smtClean="0"/>
              <a:t>07.09.2023</a:t>
            </a:fld>
            <a:endParaRPr lang="de-CH" dirty="0"/>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p:txBody>
          <a:bodyPr/>
          <a:lstStyle/>
          <a:p>
            <a:fld id="{5D4BD758-C871-49DC-A050-36A17C18F2FA}" type="slidenum">
              <a:rPr lang="de-CH" smtClean="0"/>
              <a:t>5</a:t>
            </a:fld>
            <a:endParaRPr lang="de-CH"/>
          </a:p>
        </p:txBody>
      </p:sp>
      <p:graphicFrame>
        <p:nvGraphicFramePr>
          <p:cNvPr id="17" name="Tabelle 17">
            <a:extLst>
              <a:ext uri="{FF2B5EF4-FFF2-40B4-BE49-F238E27FC236}">
                <a16:creationId xmlns:a16="http://schemas.microsoft.com/office/drawing/2014/main" id="{17A03213-D91F-AB76-9AFA-5DC55FF25E34}"/>
              </a:ext>
            </a:extLst>
          </p:cNvPr>
          <p:cNvGraphicFramePr>
            <a:graphicFrameLocks noGrp="1"/>
          </p:cNvGraphicFramePr>
          <p:nvPr>
            <p:extLst>
              <p:ext uri="{D42A27DB-BD31-4B8C-83A1-F6EECF244321}">
                <p14:modId xmlns:p14="http://schemas.microsoft.com/office/powerpoint/2010/main" val="954971469"/>
              </p:ext>
            </p:extLst>
          </p:nvPr>
        </p:nvGraphicFramePr>
        <p:xfrm>
          <a:off x="412800" y="1621971"/>
          <a:ext cx="11507055" cy="4513379"/>
        </p:xfrm>
        <a:graphic>
          <a:graphicData uri="http://schemas.openxmlformats.org/drawingml/2006/table">
            <a:tbl>
              <a:tblPr firstRow="1" bandRow="1">
                <a:tableStyleId>{5C22544A-7EE6-4342-B048-85BDC9FD1C3A}</a:tableStyleId>
              </a:tblPr>
              <a:tblGrid>
                <a:gridCol w="1719413">
                  <a:extLst>
                    <a:ext uri="{9D8B030D-6E8A-4147-A177-3AD203B41FA5}">
                      <a16:colId xmlns:a16="http://schemas.microsoft.com/office/drawing/2014/main" val="126185380"/>
                    </a:ext>
                  </a:extLst>
                </a:gridCol>
                <a:gridCol w="3414037">
                  <a:extLst>
                    <a:ext uri="{9D8B030D-6E8A-4147-A177-3AD203B41FA5}">
                      <a16:colId xmlns:a16="http://schemas.microsoft.com/office/drawing/2014/main" val="4052533392"/>
                    </a:ext>
                  </a:extLst>
                </a:gridCol>
                <a:gridCol w="1770783">
                  <a:extLst>
                    <a:ext uri="{9D8B030D-6E8A-4147-A177-3AD203B41FA5}">
                      <a16:colId xmlns:a16="http://schemas.microsoft.com/office/drawing/2014/main" val="2040140662"/>
                    </a:ext>
                  </a:extLst>
                </a:gridCol>
                <a:gridCol w="2352664">
                  <a:extLst>
                    <a:ext uri="{9D8B030D-6E8A-4147-A177-3AD203B41FA5}">
                      <a16:colId xmlns:a16="http://schemas.microsoft.com/office/drawing/2014/main" val="2394754661"/>
                    </a:ext>
                  </a:extLst>
                </a:gridCol>
                <a:gridCol w="2250158">
                  <a:extLst>
                    <a:ext uri="{9D8B030D-6E8A-4147-A177-3AD203B41FA5}">
                      <a16:colId xmlns:a16="http://schemas.microsoft.com/office/drawing/2014/main" val="2574869681"/>
                    </a:ext>
                  </a:extLst>
                </a:gridCol>
              </a:tblGrid>
              <a:tr h="417591">
                <a:tc>
                  <a:txBody>
                    <a:bodyPr/>
                    <a:lstStyle/>
                    <a:p>
                      <a:r>
                        <a:rPr lang="de-CH" sz="1000" b="1" kern="1200" dirty="0">
                          <a:solidFill>
                            <a:schemeClr val="lt1"/>
                          </a:solidFill>
                          <a:effectLst/>
                          <a:latin typeface="+mn-lt"/>
                          <a:ea typeface="+mn-ea"/>
                          <a:cs typeface="+mn-cs"/>
                        </a:rPr>
                        <a:t>Systemmerkmale </a:t>
                      </a:r>
                    </a:p>
                  </a:txBody>
                  <a:tcPr/>
                </a:tc>
                <a:tc>
                  <a:txBody>
                    <a:bodyPr/>
                    <a:lstStyle/>
                    <a:p>
                      <a:r>
                        <a:rPr lang="de-CH" sz="1000" b="1" kern="1200" dirty="0">
                          <a:solidFill>
                            <a:schemeClr val="lt1"/>
                          </a:solidFill>
                          <a:effectLst/>
                          <a:latin typeface="+mn-lt"/>
                          <a:ea typeface="+mn-ea"/>
                          <a:cs typeface="+mn-cs"/>
                        </a:rPr>
                        <a:t>Definition </a:t>
                      </a:r>
                    </a:p>
                  </a:txBody>
                  <a:tcPr/>
                </a:tc>
                <a:tc>
                  <a:txBody>
                    <a:bodyPr/>
                    <a:lstStyle/>
                    <a:p>
                      <a:pPr marL="0" marR="0" fontAlgn="t">
                        <a:spcBef>
                          <a:spcPts val="0"/>
                        </a:spcBef>
                        <a:spcAft>
                          <a:spcPts val="0"/>
                        </a:spcAft>
                      </a:pPr>
                      <a:r>
                        <a:rPr lang="de-CH" sz="1000" b="1" kern="1200" dirty="0">
                          <a:solidFill>
                            <a:schemeClr val="lt1"/>
                          </a:solidFill>
                          <a:effectLst/>
                          <a:latin typeface="+mn-lt"/>
                          <a:ea typeface="+mn-ea"/>
                          <a:cs typeface="+mn-cs"/>
                        </a:rPr>
                        <a:t>Beispiel 1 </a:t>
                      </a:r>
                    </a:p>
                    <a:p>
                      <a:pPr marL="0" marR="0" fontAlgn="t">
                        <a:spcBef>
                          <a:spcPts val="0"/>
                        </a:spcBef>
                        <a:spcAft>
                          <a:spcPts val="0"/>
                        </a:spcAft>
                      </a:pPr>
                      <a:r>
                        <a:rPr lang="de-CH" sz="1000" b="1" kern="1200" dirty="0">
                          <a:solidFill>
                            <a:schemeClr val="lt1"/>
                          </a:solidFill>
                          <a:effectLst/>
                          <a:latin typeface="+mn-lt"/>
                          <a:ea typeface="+mn-ea"/>
                          <a:cs typeface="+mn-cs"/>
                        </a:rPr>
                        <a:t>Computer (Hardware)</a:t>
                      </a:r>
                    </a:p>
                  </a:txBody>
                  <a:tcPr marL="50800" marR="50800" marT="50800" marB="50800"/>
                </a:tc>
                <a:tc>
                  <a:txBody>
                    <a:bodyPr/>
                    <a:lstStyle/>
                    <a:p>
                      <a:pPr marL="0" marR="0" fontAlgn="t">
                        <a:spcBef>
                          <a:spcPts val="0"/>
                        </a:spcBef>
                        <a:spcAft>
                          <a:spcPts val="0"/>
                        </a:spcAft>
                      </a:pPr>
                      <a:r>
                        <a:rPr lang="de-CH" sz="1000" b="1" kern="1200" dirty="0">
                          <a:solidFill>
                            <a:schemeClr val="lt1"/>
                          </a:solidFill>
                          <a:effectLst/>
                          <a:latin typeface="+mn-lt"/>
                          <a:ea typeface="+mn-ea"/>
                          <a:cs typeface="+mn-cs"/>
                        </a:rPr>
                        <a:t>Beispiel 2 </a:t>
                      </a:r>
                    </a:p>
                    <a:p>
                      <a:pPr marL="0" marR="0" fontAlgn="t">
                        <a:spcBef>
                          <a:spcPts val="0"/>
                        </a:spcBef>
                        <a:spcAft>
                          <a:spcPts val="0"/>
                        </a:spcAft>
                      </a:pPr>
                      <a:r>
                        <a:rPr lang="de-CH" sz="1000" b="1" kern="1200" dirty="0">
                          <a:solidFill>
                            <a:schemeClr val="lt1"/>
                          </a:solidFill>
                          <a:effectLst/>
                          <a:latin typeface="+mn-lt"/>
                          <a:ea typeface="+mn-ea"/>
                          <a:cs typeface="+mn-cs"/>
                        </a:rPr>
                        <a:t>Berufsschulklasse</a:t>
                      </a:r>
                    </a:p>
                  </a:txBody>
                  <a:tcPr marL="50800" marR="50800" marT="50800" marB="50800"/>
                </a:tc>
                <a:tc>
                  <a:txBody>
                    <a:bodyPr/>
                    <a:lstStyle/>
                    <a:p>
                      <a:pPr marL="0" marR="0" fontAlgn="t">
                        <a:spcBef>
                          <a:spcPts val="0"/>
                        </a:spcBef>
                        <a:spcAft>
                          <a:spcPts val="0"/>
                        </a:spcAft>
                      </a:pPr>
                      <a:r>
                        <a:rPr lang="de-CH" sz="1000" b="1" kern="1200" dirty="0">
                          <a:solidFill>
                            <a:schemeClr val="lt1"/>
                          </a:solidFill>
                          <a:effectLst/>
                          <a:latin typeface="+mn-lt"/>
                          <a:ea typeface="+mn-ea"/>
                          <a:cs typeface="+mn-cs"/>
                        </a:rPr>
                        <a:t>Beispiel 3</a:t>
                      </a:r>
                    </a:p>
                    <a:p>
                      <a:pPr marL="0" marR="0" fontAlgn="t">
                        <a:spcBef>
                          <a:spcPts val="0"/>
                        </a:spcBef>
                        <a:spcAft>
                          <a:spcPts val="0"/>
                        </a:spcAft>
                      </a:pPr>
                      <a:r>
                        <a:rPr lang="de-CH" sz="1000" b="1" kern="1200" dirty="0">
                          <a:solidFill>
                            <a:schemeClr val="lt1"/>
                          </a:solidFill>
                          <a:effectLst/>
                          <a:latin typeface="+mn-lt"/>
                          <a:ea typeface="+mn-ea"/>
                          <a:cs typeface="+mn-cs"/>
                        </a:rPr>
                        <a:t>Industriebetrieb</a:t>
                      </a:r>
                    </a:p>
                  </a:txBody>
                  <a:tcPr marL="50800" marR="50800" marT="50800" marB="50800"/>
                </a:tc>
                <a:extLst>
                  <a:ext uri="{0D108BD9-81ED-4DB2-BD59-A6C34878D82A}">
                    <a16:rowId xmlns:a16="http://schemas.microsoft.com/office/drawing/2014/main" val="3549695283"/>
                  </a:ext>
                </a:extLst>
              </a:tr>
              <a:tr h="563747">
                <a:tc>
                  <a:txBody>
                    <a:bodyPr/>
                    <a:lstStyle/>
                    <a:p>
                      <a:r>
                        <a:rPr lang="de-CH" sz="1000" kern="1200" dirty="0">
                          <a:solidFill>
                            <a:schemeClr val="dk1"/>
                          </a:solidFill>
                          <a:effectLst/>
                          <a:latin typeface="+mn-lt"/>
                          <a:ea typeface="+mn-ea"/>
                          <a:cs typeface="+mn-cs"/>
                        </a:rPr>
                        <a:t>Ziel </a:t>
                      </a:r>
                      <a:endParaRPr lang="de-CH" sz="1000" dirty="0"/>
                    </a:p>
                  </a:txBody>
                  <a:tcPr/>
                </a:tc>
                <a:tc>
                  <a:txBody>
                    <a:bodyPr/>
                    <a:lstStyle/>
                    <a:p>
                      <a:r>
                        <a:rPr lang="de-DE" sz="1000" dirty="0"/>
                        <a:t>Systeme werden mit einer gewissen Absicht zur Erfüllung eines genau benannten Zwecks gebildet. Sie sind zielorientiert.</a:t>
                      </a:r>
                    </a:p>
                  </a:txBody>
                  <a:tcPr/>
                </a:tc>
                <a:tc>
                  <a:txBody>
                    <a:bodyPr/>
                    <a:lstStyle/>
                    <a:p>
                      <a:r>
                        <a:rPr lang="de-CH" sz="1000" dirty="0"/>
                        <a:t>Informationsverarbeitung</a:t>
                      </a:r>
                    </a:p>
                  </a:txBody>
                  <a:tcPr/>
                </a:tc>
                <a:tc>
                  <a:txBody>
                    <a:bodyPr/>
                    <a:lstStyle/>
                    <a:p>
                      <a:r>
                        <a:rPr lang="de-DE" sz="1000" dirty="0"/>
                        <a:t>Erwerb von Kompetenzen zum Bestehen der Abschlussprüfung</a:t>
                      </a:r>
                      <a:endParaRPr lang="de-CH" sz="1000" dirty="0"/>
                    </a:p>
                  </a:txBody>
                  <a:tcPr/>
                </a:tc>
                <a:tc>
                  <a:txBody>
                    <a:bodyPr/>
                    <a:lstStyle/>
                    <a:p>
                      <a:r>
                        <a:rPr lang="de-DE" sz="1000" dirty="0"/>
                        <a:t>Fertigung von Produkten zur Bedarfsdeckung der Kunden</a:t>
                      </a:r>
                    </a:p>
                  </a:txBody>
                  <a:tcPr/>
                </a:tc>
                <a:extLst>
                  <a:ext uri="{0D108BD9-81ED-4DB2-BD59-A6C34878D82A}">
                    <a16:rowId xmlns:a16="http://schemas.microsoft.com/office/drawing/2014/main" val="3068624404"/>
                  </a:ext>
                </a:extLst>
              </a:tr>
              <a:tr h="466892">
                <a:tc>
                  <a:txBody>
                    <a:bodyPr/>
                    <a:lstStyle/>
                    <a:p>
                      <a:r>
                        <a:rPr lang="de-CH" sz="1000" kern="1200" dirty="0">
                          <a:solidFill>
                            <a:schemeClr val="dk1"/>
                          </a:solidFill>
                          <a:effectLst/>
                          <a:latin typeface="+mn-lt"/>
                          <a:ea typeface="+mn-ea"/>
                          <a:cs typeface="+mn-cs"/>
                        </a:rPr>
                        <a:t>Elementarten </a:t>
                      </a:r>
                      <a:endParaRPr lang="de-CH" sz="1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CH" sz="1000" kern="1200" dirty="0">
                          <a:solidFill>
                            <a:schemeClr val="dk1"/>
                          </a:solidFill>
                          <a:effectLst/>
                          <a:latin typeface="+mn-lt"/>
                          <a:ea typeface="+mn-ea"/>
                          <a:cs typeface="+mn-cs"/>
                        </a:rPr>
                        <a:t>Systeme können unterschiedliche Typen von Elementen enthalten.</a:t>
                      </a:r>
                    </a:p>
                  </a:txBody>
                  <a:tcPr/>
                </a:tc>
                <a:tc>
                  <a:txBody>
                    <a:bodyPr/>
                    <a:lstStyle/>
                    <a:p>
                      <a:r>
                        <a:rPr lang="de-DE" sz="1000" dirty="0"/>
                        <a:t>Vielzahl von technischen Komponenten</a:t>
                      </a:r>
                      <a:endParaRPr lang="de-CH" sz="1000" dirty="0"/>
                    </a:p>
                  </a:txBody>
                  <a:tcPr/>
                </a:tc>
                <a:tc>
                  <a:txBody>
                    <a:bodyPr/>
                    <a:lstStyle/>
                    <a:p>
                      <a:r>
                        <a:rPr lang="de-CH" sz="1000" dirty="0"/>
                        <a:t>Schülerinnen und Schüler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dirty="0"/>
                        <a:t>eine Vielzahl von Menschen und Maschinen</a:t>
                      </a:r>
                    </a:p>
                  </a:txBody>
                  <a:tcPr/>
                </a:tc>
                <a:extLst>
                  <a:ext uri="{0D108BD9-81ED-4DB2-BD59-A6C34878D82A}">
                    <a16:rowId xmlns:a16="http://schemas.microsoft.com/office/drawing/2014/main" val="136013438"/>
                  </a:ext>
                </a:extLst>
              </a:tr>
              <a:tr h="780911">
                <a:tc>
                  <a:txBody>
                    <a:bodyPr/>
                    <a:lstStyle/>
                    <a:p>
                      <a:r>
                        <a:rPr lang="de-CH" sz="1000" kern="1200" dirty="0">
                          <a:solidFill>
                            <a:schemeClr val="dk1"/>
                          </a:solidFill>
                          <a:effectLst/>
                          <a:latin typeface="+mn-lt"/>
                          <a:ea typeface="+mn-ea"/>
                          <a:cs typeface="+mn-cs"/>
                        </a:rPr>
                        <a:t>Eigenschaften der Elemente</a:t>
                      </a:r>
                      <a:endParaRPr lang="de-CH" sz="1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CH" sz="1000" kern="1200" dirty="0">
                          <a:solidFill>
                            <a:schemeClr val="dk1"/>
                          </a:solidFill>
                          <a:effectLst/>
                          <a:latin typeface="+mn-lt"/>
                          <a:ea typeface="+mn-ea"/>
                          <a:cs typeface="+mn-cs"/>
                        </a:rPr>
                        <a:t>Der Zusammenschluss von Elementen zu einem System erfolgt nach genau bestimmten Eigenschaften und/oder der Aufgaben der einzelnen Bestandteile.</a:t>
                      </a:r>
                    </a:p>
                    <a:p>
                      <a:endParaRPr lang="de-CH" sz="1000" dirty="0"/>
                    </a:p>
                  </a:txBody>
                  <a:tcPr/>
                </a:tc>
                <a:tc>
                  <a:txBody>
                    <a:bodyPr/>
                    <a:lstStyle/>
                    <a:p>
                      <a:r>
                        <a:rPr lang="de-DE" sz="1000" dirty="0"/>
                        <a:t>Die Bauteile erfüllen elektronische und elektromechanische Funktionen.</a:t>
                      </a:r>
                    </a:p>
                  </a:txBody>
                  <a:tcPr/>
                </a:tc>
                <a:tc>
                  <a:txBody>
                    <a:bodyPr/>
                    <a:lstStyle/>
                    <a:p>
                      <a:r>
                        <a:rPr lang="de-DE" sz="1000" dirty="0"/>
                        <a:t>Schülerinnen und Schüler mit bestimmten Vorkenntnissen</a:t>
                      </a:r>
                      <a:endParaRPr lang="de-CH" sz="1000" dirty="0"/>
                    </a:p>
                  </a:txBody>
                  <a:tcPr/>
                </a:tc>
                <a:tc>
                  <a:txBody>
                    <a:bodyPr/>
                    <a:lstStyle/>
                    <a:p>
                      <a:r>
                        <a:rPr lang="de-DE" sz="1000" dirty="0"/>
                        <a:t>Menschen erfüllen Aufgaben, Maschinen erfüllen Funktionen</a:t>
                      </a:r>
                      <a:endParaRPr lang="de-CH" sz="1000" dirty="0"/>
                    </a:p>
                  </a:txBody>
                  <a:tcPr/>
                </a:tc>
                <a:extLst>
                  <a:ext uri="{0D108BD9-81ED-4DB2-BD59-A6C34878D82A}">
                    <a16:rowId xmlns:a16="http://schemas.microsoft.com/office/drawing/2014/main" val="2395333268"/>
                  </a:ext>
                </a:extLst>
              </a:tr>
              <a:tr h="1503327">
                <a:tc>
                  <a:txBody>
                    <a:bodyPr/>
                    <a:lstStyle/>
                    <a:p>
                      <a:r>
                        <a:rPr lang="de-CH" sz="1000" kern="1200" dirty="0">
                          <a:solidFill>
                            <a:schemeClr val="dk1"/>
                          </a:solidFill>
                          <a:effectLst/>
                          <a:latin typeface="+mn-lt"/>
                          <a:ea typeface="+mn-ea"/>
                          <a:cs typeface="+mn-cs"/>
                        </a:rPr>
                        <a:t>Struktur </a:t>
                      </a:r>
                      <a:endParaRPr lang="de-CH" sz="1000" dirty="0"/>
                    </a:p>
                  </a:txBody>
                  <a:tcPr/>
                </a:tc>
                <a:tc>
                  <a:txBody>
                    <a:bodyPr/>
                    <a:lstStyle/>
                    <a:p>
                      <a:r>
                        <a:rPr lang="de-DE" sz="1000" dirty="0"/>
                        <a:t>Die Elemente eines Systems haben Aufgaben zu erfüllen bzw. besitzen genau bezeichnete Eigenschaften, die der Zielerreichung des Systems oder dem Zweck des Zusammenschlusses dienen. Diese Aufgaben werden in Regeln festgeschrieben. Innerhalb des Systems entsteht so eine einheitliche Struktur, die die Elemente durch eine sinnvolle Ordnung zueinander in Beziehung setzt und in gegenseitiger Abhängigkeit miteinander verbindet.</a:t>
                      </a:r>
                    </a:p>
                  </a:txBody>
                  <a:tcPr/>
                </a:tc>
                <a:tc>
                  <a:txBody>
                    <a:bodyPr/>
                    <a:lstStyle/>
                    <a:p>
                      <a:r>
                        <a:rPr lang="de-DE" sz="1000" dirty="0"/>
                        <a:t>Die Einzelteile erfüllen in ihrem Zusammenwirken die Funktionsfähigkeit als Instrument der Informationsverarbeitung.</a:t>
                      </a:r>
                      <a:endParaRPr lang="de-CH" sz="1000" dirty="0"/>
                    </a:p>
                  </a:txBody>
                  <a:tcPr/>
                </a:tc>
                <a:tc>
                  <a:txBody>
                    <a:bodyPr/>
                    <a:lstStyle/>
                    <a:p>
                      <a:r>
                        <a:rPr lang="de-DE" sz="1000" dirty="0"/>
                        <a:t>Die Schülerinnen und Schüler lernen im Klassenverband in verschiedenen Fächern individuell bzw. in Gruppen, geleitet vom gemeinsamen Interesse, die Prüfung zu bestehen</a:t>
                      </a:r>
                      <a:endParaRPr lang="de-CH" sz="1000" dirty="0"/>
                    </a:p>
                  </a:txBody>
                  <a:tcPr/>
                </a:tc>
                <a:tc>
                  <a:txBody>
                    <a:bodyPr/>
                    <a:lstStyle/>
                    <a:p>
                      <a:r>
                        <a:rPr lang="de-DE" sz="1000" dirty="0"/>
                        <a:t>Je nach ihren Fähigkeiten erhalten die Menschen unterschiedliche Aufgaben und Anordnungsbefugnisse. Die Maschinen werden entsprechend ihren technischen Möglichkeiten eingesetzt.</a:t>
                      </a:r>
                    </a:p>
                  </a:txBody>
                  <a:tcPr/>
                </a:tc>
                <a:extLst>
                  <a:ext uri="{0D108BD9-81ED-4DB2-BD59-A6C34878D82A}">
                    <a16:rowId xmlns:a16="http://schemas.microsoft.com/office/drawing/2014/main" val="3995811842"/>
                  </a:ext>
                </a:extLst>
              </a:tr>
              <a:tr h="780911">
                <a:tc>
                  <a:txBody>
                    <a:bodyPr/>
                    <a:lstStyle/>
                    <a:p>
                      <a:r>
                        <a:rPr lang="de-CH" sz="1000" kern="1200" dirty="0">
                          <a:solidFill>
                            <a:schemeClr val="dk1"/>
                          </a:solidFill>
                          <a:effectLst/>
                          <a:latin typeface="+mn-lt"/>
                          <a:ea typeface="+mn-ea"/>
                          <a:cs typeface="+mn-cs"/>
                        </a:rPr>
                        <a:t>Systemumfeld </a:t>
                      </a:r>
                      <a:endParaRPr lang="de-CH" sz="1000" dirty="0"/>
                    </a:p>
                  </a:txBody>
                  <a:tcPr/>
                </a:tc>
                <a:tc>
                  <a:txBody>
                    <a:bodyPr/>
                    <a:lstStyle/>
                    <a:p>
                      <a:r>
                        <a:rPr lang="de-DE" sz="1000" dirty="0"/>
                        <a:t>Systeme sind eingebettet in ihre Umwelt. Zwischen dem System und dem Umfeld bestehen Beziehungen.</a:t>
                      </a:r>
                    </a:p>
                  </a:txBody>
                  <a:tcPr/>
                </a:tc>
                <a:tc>
                  <a:txBody>
                    <a:bodyPr/>
                    <a:lstStyle/>
                    <a:p>
                      <a:endParaRPr lang="de-CH" sz="1000"/>
                    </a:p>
                  </a:txBody>
                  <a:tcPr/>
                </a:tc>
                <a:tc>
                  <a:txBody>
                    <a:bodyPr/>
                    <a:lstStyle/>
                    <a:p>
                      <a:endParaRPr lang="de-CH" sz="1000"/>
                    </a:p>
                  </a:txBody>
                  <a:tcPr/>
                </a:tc>
                <a:tc>
                  <a:txBody>
                    <a:bodyPr/>
                    <a:lstStyle/>
                    <a:p>
                      <a:endParaRPr lang="de-CH" sz="1000" dirty="0"/>
                    </a:p>
                  </a:txBody>
                  <a:tcPr/>
                </a:tc>
                <a:extLst>
                  <a:ext uri="{0D108BD9-81ED-4DB2-BD59-A6C34878D82A}">
                    <a16:rowId xmlns:a16="http://schemas.microsoft.com/office/drawing/2014/main" val="1690481965"/>
                  </a:ext>
                </a:extLst>
              </a:tr>
            </a:tbl>
          </a:graphicData>
        </a:graphic>
      </p:graphicFrame>
    </p:spTree>
    <p:extLst>
      <p:ext uri="{BB962C8B-B14F-4D97-AF65-F5344CB8AC3E}">
        <p14:creationId xmlns:p14="http://schemas.microsoft.com/office/powerpoint/2010/main" val="362994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0B422-1EEB-5611-0E78-91BA9DA776EF}"/>
              </a:ext>
            </a:extLst>
          </p:cNvPr>
          <p:cNvSpPr>
            <a:spLocks noGrp="1"/>
          </p:cNvSpPr>
          <p:nvPr>
            <p:ph type="title"/>
          </p:nvPr>
        </p:nvSpPr>
        <p:spPr>
          <a:xfrm>
            <a:off x="619200" y="936000"/>
            <a:ext cx="11160000" cy="1008000"/>
          </a:xfrm>
        </p:spPr>
        <p:txBody>
          <a:bodyPr anchor="t">
            <a:normAutofit/>
          </a:bodyPr>
          <a:lstStyle/>
          <a:p>
            <a:pPr algn="r"/>
            <a:r>
              <a:rPr lang="de-CH" dirty="0"/>
              <a:t>Subsysteme</a:t>
            </a:r>
          </a:p>
        </p:txBody>
      </p:sp>
      <p:pic>
        <p:nvPicPr>
          <p:cNvPr id="4" name="Grafik 3" descr="Ein Bild, das Diagramm, Reihe, Muster enthält.&#10;&#10;Automatisch generierte Beschreibung">
            <a:extLst>
              <a:ext uri="{FF2B5EF4-FFF2-40B4-BE49-F238E27FC236}">
                <a16:creationId xmlns:a16="http://schemas.microsoft.com/office/drawing/2014/main" id="{F9B496B2-AC9F-DEBE-13D1-B3492616089C}"/>
              </a:ext>
            </a:extLst>
          </p:cNvPr>
          <p:cNvPicPr>
            <a:picLocks noChangeAspect="1"/>
          </p:cNvPicPr>
          <p:nvPr/>
        </p:nvPicPr>
        <p:blipFill>
          <a:blip r:embed="rId3"/>
          <a:stretch>
            <a:fillRect/>
          </a:stretch>
        </p:blipFill>
        <p:spPr>
          <a:xfrm>
            <a:off x="4154787" y="1944000"/>
            <a:ext cx="3672899" cy="3960000"/>
          </a:xfrm>
          <a:prstGeom prst="rect">
            <a:avLst/>
          </a:prstGeom>
          <a:noFill/>
        </p:spPr>
      </p:pic>
      <p:sp>
        <p:nvSpPr>
          <p:cNvPr id="12" name="Text Placeholder 3">
            <a:extLst>
              <a:ext uri="{FF2B5EF4-FFF2-40B4-BE49-F238E27FC236}">
                <a16:creationId xmlns:a16="http://schemas.microsoft.com/office/drawing/2014/main" id="{1240379F-6E5C-F37E-F796-FF887C81044D}"/>
              </a:ext>
            </a:extLst>
          </p:cNvPr>
          <p:cNvSpPr>
            <a:spLocks noGrp="1"/>
          </p:cNvSpPr>
          <p:nvPr>
            <p:ph type="body" sz="half" idx="2"/>
          </p:nvPr>
        </p:nvSpPr>
        <p:spPr>
          <a:xfrm>
            <a:off x="619200" y="1944000"/>
            <a:ext cx="3288771" cy="4176000"/>
          </a:xfrm>
        </p:spPr>
        <p:txBody>
          <a:bodyPr>
            <a:normAutofit lnSpcReduction="10000"/>
          </a:bodyPr>
          <a:lstStyle/>
          <a:p>
            <a:r>
              <a:rPr lang="de-DE" b="1" dirty="0"/>
              <a:t>Subsysteme</a:t>
            </a:r>
          </a:p>
          <a:p>
            <a:r>
              <a:rPr lang="de-DE" dirty="0"/>
              <a:t>In vielen Fällen werden die Systeme in so genannte Subsysteme unterteilt. </a:t>
            </a:r>
          </a:p>
          <a:p>
            <a:r>
              <a:rPr lang="de-DE" dirty="0"/>
              <a:t>Damit kann eine noch Übersichtlichkeit erreicht werden.</a:t>
            </a:r>
          </a:p>
          <a:p>
            <a:r>
              <a:rPr lang="de-DE" dirty="0"/>
              <a:t>Manchmal ist das weitere Zerlegen auch notwendig, weil nur ein bestimmter Teil des Systems betrachtet wird. </a:t>
            </a:r>
            <a:br>
              <a:rPr lang="de-DE" dirty="0"/>
            </a:br>
            <a:endParaRPr lang="de-DE" dirty="0"/>
          </a:p>
          <a:p>
            <a:r>
              <a:rPr lang="de-DE" dirty="0"/>
              <a:t>Die nachfolgende Grafik zeigt den Zusammenhang:</a:t>
            </a:r>
          </a:p>
          <a:p>
            <a:r>
              <a:rPr lang="de-DE" dirty="0"/>
              <a:t>System der „Büromöbelindustrie“ und die entsprechenden Subsysteme. [</a:t>
            </a:r>
            <a:r>
              <a:rPr lang="de-DE" dirty="0" err="1"/>
              <a:t>Dör</a:t>
            </a:r>
            <a:r>
              <a:rPr lang="de-DE" dirty="0"/>
              <a:t>]</a:t>
            </a:r>
          </a:p>
          <a:p>
            <a:endParaRPr lang="en-US" dirty="0"/>
          </a:p>
        </p:txBody>
      </p:sp>
      <p:sp>
        <p:nvSpPr>
          <p:cNvPr id="5" name="Datumsplatzhalter 4">
            <a:extLst>
              <a:ext uri="{FF2B5EF4-FFF2-40B4-BE49-F238E27FC236}">
                <a16:creationId xmlns:a16="http://schemas.microsoft.com/office/drawing/2014/main" id="{D4CD518D-E15C-5FD2-EA09-F47140AC3209}"/>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07.09.2023</a:t>
            </a:fld>
            <a:endParaRPr lang="de-CH"/>
          </a:p>
        </p:txBody>
      </p:sp>
      <p:sp>
        <p:nvSpPr>
          <p:cNvPr id="6" name="Fußzeilenplatzhalter 5">
            <a:extLst>
              <a:ext uri="{FF2B5EF4-FFF2-40B4-BE49-F238E27FC236}">
                <a16:creationId xmlns:a16="http://schemas.microsoft.com/office/drawing/2014/main" id="{8C818B01-593D-7D20-64E0-A05D67840707}"/>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81FD3F92-14A2-ECAC-72C8-594E6C6A30EC}"/>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6</a:t>
            </a:fld>
            <a:endParaRPr lang="de-CH"/>
          </a:p>
        </p:txBody>
      </p:sp>
      <p:sp>
        <p:nvSpPr>
          <p:cNvPr id="9" name="Textfeld 8">
            <a:extLst>
              <a:ext uri="{FF2B5EF4-FFF2-40B4-BE49-F238E27FC236}">
                <a16:creationId xmlns:a16="http://schemas.microsoft.com/office/drawing/2014/main" id="{28135AD2-33D4-9028-174D-4DB170A3CE80}"/>
              </a:ext>
            </a:extLst>
          </p:cNvPr>
          <p:cNvSpPr txBox="1"/>
          <p:nvPr/>
        </p:nvSpPr>
        <p:spPr>
          <a:xfrm>
            <a:off x="8240486" y="1944000"/>
            <a:ext cx="3531514" cy="3978000"/>
          </a:xfrm>
          <a:prstGeom prst="rect">
            <a:avLst/>
          </a:prstGeom>
        </p:spPr>
        <p:txBody>
          <a:bodyPr vert="horz" lIns="91440" tIns="45720" rIns="91440" bIns="45720" rtlCol="0">
            <a:normAutofit/>
          </a:bodyPr>
          <a:lstStyle>
            <a:lvl1pPr indent="0">
              <a:lnSpc>
                <a:spcPct val="90000"/>
              </a:lnSpc>
              <a:spcBef>
                <a:spcPts val="1000"/>
              </a:spcBef>
              <a:buClr>
                <a:srgbClr val="0082C7"/>
              </a:buClr>
              <a:buSzPct val="80000"/>
              <a:buFontTx/>
              <a:buNone/>
              <a:defRPr sz="1600"/>
            </a:lvl1pPr>
            <a:lvl2pPr indent="0">
              <a:lnSpc>
                <a:spcPct val="90000"/>
              </a:lnSpc>
              <a:spcBef>
                <a:spcPts val="500"/>
              </a:spcBef>
              <a:buClr>
                <a:srgbClr val="0082C7"/>
              </a:buClr>
              <a:buSzPct val="80000"/>
              <a:buFontTx/>
              <a:buNone/>
              <a:defRPr sz="1400"/>
            </a:lvl2pPr>
            <a:lvl3pPr indent="0">
              <a:lnSpc>
                <a:spcPct val="90000"/>
              </a:lnSpc>
              <a:spcBef>
                <a:spcPts val="500"/>
              </a:spcBef>
              <a:buClr>
                <a:srgbClr val="0082C7"/>
              </a:buClr>
              <a:buSzPct val="80000"/>
              <a:buFontTx/>
              <a:buNone/>
              <a:defRPr sz="1200"/>
            </a:lvl3pPr>
            <a:lvl4pPr indent="0">
              <a:lnSpc>
                <a:spcPct val="90000"/>
              </a:lnSpc>
              <a:spcBef>
                <a:spcPts val="500"/>
              </a:spcBef>
              <a:buClr>
                <a:srgbClr val="0082C7"/>
              </a:buClr>
              <a:buSzPct val="80000"/>
              <a:buFontTx/>
              <a:buNone/>
              <a:defRPr sz="1000"/>
            </a:lvl4pPr>
            <a:lvl5pPr indent="0">
              <a:lnSpc>
                <a:spcPct val="90000"/>
              </a:lnSpc>
              <a:spcBef>
                <a:spcPts val="500"/>
              </a:spcBef>
              <a:buClr>
                <a:srgbClr val="0082C7"/>
              </a:buClr>
              <a:buSzPct val="80000"/>
              <a:buFontTx/>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de-DE" dirty="0"/>
              <a:t>Dabei wird ersichtlich, dass das </a:t>
            </a:r>
            <a:r>
              <a:rPr lang="de-DE" dirty="0">
                <a:solidFill>
                  <a:srgbClr val="009FE3"/>
                </a:solidFill>
              </a:rPr>
              <a:t>System</a:t>
            </a:r>
          </a:p>
          <a:p>
            <a:r>
              <a:rPr lang="de-DE" dirty="0">
                <a:solidFill>
                  <a:srgbClr val="009FE3"/>
                </a:solidFill>
              </a:rPr>
              <a:t>1.  </a:t>
            </a:r>
            <a:r>
              <a:rPr lang="de-DE" dirty="0"/>
              <a:t>„Produktion“ aus 4 </a:t>
            </a:r>
            <a:r>
              <a:rPr lang="de-DE" dirty="0">
                <a:solidFill>
                  <a:srgbClr val="00B050"/>
                </a:solidFill>
              </a:rPr>
              <a:t>Subsystemen</a:t>
            </a:r>
          </a:p>
          <a:p>
            <a:r>
              <a:rPr lang="de-DE" dirty="0"/>
              <a:t> besteht, unter anderem einer „Sägerei“. </a:t>
            </a:r>
          </a:p>
          <a:p>
            <a:r>
              <a:rPr lang="de-DE" dirty="0">
                <a:solidFill>
                  <a:srgbClr val="009FE3"/>
                </a:solidFill>
              </a:rPr>
              <a:t>2. </a:t>
            </a:r>
            <a:r>
              <a:rPr lang="de-DE" dirty="0"/>
              <a:t>Das System der „Sägerei“ </a:t>
            </a:r>
          </a:p>
          <a:p>
            <a:r>
              <a:rPr lang="de-DE" dirty="0"/>
              <a:t>setzt sich wiederum aus 4 Arbeitsplätzen zusammen.</a:t>
            </a:r>
          </a:p>
          <a:p>
            <a:r>
              <a:rPr lang="de-DE" dirty="0">
                <a:solidFill>
                  <a:srgbClr val="009FE3"/>
                </a:solidFill>
              </a:rPr>
              <a:t>3. </a:t>
            </a:r>
            <a:r>
              <a:rPr lang="de-DE" dirty="0"/>
              <a:t>Diese Arbeitsplätze bilden die </a:t>
            </a:r>
            <a:r>
              <a:rPr lang="de-DE" dirty="0">
                <a:solidFill>
                  <a:srgbClr val="FFC000"/>
                </a:solidFill>
              </a:rPr>
              <a:t>Elemente</a:t>
            </a:r>
            <a:r>
              <a:rPr lang="de-DE" dirty="0"/>
              <a:t> des Systems „Sägerei“.</a:t>
            </a:r>
          </a:p>
        </p:txBody>
      </p:sp>
      <p:sp>
        <p:nvSpPr>
          <p:cNvPr id="16" name="Rechteck 15">
            <a:extLst>
              <a:ext uri="{FF2B5EF4-FFF2-40B4-BE49-F238E27FC236}">
                <a16:creationId xmlns:a16="http://schemas.microsoft.com/office/drawing/2014/main" id="{F7157190-EAA7-4FAC-250D-3DF556E3C8E2}"/>
              </a:ext>
            </a:extLst>
          </p:cNvPr>
          <p:cNvSpPr/>
          <p:nvPr/>
        </p:nvSpPr>
        <p:spPr>
          <a:xfrm>
            <a:off x="6096000" y="4056428"/>
            <a:ext cx="1654629" cy="17674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a16="http://schemas.microsoft.com/office/drawing/2014/main" id="{6159E0E5-741B-7595-1796-4E0853152AA5}"/>
              </a:ext>
            </a:extLst>
          </p:cNvPr>
          <p:cNvSpPr/>
          <p:nvPr/>
        </p:nvSpPr>
        <p:spPr>
          <a:xfrm>
            <a:off x="6096000" y="4310743"/>
            <a:ext cx="838200" cy="78377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hteck 18">
            <a:extLst>
              <a:ext uri="{FF2B5EF4-FFF2-40B4-BE49-F238E27FC236}">
                <a16:creationId xmlns:a16="http://schemas.microsoft.com/office/drawing/2014/main" id="{270961C1-F442-DB41-1DDC-49ABA4CF4CA7}"/>
              </a:ext>
            </a:extLst>
          </p:cNvPr>
          <p:cNvSpPr/>
          <p:nvPr/>
        </p:nvSpPr>
        <p:spPr>
          <a:xfrm>
            <a:off x="4194555" y="4310743"/>
            <a:ext cx="1654629" cy="151311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5660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AC8A012-659E-846D-07EF-0A65D3743761}"/>
              </a:ext>
            </a:extLst>
          </p:cNvPr>
          <p:cNvSpPr>
            <a:spLocks noGrp="1"/>
          </p:cNvSpPr>
          <p:nvPr>
            <p:ph type="title"/>
          </p:nvPr>
        </p:nvSpPr>
        <p:spPr>
          <a:xfrm>
            <a:off x="1488001" y="273049"/>
            <a:ext cx="3517239" cy="1162051"/>
          </a:xfrm>
        </p:spPr>
        <p:txBody>
          <a:bodyPr/>
          <a:lstStyle/>
          <a:p>
            <a:br>
              <a:rPr lang="en-US" dirty="0"/>
            </a:br>
            <a:r>
              <a:rPr lang="en-US" dirty="0" err="1"/>
              <a:t>Symbole</a:t>
            </a:r>
            <a:endParaRPr lang="en-US" dirty="0"/>
          </a:p>
        </p:txBody>
      </p:sp>
      <p:pic>
        <p:nvPicPr>
          <p:cNvPr id="4" name="Grafik 3">
            <a:extLst>
              <a:ext uri="{FF2B5EF4-FFF2-40B4-BE49-F238E27FC236}">
                <a16:creationId xmlns:a16="http://schemas.microsoft.com/office/drawing/2014/main" id="{D8950B69-B8A5-7A41-9B2B-36AE63F813C4}"/>
              </a:ext>
            </a:extLst>
          </p:cNvPr>
          <p:cNvPicPr>
            <a:picLocks noChangeAspect="1"/>
          </p:cNvPicPr>
          <p:nvPr/>
        </p:nvPicPr>
        <p:blipFill>
          <a:blip r:embed="rId2"/>
          <a:stretch>
            <a:fillRect/>
          </a:stretch>
        </p:blipFill>
        <p:spPr>
          <a:xfrm>
            <a:off x="5231904" y="385296"/>
            <a:ext cx="6432715" cy="5628624"/>
          </a:xfrm>
          <a:prstGeom prst="rect">
            <a:avLst/>
          </a:prstGeom>
          <a:noFill/>
        </p:spPr>
      </p:pic>
      <p:sp>
        <p:nvSpPr>
          <p:cNvPr id="11" name="Text Placeholder 3">
            <a:extLst>
              <a:ext uri="{FF2B5EF4-FFF2-40B4-BE49-F238E27FC236}">
                <a16:creationId xmlns:a16="http://schemas.microsoft.com/office/drawing/2014/main" id="{22528D07-67BD-8A09-A8EC-202EAE1E83D3}"/>
              </a:ext>
            </a:extLst>
          </p:cNvPr>
          <p:cNvSpPr>
            <a:spLocks noGrp="1"/>
          </p:cNvSpPr>
          <p:nvPr>
            <p:ph type="body" sz="half" idx="2"/>
          </p:nvPr>
        </p:nvSpPr>
        <p:spPr>
          <a:xfrm>
            <a:off x="1488001" y="1435103"/>
            <a:ext cx="3517239" cy="4691063"/>
          </a:xfrm>
        </p:spPr>
        <p:txBody>
          <a:bodyPr/>
          <a:lstStyle/>
          <a:p>
            <a:r>
              <a:rPr lang="de-DE" dirty="0"/>
              <a:t>Bei der Prozessmodellierung werden Symbole aus der Modellierungssprache Unified Modeling Language (UML) verwendet</a:t>
            </a:r>
          </a:p>
          <a:p>
            <a:endParaRPr lang="de-DE" dirty="0"/>
          </a:p>
          <a:p>
            <a:r>
              <a:rPr lang="de-DE" dirty="0"/>
              <a:t>Dies sind die gebräuchlichsten Symbole für die Prozessmodellierung sowie Erklärungen zu ihrer Verwendung:</a:t>
            </a:r>
            <a:endParaRPr lang="en-US" dirty="0"/>
          </a:p>
        </p:txBody>
      </p:sp>
      <p:sp>
        <p:nvSpPr>
          <p:cNvPr id="13" name="Slide Number Placeholder 4">
            <a:extLst>
              <a:ext uri="{FF2B5EF4-FFF2-40B4-BE49-F238E27FC236}">
                <a16:creationId xmlns:a16="http://schemas.microsoft.com/office/drawing/2014/main" id="{FB7C9ABB-4534-505F-C51F-1A65299A4A9E}"/>
              </a:ext>
            </a:extLst>
          </p:cNvPr>
          <p:cNvSpPr>
            <a:spLocks noGrp="1"/>
          </p:cNvSpPr>
          <p:nvPr>
            <p:ph type="sldNum" sz="quarter" idx="10"/>
          </p:nvPr>
        </p:nvSpPr>
        <p:spPr>
          <a:xfrm>
            <a:off x="1488018" y="6381752"/>
            <a:ext cx="1693333" cy="339725"/>
          </a:xfrm>
        </p:spPr>
        <p:txBody>
          <a:bodyPr/>
          <a:lstStyle/>
          <a:p>
            <a:pPr>
              <a:spcAft>
                <a:spcPts val="800"/>
              </a:spcAft>
              <a:defRPr/>
            </a:pPr>
            <a:fld id="{AD894D9D-356E-4E8F-99C0-A24211761A78}" type="slidenum">
              <a:rPr lang="de-CH"/>
              <a:pPr>
                <a:spcAft>
                  <a:spcPts val="800"/>
                </a:spcAft>
                <a:defRPr/>
              </a:pPr>
              <a:t>7</a:t>
            </a:fld>
            <a:endParaRPr lang="de-CH"/>
          </a:p>
        </p:txBody>
      </p:sp>
    </p:spTree>
    <p:extLst>
      <p:ext uri="{BB962C8B-B14F-4D97-AF65-F5344CB8AC3E}">
        <p14:creationId xmlns:p14="http://schemas.microsoft.com/office/powerpoint/2010/main" val="264429549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de-CH" sz="4000" dirty="0">
                <a:solidFill>
                  <a:srgbClr val="000000"/>
                </a:solidFill>
                <a:latin typeface="Segoe UI" panose="020B0502040204020203" pitchFamily="34" charset="0"/>
              </a:rPr>
              <a:t>Untersuchungsmodell (Funktionsdiagramm)</a:t>
            </a:r>
            <a:endParaRPr lang="de-CH" dirty="0"/>
          </a:p>
        </p:txBody>
      </p:sp>
      <p:sp>
        <p:nvSpPr>
          <p:cNvPr id="3" name="Datumsplatzhalter 2"/>
          <p:cNvSpPr>
            <a:spLocks noGrp="1"/>
          </p:cNvSpPr>
          <p:nvPr>
            <p:ph type="dt" sz="half" idx="10"/>
          </p:nvPr>
        </p:nvSpPr>
        <p:spPr/>
        <p:txBody>
          <a:bodyPr/>
          <a:lstStyle/>
          <a:p>
            <a:fld id="{5AC23F4F-66B7-46A3-AB40-3D776688B753}" type="datetime1">
              <a:rPr lang="de-CH" smtClean="0"/>
              <a:t>07.09.2023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8</a:t>
            </a:fld>
            <a:endParaRPr lang="de-CH" dirty="0"/>
          </a:p>
        </p:txBody>
      </p:sp>
      <p:sp>
        <p:nvSpPr>
          <p:cNvPr id="7" name="Textfeld 6">
            <a:extLst>
              <a:ext uri="{FF2B5EF4-FFF2-40B4-BE49-F238E27FC236}">
                <a16:creationId xmlns:a16="http://schemas.microsoft.com/office/drawing/2014/main" id="{1546363E-57CB-EE6B-6FDB-FD9F35192E57}"/>
              </a:ext>
            </a:extLst>
          </p:cNvPr>
          <p:cNvSpPr txBox="1"/>
          <p:nvPr/>
        </p:nvSpPr>
        <p:spPr>
          <a:xfrm>
            <a:off x="957944" y="1948543"/>
            <a:ext cx="10678886" cy="2862322"/>
          </a:xfrm>
          <a:prstGeom prst="rect">
            <a:avLst/>
          </a:prstGeom>
          <a:noFill/>
        </p:spPr>
        <p:txBody>
          <a:bodyPr wrap="square">
            <a:spAutoFit/>
          </a:bodyPr>
          <a:lstStyle/>
          <a:p>
            <a:r>
              <a:rPr lang="de-DE" b="1" dirty="0"/>
              <a:t>Modellbildung</a:t>
            </a:r>
          </a:p>
          <a:p>
            <a:endParaRPr lang="de-DE" b="1" dirty="0"/>
          </a:p>
          <a:p>
            <a:r>
              <a:rPr lang="de-DE" dirty="0"/>
              <a:t>Es ist wesentlich, dass die gebildeten Systeme nachvollziehbar und überschaubar sind. </a:t>
            </a:r>
          </a:p>
          <a:p>
            <a:r>
              <a:rPr lang="de-DE" dirty="0"/>
              <a:t>Die Nachbildung des Systems im Modell soll also nur die </a:t>
            </a:r>
            <a:r>
              <a:rPr lang="de-DE" b="1" dirty="0"/>
              <a:t>wichtigsten</a:t>
            </a:r>
            <a:r>
              <a:rPr lang="de-DE" dirty="0"/>
              <a:t> Aspekte beinhalten. </a:t>
            </a:r>
          </a:p>
          <a:p>
            <a:r>
              <a:rPr lang="de-DE" dirty="0"/>
              <a:t>Aus diesem Grund bildet man Systeme im Modell als vereinfachtes Abbild der Wirklichkeit nach.</a:t>
            </a:r>
          </a:p>
          <a:p>
            <a:endParaRPr lang="de-DE" dirty="0"/>
          </a:p>
          <a:p>
            <a:r>
              <a:rPr lang="de-DE" dirty="0"/>
              <a:t>Die so eingeführte Methode des Systemansatzes hilft uns, </a:t>
            </a:r>
            <a:r>
              <a:rPr lang="de-DE" b="1" dirty="0"/>
              <a:t>betriebliche Zusammenhänge zu untersuchen, zu verstehen und zu erklären</a:t>
            </a:r>
            <a:r>
              <a:rPr lang="de-DE" dirty="0"/>
              <a:t>. Man bezeichnet die Wissenschaft, welche sich mit betrieblichen Prozessen und Funktionszusammenhängen beschäftigt als Betriebswirtschaftslehre. Sie besitzt damit auch eine eigene Fachsprache.</a:t>
            </a:r>
          </a:p>
        </p:txBody>
      </p:sp>
    </p:spTree>
    <p:extLst>
      <p:ext uri="{BB962C8B-B14F-4D97-AF65-F5344CB8AC3E}">
        <p14:creationId xmlns:p14="http://schemas.microsoft.com/office/powerpoint/2010/main" val="367166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normAutofit/>
          </a:bodyPr>
          <a:lstStyle/>
          <a:p>
            <a:r>
              <a:rPr lang="de-DE" dirty="0"/>
              <a:t>Musterlösung Hochzeit</a:t>
            </a:r>
            <a:endParaRPr lang="de-CH" dirty="0"/>
          </a:p>
        </p:txBody>
      </p:sp>
      <p:sp>
        <p:nvSpPr>
          <p:cNvPr id="5" name="Textfeld 4">
            <a:extLst>
              <a:ext uri="{FF2B5EF4-FFF2-40B4-BE49-F238E27FC236}">
                <a16:creationId xmlns:a16="http://schemas.microsoft.com/office/drawing/2014/main" id="{6C305558-77EF-4C97-8931-F9DCD92ABBCD}"/>
              </a:ext>
            </a:extLst>
          </p:cNvPr>
          <p:cNvSpPr txBox="1"/>
          <p:nvPr/>
        </p:nvSpPr>
        <p:spPr>
          <a:xfrm>
            <a:off x="3048000" y="3330946"/>
            <a:ext cx="6096000" cy="461665"/>
          </a:xfrm>
          <a:prstGeom prst="rect">
            <a:avLst/>
          </a:prstGeom>
          <a:noFill/>
        </p:spPr>
        <p:txBody>
          <a:bodyPr wrap="square">
            <a:spAutoFit/>
          </a:bodyPr>
          <a:lstStyle/>
          <a:p>
            <a:r>
              <a:rPr lang="de-CH" sz="2400" dirty="0">
                <a:solidFill>
                  <a:srgbClr val="000000"/>
                </a:solidFill>
                <a:latin typeface="Times New Roman" panose="02020603050405020304" pitchFamily="18" charset="0"/>
              </a:rPr>
              <a:t> </a:t>
            </a:r>
            <a:endParaRPr lang="de-CH" sz="2400" dirty="0"/>
          </a:p>
        </p:txBody>
      </p:sp>
      <p:sp>
        <p:nvSpPr>
          <p:cNvPr id="2" name="Untertitel 1"/>
          <p:cNvSpPr>
            <a:spLocks noGrp="1"/>
          </p:cNvSpPr>
          <p:nvPr>
            <p:ph type="subTitle" idx="1"/>
          </p:nvPr>
        </p:nvSpPr>
        <p:spPr/>
        <p:txBody>
          <a:bodyPr/>
          <a:lstStyle/>
          <a:p>
            <a:endParaRPr lang="de-CH"/>
          </a:p>
        </p:txBody>
      </p:sp>
      <p:pic>
        <p:nvPicPr>
          <p:cNvPr id="3" name="Grafik 2"/>
          <p:cNvPicPr>
            <a:picLocks noChangeAspect="1"/>
          </p:cNvPicPr>
          <p:nvPr/>
        </p:nvPicPr>
        <p:blipFill>
          <a:blip r:embed="rId2"/>
          <a:stretch>
            <a:fillRect/>
          </a:stretch>
        </p:blipFill>
        <p:spPr>
          <a:xfrm>
            <a:off x="1487862" y="-5602"/>
            <a:ext cx="10464789" cy="684588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Freihand 3">
                <a:extLst>
                  <a:ext uri="{FF2B5EF4-FFF2-40B4-BE49-F238E27FC236}">
                    <a16:creationId xmlns:a16="http://schemas.microsoft.com/office/drawing/2014/main" id="{44DB9C92-13AA-5D5A-6A21-F0FBD0B2E6BB}"/>
                  </a:ext>
                </a:extLst>
              </p14:cNvPr>
              <p14:cNvContentPartPr/>
              <p14:nvPr/>
            </p14:nvContentPartPr>
            <p14:xfrm>
              <a:off x="3065209" y="96628"/>
              <a:ext cx="1464840" cy="430920"/>
            </p14:xfrm>
          </p:contentPart>
        </mc:Choice>
        <mc:Fallback xmlns="">
          <p:pic>
            <p:nvPicPr>
              <p:cNvPr id="4" name="Freihand 3">
                <a:extLst>
                  <a:ext uri="{FF2B5EF4-FFF2-40B4-BE49-F238E27FC236}">
                    <a16:creationId xmlns:a16="http://schemas.microsoft.com/office/drawing/2014/main" id="{44DB9C92-13AA-5D5A-6A21-F0FBD0B2E6BB}"/>
                  </a:ext>
                </a:extLst>
              </p:cNvPr>
              <p:cNvPicPr/>
              <p:nvPr/>
            </p:nvPicPr>
            <p:blipFill>
              <a:blip r:embed="rId4"/>
              <a:stretch>
                <a:fillRect/>
              </a:stretch>
            </p:blipFill>
            <p:spPr>
              <a:xfrm>
                <a:off x="3029209" y="60988"/>
                <a:ext cx="15364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Freihand 6">
                <a:extLst>
                  <a:ext uri="{FF2B5EF4-FFF2-40B4-BE49-F238E27FC236}">
                    <a16:creationId xmlns:a16="http://schemas.microsoft.com/office/drawing/2014/main" id="{2E5B994D-3920-FEBA-5D71-EA3906C47D90}"/>
                  </a:ext>
                </a:extLst>
              </p14:cNvPr>
              <p14:cNvContentPartPr/>
              <p14:nvPr/>
            </p14:nvContentPartPr>
            <p14:xfrm>
              <a:off x="8303209" y="5356948"/>
              <a:ext cx="1541520" cy="409320"/>
            </p14:xfrm>
          </p:contentPart>
        </mc:Choice>
        <mc:Fallback xmlns="">
          <p:pic>
            <p:nvPicPr>
              <p:cNvPr id="7" name="Freihand 6">
                <a:extLst>
                  <a:ext uri="{FF2B5EF4-FFF2-40B4-BE49-F238E27FC236}">
                    <a16:creationId xmlns:a16="http://schemas.microsoft.com/office/drawing/2014/main" id="{2E5B994D-3920-FEBA-5D71-EA3906C47D90}"/>
                  </a:ext>
                </a:extLst>
              </p:cNvPr>
              <p:cNvPicPr/>
              <p:nvPr/>
            </p:nvPicPr>
            <p:blipFill>
              <a:blip r:embed="rId6"/>
              <a:stretch>
                <a:fillRect/>
              </a:stretch>
            </p:blipFill>
            <p:spPr>
              <a:xfrm>
                <a:off x="8267569" y="5320948"/>
                <a:ext cx="16131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Freihand 7">
                <a:extLst>
                  <a:ext uri="{FF2B5EF4-FFF2-40B4-BE49-F238E27FC236}">
                    <a16:creationId xmlns:a16="http://schemas.microsoft.com/office/drawing/2014/main" id="{AA4EBD8A-01DE-CB52-50F4-C14DBB2482FC}"/>
                  </a:ext>
                </a:extLst>
              </p14:cNvPr>
              <p14:cNvContentPartPr/>
              <p14:nvPr/>
            </p14:nvContentPartPr>
            <p14:xfrm>
              <a:off x="7656649" y="288148"/>
              <a:ext cx="1005480" cy="541440"/>
            </p14:xfrm>
          </p:contentPart>
        </mc:Choice>
        <mc:Fallback xmlns="">
          <p:pic>
            <p:nvPicPr>
              <p:cNvPr id="8" name="Freihand 7">
                <a:extLst>
                  <a:ext uri="{FF2B5EF4-FFF2-40B4-BE49-F238E27FC236}">
                    <a16:creationId xmlns:a16="http://schemas.microsoft.com/office/drawing/2014/main" id="{AA4EBD8A-01DE-CB52-50F4-C14DBB2482FC}"/>
                  </a:ext>
                </a:extLst>
              </p:cNvPr>
              <p:cNvPicPr/>
              <p:nvPr/>
            </p:nvPicPr>
            <p:blipFill>
              <a:blip r:embed="rId8"/>
              <a:stretch>
                <a:fillRect/>
              </a:stretch>
            </p:blipFill>
            <p:spPr>
              <a:xfrm>
                <a:off x="7620649" y="252148"/>
                <a:ext cx="1077120" cy="613080"/>
              </a:xfrm>
              <a:prstGeom prst="rect">
                <a:avLst/>
              </a:prstGeom>
            </p:spPr>
          </p:pic>
        </mc:Fallback>
      </mc:AlternateContent>
      <p:grpSp>
        <p:nvGrpSpPr>
          <p:cNvPr id="14" name="Gruppieren 13">
            <a:extLst>
              <a:ext uri="{FF2B5EF4-FFF2-40B4-BE49-F238E27FC236}">
                <a16:creationId xmlns:a16="http://schemas.microsoft.com/office/drawing/2014/main" id="{41C5E778-3CE8-B8B0-29C0-6F809759E72A}"/>
              </a:ext>
            </a:extLst>
          </p:cNvPr>
          <p:cNvGrpSpPr/>
          <p:nvPr/>
        </p:nvGrpSpPr>
        <p:grpSpPr>
          <a:xfrm>
            <a:off x="6302689" y="3183268"/>
            <a:ext cx="1152360" cy="1055880"/>
            <a:chOff x="6302689" y="3183268"/>
            <a:chExt cx="1152360" cy="1055880"/>
          </a:xfrm>
        </p:grpSpPr>
        <mc:AlternateContent xmlns:mc="http://schemas.openxmlformats.org/markup-compatibility/2006" xmlns:p14="http://schemas.microsoft.com/office/powerpoint/2010/main">
          <mc:Choice Requires="p14">
            <p:contentPart p14:bwMode="auto" r:id="rId9">
              <p14:nvContentPartPr>
                <p14:cNvPr id="10" name="Freihand 9">
                  <a:extLst>
                    <a:ext uri="{FF2B5EF4-FFF2-40B4-BE49-F238E27FC236}">
                      <a16:creationId xmlns:a16="http://schemas.microsoft.com/office/drawing/2014/main" id="{0ADB4224-138D-A8B1-D98E-CA591F59F7B0}"/>
                    </a:ext>
                  </a:extLst>
                </p14:cNvPr>
                <p14:cNvContentPartPr/>
                <p14:nvPr/>
              </p14:nvContentPartPr>
              <p14:xfrm>
                <a:off x="6302689" y="3248068"/>
                <a:ext cx="69840" cy="926280"/>
              </p14:xfrm>
            </p:contentPart>
          </mc:Choice>
          <mc:Fallback xmlns="">
            <p:pic>
              <p:nvPicPr>
                <p:cNvPr id="10" name="Freihand 9">
                  <a:extLst>
                    <a:ext uri="{FF2B5EF4-FFF2-40B4-BE49-F238E27FC236}">
                      <a16:creationId xmlns:a16="http://schemas.microsoft.com/office/drawing/2014/main" id="{0ADB4224-138D-A8B1-D98E-CA591F59F7B0}"/>
                    </a:ext>
                  </a:extLst>
                </p:cNvPr>
                <p:cNvPicPr/>
                <p:nvPr/>
              </p:nvPicPr>
              <p:blipFill>
                <a:blip r:embed="rId10"/>
                <a:stretch>
                  <a:fillRect/>
                </a:stretch>
              </p:blipFill>
              <p:spPr>
                <a:xfrm>
                  <a:off x="6267049" y="3212428"/>
                  <a:ext cx="141480" cy="997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Freihand 10">
                  <a:extLst>
                    <a:ext uri="{FF2B5EF4-FFF2-40B4-BE49-F238E27FC236}">
                      <a16:creationId xmlns:a16="http://schemas.microsoft.com/office/drawing/2014/main" id="{AEFCC82C-4922-231D-9C05-E96CC73A388B}"/>
                    </a:ext>
                  </a:extLst>
                </p14:cNvPr>
                <p14:cNvContentPartPr/>
                <p14:nvPr/>
              </p14:nvContentPartPr>
              <p14:xfrm>
                <a:off x="6379009" y="4194148"/>
                <a:ext cx="1054800" cy="45000"/>
              </p14:xfrm>
            </p:contentPart>
          </mc:Choice>
          <mc:Fallback xmlns="">
            <p:pic>
              <p:nvPicPr>
                <p:cNvPr id="11" name="Freihand 10">
                  <a:extLst>
                    <a:ext uri="{FF2B5EF4-FFF2-40B4-BE49-F238E27FC236}">
                      <a16:creationId xmlns:a16="http://schemas.microsoft.com/office/drawing/2014/main" id="{AEFCC82C-4922-231D-9C05-E96CC73A388B}"/>
                    </a:ext>
                  </a:extLst>
                </p:cNvPr>
                <p:cNvPicPr/>
                <p:nvPr/>
              </p:nvPicPr>
              <p:blipFill>
                <a:blip r:embed="rId12"/>
                <a:stretch>
                  <a:fillRect/>
                </a:stretch>
              </p:blipFill>
              <p:spPr>
                <a:xfrm>
                  <a:off x="6343369" y="4158148"/>
                  <a:ext cx="11264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Freihand 11">
                  <a:extLst>
                    <a:ext uri="{FF2B5EF4-FFF2-40B4-BE49-F238E27FC236}">
                      <a16:creationId xmlns:a16="http://schemas.microsoft.com/office/drawing/2014/main" id="{79C46E74-63B6-FE6B-A005-802058798572}"/>
                    </a:ext>
                  </a:extLst>
                </p14:cNvPr>
                <p14:cNvContentPartPr/>
                <p14:nvPr/>
              </p14:nvContentPartPr>
              <p14:xfrm>
                <a:off x="7432729" y="3227188"/>
                <a:ext cx="22320" cy="968400"/>
              </p14:xfrm>
            </p:contentPart>
          </mc:Choice>
          <mc:Fallback xmlns="">
            <p:pic>
              <p:nvPicPr>
                <p:cNvPr id="12" name="Freihand 11">
                  <a:extLst>
                    <a:ext uri="{FF2B5EF4-FFF2-40B4-BE49-F238E27FC236}">
                      <a16:creationId xmlns:a16="http://schemas.microsoft.com/office/drawing/2014/main" id="{79C46E74-63B6-FE6B-A005-802058798572}"/>
                    </a:ext>
                  </a:extLst>
                </p:cNvPr>
                <p:cNvPicPr/>
                <p:nvPr/>
              </p:nvPicPr>
              <p:blipFill>
                <a:blip r:embed="rId14"/>
                <a:stretch>
                  <a:fillRect/>
                </a:stretch>
              </p:blipFill>
              <p:spPr>
                <a:xfrm>
                  <a:off x="7396729" y="3191188"/>
                  <a:ext cx="93960" cy="104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Freihand 12">
                  <a:extLst>
                    <a:ext uri="{FF2B5EF4-FFF2-40B4-BE49-F238E27FC236}">
                      <a16:creationId xmlns:a16="http://schemas.microsoft.com/office/drawing/2014/main" id="{3701A0C7-AF7A-9BDA-E746-FDC6ACB8C6E7}"/>
                    </a:ext>
                  </a:extLst>
                </p14:cNvPr>
                <p14:cNvContentPartPr/>
                <p14:nvPr/>
              </p14:nvContentPartPr>
              <p14:xfrm>
                <a:off x="6354889" y="3183268"/>
                <a:ext cx="1078560" cy="31320"/>
              </p14:xfrm>
            </p:contentPart>
          </mc:Choice>
          <mc:Fallback xmlns="">
            <p:pic>
              <p:nvPicPr>
                <p:cNvPr id="13" name="Freihand 12">
                  <a:extLst>
                    <a:ext uri="{FF2B5EF4-FFF2-40B4-BE49-F238E27FC236}">
                      <a16:creationId xmlns:a16="http://schemas.microsoft.com/office/drawing/2014/main" id="{3701A0C7-AF7A-9BDA-E746-FDC6ACB8C6E7}"/>
                    </a:ext>
                  </a:extLst>
                </p:cNvPr>
                <p:cNvPicPr/>
                <p:nvPr/>
              </p:nvPicPr>
              <p:blipFill>
                <a:blip r:embed="rId16"/>
                <a:stretch>
                  <a:fillRect/>
                </a:stretch>
              </p:blipFill>
              <p:spPr>
                <a:xfrm>
                  <a:off x="6319249" y="3147268"/>
                  <a:ext cx="1150200" cy="102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5" name="Freihand 14">
                <a:extLst>
                  <a:ext uri="{FF2B5EF4-FFF2-40B4-BE49-F238E27FC236}">
                    <a16:creationId xmlns:a16="http://schemas.microsoft.com/office/drawing/2014/main" id="{8458D925-D9E3-D1E1-80A8-53029457C66E}"/>
                  </a:ext>
                </a:extLst>
              </p14:cNvPr>
              <p14:cNvContentPartPr/>
              <p14:nvPr/>
            </p14:nvContentPartPr>
            <p14:xfrm>
              <a:off x="4603129" y="6357748"/>
              <a:ext cx="1684080" cy="345600"/>
            </p14:xfrm>
          </p:contentPart>
        </mc:Choice>
        <mc:Fallback xmlns="">
          <p:pic>
            <p:nvPicPr>
              <p:cNvPr id="15" name="Freihand 14">
                <a:extLst>
                  <a:ext uri="{FF2B5EF4-FFF2-40B4-BE49-F238E27FC236}">
                    <a16:creationId xmlns:a16="http://schemas.microsoft.com/office/drawing/2014/main" id="{8458D925-D9E3-D1E1-80A8-53029457C66E}"/>
                  </a:ext>
                </a:extLst>
              </p:cNvPr>
              <p:cNvPicPr/>
              <p:nvPr/>
            </p:nvPicPr>
            <p:blipFill>
              <a:blip r:embed="rId18"/>
              <a:stretch>
                <a:fillRect/>
              </a:stretch>
            </p:blipFill>
            <p:spPr>
              <a:xfrm>
                <a:off x="4567489" y="6321748"/>
                <a:ext cx="175572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Freihand 15">
                <a:extLst>
                  <a:ext uri="{FF2B5EF4-FFF2-40B4-BE49-F238E27FC236}">
                    <a16:creationId xmlns:a16="http://schemas.microsoft.com/office/drawing/2014/main" id="{47A8E16F-405E-6337-4408-48B13562E59F}"/>
                  </a:ext>
                </a:extLst>
              </p14:cNvPr>
              <p14:cNvContentPartPr/>
              <p14:nvPr/>
            </p14:nvContentPartPr>
            <p14:xfrm>
              <a:off x="2086729" y="6324988"/>
              <a:ext cx="1764360" cy="357480"/>
            </p14:xfrm>
          </p:contentPart>
        </mc:Choice>
        <mc:Fallback xmlns="">
          <p:pic>
            <p:nvPicPr>
              <p:cNvPr id="16" name="Freihand 15">
                <a:extLst>
                  <a:ext uri="{FF2B5EF4-FFF2-40B4-BE49-F238E27FC236}">
                    <a16:creationId xmlns:a16="http://schemas.microsoft.com/office/drawing/2014/main" id="{47A8E16F-405E-6337-4408-48B13562E59F}"/>
                  </a:ext>
                </a:extLst>
              </p:cNvPr>
              <p:cNvPicPr/>
              <p:nvPr/>
            </p:nvPicPr>
            <p:blipFill>
              <a:blip r:embed="rId20"/>
              <a:stretch>
                <a:fillRect/>
              </a:stretch>
            </p:blipFill>
            <p:spPr>
              <a:xfrm>
                <a:off x="2050729" y="6289348"/>
                <a:ext cx="1836000" cy="429120"/>
              </a:xfrm>
              <a:prstGeom prst="rect">
                <a:avLst/>
              </a:prstGeom>
            </p:spPr>
          </p:pic>
        </mc:Fallback>
      </mc:AlternateContent>
    </p:spTree>
    <p:extLst>
      <p:ext uri="{BB962C8B-B14F-4D97-AF65-F5344CB8AC3E}">
        <p14:creationId xmlns:p14="http://schemas.microsoft.com/office/powerpoint/2010/main" val="165011796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2A089A-249A-42FE-AD24-46BC184A9B1D}">
  <ds:schemaRefs>
    <ds:schemaRef ds:uri="http://schemas.microsoft.com/office/2006/metadata/properties"/>
    <ds:schemaRef ds:uri="http://schemas.microsoft.com/office/infopath/2007/PartnerControls"/>
    <ds:schemaRef ds:uri="98cc15a3-3e94-4076-998c-63c885c407b0"/>
    <ds:schemaRef ds:uri="ec62de01-3c60-4501-b46d-b2adce299403"/>
  </ds:schemaRefs>
</ds:datastoreItem>
</file>

<file path=customXml/itemProps2.xml><?xml version="1.0" encoding="utf-8"?>
<ds:datastoreItem xmlns:ds="http://schemas.openxmlformats.org/officeDocument/2006/customXml" ds:itemID="{CFF0A798-1BD0-44D3-B72F-75A4B87D3957}"/>
</file>

<file path=customXml/itemProps3.xml><?xml version="1.0" encoding="utf-8"?>
<ds:datastoreItem xmlns:ds="http://schemas.openxmlformats.org/officeDocument/2006/customXml" ds:itemID="{A245F293-8DFC-4BD8-AC95-BF812F0A42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1436</Words>
  <Application>Microsoft Office PowerPoint</Application>
  <PresentationFormat>Breitbild</PresentationFormat>
  <Paragraphs>196</Paragraphs>
  <Slides>13</Slides>
  <Notes>6</Notes>
  <HiddenSlides>2</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Arial Black</vt:lpstr>
      <vt:lpstr>ArialMT</vt:lpstr>
      <vt:lpstr>Segoe UI</vt:lpstr>
      <vt:lpstr>Times New Roman</vt:lpstr>
      <vt:lpstr>Kanton Luzern</vt:lpstr>
      <vt:lpstr>Das Unternehmen und sein Umfeld – Teil 2</vt:lpstr>
      <vt:lpstr>AUFTRAG von letzter Woche</vt:lpstr>
      <vt:lpstr>Begriff „System“ (als Alternative zu Prozess)</vt:lpstr>
      <vt:lpstr>Begriff „Element “</vt:lpstr>
      <vt:lpstr>Systemstruktur und Systemmerkmale</vt:lpstr>
      <vt:lpstr>Subsysteme</vt:lpstr>
      <vt:lpstr> Symbole</vt:lpstr>
      <vt:lpstr>Untersuchungsmodell (Funktionsdiagramm)</vt:lpstr>
      <vt:lpstr>Musterlösung Hochzeit</vt:lpstr>
      <vt:lpstr>Begriffe „Unternehmen“ und „Betrieb“</vt:lpstr>
      <vt:lpstr>ÜBUNG 1</vt:lpstr>
      <vt:lpstr>ÜBUNG 2</vt:lpstr>
      <vt:lpstr>PowerPoint-Präsentation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lastModifiedBy>Büeler Christoph</cp:lastModifiedBy>
  <cp:revision>85</cp:revision>
  <dcterms:created xsi:type="dcterms:W3CDTF">2021-03-11T13:07:41Z</dcterms:created>
  <dcterms:modified xsi:type="dcterms:W3CDTF">2023-09-07T09:04:39Z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2023-08-07T08:59:26Z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5fcba2a2-d297-4f6f-8148-203b5c3beaea</vt:lpwstr>
  </property>
  <property fmtid="{D5CDD505-2E9C-101B-9397-08002B2CF9AE}" pid="10" name="MSIP_Label_9a596b37-69c0-48fc-97f0-be83464a3cb4_ContentBits">
    <vt:lpwstr>0</vt:lpwstr>
  </property>
</Properties>
</file>