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20A14-92EF-844A-8913-D0321598D131}" v="2" dt="2023-09-08T08:56:45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8"/>
    <p:restoredTop sz="97030"/>
  </p:normalViewPr>
  <p:slideViewPr>
    <p:cSldViewPr snapToGrid="0">
      <p:cViewPr varScale="1">
        <p:scale>
          <a:sx n="151" d="100"/>
          <a:sy n="151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BZW; Farese Noe" userId="6001c7fb-3ef1-4202-bdd7-af41ae1e1cbf" providerId="ADAL" clId="{04120A14-92EF-844A-8913-D0321598D131}"/>
    <pc:docChg chg="custSel modSld">
      <pc:chgData name="BBZW; Farese Noe" userId="6001c7fb-3ef1-4202-bdd7-af41ae1e1cbf" providerId="ADAL" clId="{04120A14-92EF-844A-8913-D0321598D131}" dt="2023-09-08T09:15:05.014" v="2" actId="27636"/>
      <pc:docMkLst>
        <pc:docMk/>
      </pc:docMkLst>
      <pc:sldChg chg="modSp mod">
        <pc:chgData name="BBZW; Farese Noe" userId="6001c7fb-3ef1-4202-bdd7-af41ae1e1cbf" providerId="ADAL" clId="{04120A14-92EF-844A-8913-D0321598D131}" dt="2023-09-08T09:15:05.014" v="2" actId="27636"/>
        <pc:sldMkLst>
          <pc:docMk/>
          <pc:sldMk cId="656491695" sldId="263"/>
        </pc:sldMkLst>
        <pc:spChg chg="mod">
          <ac:chgData name="BBZW; Farese Noe" userId="6001c7fb-3ef1-4202-bdd7-af41ae1e1cbf" providerId="ADAL" clId="{04120A14-92EF-844A-8913-D0321598D131}" dt="2023-09-08T09:14:59.786" v="0" actId="1076"/>
          <ac:spMkLst>
            <pc:docMk/>
            <pc:sldMk cId="656491695" sldId="263"/>
            <ac:spMk id="2" creationId="{CCA7E083-DEB7-0C23-1884-EFEB9795C30D}"/>
          </ac:spMkLst>
        </pc:spChg>
        <pc:spChg chg="mod">
          <ac:chgData name="BBZW; Farese Noe" userId="6001c7fb-3ef1-4202-bdd7-af41ae1e1cbf" providerId="ADAL" clId="{04120A14-92EF-844A-8913-D0321598D131}" dt="2023-09-08T09:15:05.014" v="2" actId="27636"/>
          <ac:spMkLst>
            <pc:docMk/>
            <pc:sldMk cId="656491695" sldId="263"/>
            <ac:spMk id="3" creationId="{858C90DD-97E5-D713-D755-F1CEC34B29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7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7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7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3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2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6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3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0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7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1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43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C7FF4D6D-3B3F-2497-D705-9F0E4831C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7" b="122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B836AA-7145-80B0-A60D-9AF1A6A5A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744" y="1290162"/>
            <a:ext cx="3403426" cy="1588698"/>
          </a:xfrm>
        </p:spPr>
        <p:txBody>
          <a:bodyPr>
            <a:normAutofit/>
          </a:bodyPr>
          <a:lstStyle/>
          <a:p>
            <a:r>
              <a:rPr lang="de-DE" sz="2500" dirty="0">
                <a:solidFill>
                  <a:schemeClr val="tx1"/>
                </a:solidFill>
              </a:rPr>
              <a:t>Wochenauftrag - SW_03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3996-1220-1F00-630A-D3AF5043E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744" y="2929351"/>
            <a:ext cx="3403426" cy="738820"/>
          </a:xfrm>
        </p:spPr>
        <p:txBody>
          <a:bodyPr>
            <a:normAutofit fontScale="92500"/>
          </a:bodyPr>
          <a:lstStyle/>
          <a:p>
            <a:r>
              <a:rPr lang="de-DE" dirty="0"/>
              <a:t>M254 </a:t>
            </a:r>
          </a:p>
          <a:p>
            <a:r>
              <a:rPr lang="de-DE" dirty="0"/>
              <a:t>Noé </a:t>
            </a:r>
            <a:r>
              <a:rPr lang="de-DE" dirty="0" err="1"/>
              <a:t>Farese</a:t>
            </a:r>
            <a:r>
              <a:rPr lang="de-DE" dirty="0"/>
              <a:t> und Aurel </a:t>
            </a:r>
            <a:r>
              <a:rPr lang="de-DE" dirty="0" err="1"/>
              <a:t>schmid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78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D39CC-C585-2A70-B5B0-A80FC261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904E30-DF3D-CD75-0B05-5C76FA2627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Unternehmen:</a:t>
            </a:r>
          </a:p>
          <a:p>
            <a:r>
              <a:rPr lang="de-DE" dirty="0"/>
              <a:t>Besteht aus Rechtsformen (GmbH, AG…)</a:t>
            </a:r>
          </a:p>
          <a:p>
            <a:r>
              <a:rPr lang="de-DE" dirty="0"/>
              <a:t>Abstrakte Organisation </a:t>
            </a:r>
          </a:p>
          <a:p>
            <a:r>
              <a:rPr lang="de-DE" dirty="0"/>
              <a:t>wirtschaftliche Ziele (stabile Prämien, Gewinn, Ersatzleistungen …)</a:t>
            </a:r>
          </a:p>
          <a:p>
            <a:r>
              <a:rPr lang="de-DE" dirty="0"/>
              <a:t>Verkauft Policen </a:t>
            </a:r>
          </a:p>
          <a:p>
            <a:r>
              <a:rPr lang="de-DE" dirty="0"/>
              <a:t>Trägt finanzielles Risiko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671BC9-0C14-B109-328B-77B5F7172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8" y="1980176"/>
            <a:ext cx="5194769" cy="3633047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Betrieb:</a:t>
            </a:r>
          </a:p>
          <a:p>
            <a:r>
              <a:rPr lang="de-DE" dirty="0"/>
              <a:t>Physisch</a:t>
            </a:r>
          </a:p>
          <a:p>
            <a:r>
              <a:rPr lang="de-DE" dirty="0"/>
              <a:t>Erstellt Produkt (Prämien, Policen, diverse Leistungen,  Webseite usw.)</a:t>
            </a:r>
          </a:p>
          <a:p>
            <a:r>
              <a:rPr lang="de-DE" dirty="0"/>
              <a:t>Strategie</a:t>
            </a:r>
          </a:p>
          <a:p>
            <a:r>
              <a:rPr lang="de-DE" dirty="0"/>
              <a:t>Aktivitäten und Prozesse</a:t>
            </a:r>
          </a:p>
          <a:p>
            <a:r>
              <a:rPr lang="de-DE" dirty="0"/>
              <a:t>Operative Ebene</a:t>
            </a:r>
          </a:p>
          <a:p>
            <a:r>
              <a:rPr lang="de-DE" dirty="0"/>
              <a:t>Agenturen</a:t>
            </a:r>
          </a:p>
        </p:txBody>
      </p:sp>
    </p:spTree>
    <p:extLst>
      <p:ext uri="{BB962C8B-B14F-4D97-AF65-F5344CB8AC3E}">
        <p14:creationId xmlns:p14="http://schemas.microsoft.com/office/powerpoint/2010/main" val="184774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ACD99-45B8-60C3-62FF-89694A4C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2 – Basissystem und </a:t>
            </a:r>
            <a:r>
              <a:rPr lang="de-DE" dirty="0" err="1"/>
              <a:t>subsystem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3A31B5-D93C-96CB-6FFB-E73DB2971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794617"/>
            <a:ext cx="11029616" cy="4785645"/>
          </a:xfrm>
        </p:spPr>
        <p:txBody>
          <a:bodyPr/>
          <a:lstStyle/>
          <a:p>
            <a:endParaRPr lang="de-DE" b="1" dirty="0"/>
          </a:p>
          <a:p>
            <a:pPr marL="0" indent="0">
              <a:buNone/>
            </a:pPr>
            <a:endParaRPr lang="de-DE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1FDABA1-0780-D660-1813-4101124B7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55" y="1717990"/>
            <a:ext cx="7772400" cy="477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5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37F58-8FE0-C580-150D-91576864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Systemmerkmale – Transportsystem eines städtischen </a:t>
            </a:r>
            <a:r>
              <a:rPr lang="de-DE" dirty="0" err="1"/>
              <a:t>busbetriebes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EFAF7-99DD-85D4-4551-7F9038CA2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1717990"/>
            <a:ext cx="11029616" cy="499213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de-CH" b="1" i="0" dirty="0">
                <a:solidFill>
                  <a:schemeClr val="tx1"/>
                </a:solidFill>
                <a:effectLst/>
              </a:rPr>
              <a:t>Ziel: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</a:rPr>
              <a:t>Personen sicher und effizient von einem Ort zum anderen transportieren.</a:t>
            </a:r>
          </a:p>
          <a:p>
            <a:pPr algn="l"/>
            <a:r>
              <a:rPr lang="de-CH" b="1" i="0" dirty="0">
                <a:solidFill>
                  <a:schemeClr val="tx1"/>
                </a:solidFill>
                <a:effectLst/>
              </a:rPr>
              <a:t>Elementarten: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</a:rPr>
              <a:t>Busse, Fahrer</a:t>
            </a:r>
            <a:r>
              <a:rPr lang="de-CH" dirty="0">
                <a:solidFill>
                  <a:schemeClr val="tx1"/>
                </a:solidFill>
              </a:rPr>
              <a:t>, </a:t>
            </a:r>
            <a:r>
              <a:rPr lang="de-CH" b="0" i="0" dirty="0">
                <a:solidFill>
                  <a:schemeClr val="tx1"/>
                </a:solidFill>
                <a:effectLst/>
              </a:rPr>
              <a:t>Fahrgäste</a:t>
            </a:r>
            <a:r>
              <a:rPr lang="de-CH" dirty="0">
                <a:solidFill>
                  <a:schemeClr val="tx1"/>
                </a:solidFill>
              </a:rPr>
              <a:t>, </a:t>
            </a:r>
            <a:r>
              <a:rPr lang="de-CH" b="0" i="0" dirty="0">
                <a:solidFill>
                  <a:schemeClr val="tx1"/>
                </a:solidFill>
                <a:effectLst/>
              </a:rPr>
              <a:t>Fahrpläne</a:t>
            </a:r>
            <a:r>
              <a:rPr lang="de-CH" dirty="0">
                <a:solidFill>
                  <a:schemeClr val="tx1"/>
                </a:solidFill>
              </a:rPr>
              <a:t>, </a:t>
            </a:r>
            <a:r>
              <a:rPr lang="de-CH" b="0" i="0" dirty="0">
                <a:solidFill>
                  <a:schemeClr val="tx1"/>
                </a:solidFill>
                <a:effectLst/>
              </a:rPr>
              <a:t>Haltestellen, Ticketing-System</a:t>
            </a:r>
          </a:p>
          <a:p>
            <a:pPr algn="l"/>
            <a:r>
              <a:rPr lang="de-CH" b="1" i="0" dirty="0">
                <a:solidFill>
                  <a:schemeClr val="tx1"/>
                </a:solidFill>
                <a:effectLst/>
              </a:rPr>
              <a:t>Eigenschaften der Elemente: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</a:rPr>
              <a:t>Busse: Kapazität, Zustand, Treibstoffverbrauch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</a:rPr>
              <a:t>Fahrer: Fahrerlaubnis, Erfahrung, Dienstplan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</a:rPr>
              <a:t>Fahrgäste: Anzahl, Zielorte, Tickettypen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</a:rPr>
              <a:t>Fahrpläne: Abfahrtszeiten, Routen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</a:rPr>
              <a:t>Haltestellen: Standorte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</a:rPr>
              <a:t>Ticketing-System: Verkaufspreise, Zahlungsmethoden</a:t>
            </a:r>
          </a:p>
          <a:p>
            <a:pPr algn="l"/>
            <a:r>
              <a:rPr lang="de-CH" b="1" i="0" dirty="0">
                <a:solidFill>
                  <a:schemeClr val="tx1"/>
                </a:solidFill>
                <a:effectLst/>
              </a:rPr>
              <a:t>Struktur: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</a:rPr>
              <a:t>Hierarchische Struktur mit zentraler Leitstelle, Depots und Buslinien.</a:t>
            </a:r>
          </a:p>
          <a:p>
            <a:pPr algn="l"/>
            <a:r>
              <a:rPr lang="de-CH" b="1" i="0" dirty="0">
                <a:solidFill>
                  <a:schemeClr val="tx1"/>
                </a:solidFill>
                <a:effectLst/>
              </a:rPr>
              <a:t>Systemumfeld: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</a:rPr>
              <a:t>Verkehrsbedingungen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</a:rPr>
              <a:t>Wetter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</a:rPr>
              <a:t>Gesetzliche Vorschriften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</a:rPr>
              <a:t>Konkurrenz durch andere Verkehrsmittel</a:t>
            </a:r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4874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8C8B9-29A3-B129-BA5B-56F3E194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Systemmerkmale - Stockwerkeigentümergemeinschaft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9D422-B377-2B5F-F99B-4E4DF7BF0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236" y="1647414"/>
            <a:ext cx="11275527" cy="4825999"/>
          </a:xfrm>
        </p:spPr>
        <p:txBody>
          <a:bodyPr>
            <a:noAutofit/>
          </a:bodyPr>
          <a:lstStyle/>
          <a:p>
            <a:pPr algn="l"/>
            <a:r>
              <a:rPr lang="de-CH" sz="800" b="1" i="0" dirty="0">
                <a:solidFill>
                  <a:schemeClr val="tx1"/>
                </a:solidFill>
                <a:effectLst/>
              </a:rPr>
              <a:t>Ziel: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800" b="0" i="0" dirty="0">
                <a:solidFill>
                  <a:schemeClr val="tx1"/>
                </a:solidFill>
                <a:effectLst/>
              </a:rPr>
              <a:t>Verwaltung und Pflege eines Mehrfamilienhauskomplexes und gemeinsame Entscheidungsfindung für Angelegenheiten, die das Gebäude betreffen.</a:t>
            </a:r>
          </a:p>
          <a:p>
            <a:pPr algn="l"/>
            <a:r>
              <a:rPr lang="de-CH" sz="800" b="1" i="0" dirty="0">
                <a:solidFill>
                  <a:schemeClr val="tx1"/>
                </a:solidFill>
                <a:effectLst/>
              </a:rPr>
              <a:t>Elementarten: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800" b="0" i="0" dirty="0">
                <a:solidFill>
                  <a:schemeClr val="tx1"/>
                </a:solidFill>
                <a:effectLst/>
              </a:rPr>
              <a:t>Wohnungseigentümer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800" b="0" i="0" dirty="0">
                <a:solidFill>
                  <a:schemeClr val="tx1"/>
                </a:solidFill>
                <a:effectLst/>
              </a:rPr>
              <a:t>Verwaltungsrat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800" b="0" i="0" dirty="0">
                <a:solidFill>
                  <a:schemeClr val="tx1"/>
                </a:solidFill>
                <a:effectLst/>
              </a:rPr>
              <a:t>Gemeinschaftsraum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800" b="0" i="0" dirty="0">
                <a:solidFill>
                  <a:schemeClr val="tx1"/>
                </a:solidFill>
                <a:effectLst/>
              </a:rPr>
              <a:t>Gebäudestrukturen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800" b="0" i="0" dirty="0">
                <a:solidFill>
                  <a:schemeClr val="tx1"/>
                </a:solidFill>
                <a:effectLst/>
              </a:rPr>
              <a:t>Budget</a:t>
            </a:r>
          </a:p>
          <a:p>
            <a:pPr algn="l"/>
            <a:r>
              <a:rPr lang="de-CH" sz="800" b="1" i="0" dirty="0">
                <a:solidFill>
                  <a:schemeClr val="tx1"/>
                </a:solidFill>
                <a:effectLst/>
              </a:rPr>
              <a:t>Eigenschaften der Elemente: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800" b="0" i="0" dirty="0">
                <a:solidFill>
                  <a:schemeClr val="tx1"/>
                </a:solidFill>
                <a:effectLst/>
              </a:rPr>
              <a:t>Wohnungseigentümer: Einheiten, Eigentumsanteile, Beiträge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800" b="0" i="0" dirty="0">
                <a:solidFill>
                  <a:schemeClr val="tx1"/>
                </a:solidFill>
                <a:effectLst/>
              </a:rPr>
              <a:t>Verwaltungsrat: Mitglieder, Verantwortlichkeiten, Entscheidungen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800" b="0" i="0" dirty="0">
                <a:solidFill>
                  <a:schemeClr val="tx1"/>
                </a:solidFill>
                <a:effectLst/>
              </a:rPr>
              <a:t>Gemeinschaftsraum: Nutzung, Buchungssystem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800" b="0" i="0" dirty="0">
                <a:solidFill>
                  <a:schemeClr val="tx1"/>
                </a:solidFill>
                <a:effectLst/>
              </a:rPr>
              <a:t>Gebäudestrukturen: Zustand, Instandhaltung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800" b="0" i="0" dirty="0">
                <a:solidFill>
                  <a:schemeClr val="tx1"/>
                </a:solidFill>
                <a:effectLst/>
              </a:rPr>
              <a:t>Budget: Einnahmen, Ausgaben, Rücklagen</a:t>
            </a:r>
          </a:p>
          <a:p>
            <a:pPr algn="l"/>
            <a:r>
              <a:rPr lang="de-CH" sz="800" b="1" i="0" dirty="0">
                <a:solidFill>
                  <a:schemeClr val="tx1"/>
                </a:solidFill>
                <a:effectLst/>
              </a:rPr>
              <a:t>Struktur: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800" b="0" i="0" dirty="0">
                <a:solidFill>
                  <a:schemeClr val="tx1"/>
                </a:solidFill>
                <a:effectLst/>
              </a:rPr>
              <a:t>Demokratische Struktur mit einer Eigentümerversammlung, die wichtige Entscheidungen trifft, und einem Verwaltungsrat zur täglichen Verwaltung.</a:t>
            </a:r>
          </a:p>
          <a:p>
            <a:pPr algn="l"/>
            <a:r>
              <a:rPr lang="de-CH" sz="800" b="1" i="0" dirty="0">
                <a:solidFill>
                  <a:schemeClr val="tx1"/>
                </a:solidFill>
                <a:effectLst/>
              </a:rPr>
              <a:t>Systemumfeld: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800" b="0" i="0" dirty="0">
                <a:solidFill>
                  <a:schemeClr val="tx1"/>
                </a:solidFill>
                <a:effectLst/>
              </a:rPr>
              <a:t>Immobilienmarkt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800" b="0" i="0" dirty="0">
                <a:solidFill>
                  <a:schemeClr val="tx1"/>
                </a:solidFill>
                <a:effectLst/>
              </a:rPr>
              <a:t>Gesetzliche Vorschriften für Wohnungseigentum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800" b="0" i="0" dirty="0">
                <a:solidFill>
                  <a:schemeClr val="tx1"/>
                </a:solidFill>
                <a:effectLst/>
              </a:rPr>
              <a:t>Nachbarschaftliche Beziehungen</a:t>
            </a:r>
          </a:p>
          <a:p>
            <a:pPr marL="0" indent="0" algn="l">
              <a:buNone/>
            </a:pPr>
            <a:br>
              <a:rPr lang="de-CH" sz="800" b="0" i="0" dirty="0">
                <a:solidFill>
                  <a:schemeClr val="tx1"/>
                </a:solidFill>
                <a:effectLst/>
              </a:rPr>
            </a:br>
            <a:endParaRPr lang="de-CH" sz="800" b="0" i="0" dirty="0">
              <a:solidFill>
                <a:schemeClr val="tx1"/>
              </a:solidFill>
              <a:effectLst/>
            </a:endParaRPr>
          </a:p>
          <a:p>
            <a:endParaRPr lang="de-DE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91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7E083-DEB7-0C23-1884-EFEB9795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289391"/>
            <a:ext cx="11029616" cy="988332"/>
          </a:xfrm>
        </p:spPr>
        <p:txBody>
          <a:bodyPr/>
          <a:lstStyle/>
          <a:p>
            <a:r>
              <a:rPr lang="de-DE" dirty="0"/>
              <a:t>Systemmerkmale – </a:t>
            </a:r>
            <a:r>
              <a:rPr lang="de-DE" dirty="0" err="1"/>
              <a:t>firmennetzwerk</a:t>
            </a:r>
            <a:r>
              <a:rPr lang="de-DE" dirty="0"/>
              <a:t> (</a:t>
            </a:r>
            <a:r>
              <a:rPr lang="de-DE" dirty="0" err="1"/>
              <a:t>lan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90DD-97E5-D713-D755-F1CEC34B2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277724"/>
            <a:ext cx="10893052" cy="550969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de-DE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de-CH" b="1" i="0" dirty="0">
                <a:solidFill>
                  <a:schemeClr val="tx1"/>
                </a:solidFill>
                <a:effectLst/>
                <a:latin typeface="+mj-lt"/>
              </a:rPr>
              <a:t>Ziel: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  <a:latin typeface="+mj-lt"/>
              </a:rPr>
              <a:t>Bereitstellung einer zuverlässigen und sicheren Kommunikationsinfrastruktur für die Mitarbeiter, um Daten und Ressourcen innerhalb des Unternehmens auszutauschen und zu nutzen.</a:t>
            </a:r>
          </a:p>
          <a:p>
            <a:pPr algn="l"/>
            <a:r>
              <a:rPr lang="de-CH" b="1" i="0" dirty="0">
                <a:solidFill>
                  <a:schemeClr val="tx1"/>
                </a:solidFill>
                <a:effectLst/>
                <a:latin typeface="+mj-lt"/>
              </a:rPr>
              <a:t>Elementarten: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  <a:latin typeface="+mj-lt"/>
              </a:rPr>
              <a:t>Computer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  <a:latin typeface="+mj-lt"/>
              </a:rPr>
              <a:t>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  <a:latin typeface="+mj-lt"/>
              </a:rPr>
              <a:t>Router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  <a:latin typeface="+mj-lt"/>
              </a:rPr>
              <a:t>Switches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  <a:latin typeface="+mj-lt"/>
              </a:rPr>
              <a:t>Firewalls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  <a:latin typeface="+mj-lt"/>
              </a:rPr>
              <a:t>Software-Anwendungen</a:t>
            </a:r>
          </a:p>
          <a:p>
            <a:pPr algn="l"/>
            <a:r>
              <a:rPr lang="de-CH" b="1" i="0" dirty="0">
                <a:solidFill>
                  <a:schemeClr val="tx1"/>
                </a:solidFill>
                <a:effectLst/>
                <a:latin typeface="+mj-lt"/>
              </a:rPr>
              <a:t>Eigenschaften der Elemente: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  <a:latin typeface="+mj-lt"/>
              </a:rPr>
              <a:t>Computer: Betriebssystem, Hardware-Spezifikationen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  <a:latin typeface="+mj-lt"/>
              </a:rPr>
              <a:t>Server: Dateien, Anwendungen, Zugriffsrechte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  <a:latin typeface="+mj-lt"/>
              </a:rPr>
              <a:t>Router: Netzwerkverbindung, IP-Routing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  <a:latin typeface="+mj-lt"/>
              </a:rPr>
              <a:t>Switches: Lokaler Datenverkehr, Ports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  <a:latin typeface="+mj-lt"/>
              </a:rPr>
              <a:t>Firewalls: Sicherheitsrichtlinien, Intrusion </a:t>
            </a:r>
            <a:r>
              <a:rPr lang="de-CH" b="0" i="0" dirty="0" err="1">
                <a:solidFill>
                  <a:schemeClr val="tx1"/>
                </a:solidFill>
                <a:effectLst/>
                <a:latin typeface="+mj-lt"/>
              </a:rPr>
              <a:t>Detection</a:t>
            </a:r>
            <a:endParaRPr lang="de-CH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  <a:latin typeface="+mj-lt"/>
              </a:rPr>
              <a:t>Software-Anwendungen: Anwendungsart, Lizenzen</a:t>
            </a:r>
          </a:p>
          <a:p>
            <a:pPr algn="l"/>
            <a:r>
              <a:rPr lang="de-CH" b="1" i="0" dirty="0">
                <a:solidFill>
                  <a:schemeClr val="tx1"/>
                </a:solidFill>
                <a:effectLst/>
                <a:latin typeface="+mj-lt"/>
              </a:rPr>
              <a:t>Struktur: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  <a:latin typeface="+mj-lt"/>
              </a:rPr>
              <a:t>Hierarchische Struktur mit zentralen Servern, Unternehmensweiten Netzwerken und Abteilungsnetzwerken.</a:t>
            </a:r>
          </a:p>
          <a:p>
            <a:pPr algn="l"/>
            <a:r>
              <a:rPr lang="de-CH" b="1" i="0" dirty="0">
                <a:solidFill>
                  <a:schemeClr val="tx1"/>
                </a:solidFill>
                <a:effectLst/>
                <a:latin typeface="+mj-lt"/>
              </a:rPr>
              <a:t>Systemumfeld: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  <a:latin typeface="+mj-lt"/>
              </a:rPr>
              <a:t>Externe Netzwerkverbindungen (Internet, VPN)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  <a:latin typeface="+mj-lt"/>
              </a:rPr>
              <a:t>Sicherheitsbedrohungen (Viren, Malware)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chemeClr val="tx1"/>
                </a:solidFill>
                <a:effectLst/>
                <a:latin typeface="+mj-lt"/>
              </a:rPr>
              <a:t>Compliance-Anforderungen (Datenschutz, Datenschutz)</a:t>
            </a:r>
          </a:p>
          <a:p>
            <a:endParaRPr lang="de-DE" b="1" dirty="0">
              <a:latin typeface="+mj-lt"/>
            </a:endParaRPr>
          </a:p>
          <a:p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64916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83620"/>
      </a:dk2>
      <a:lt2>
        <a:srgbClr val="E8E2E7"/>
      </a:lt2>
      <a:accent1>
        <a:srgbClr val="21BB3A"/>
      </a:accent1>
      <a:accent2>
        <a:srgbClr val="3EBA14"/>
      </a:accent2>
      <a:accent3>
        <a:srgbClr val="80B01F"/>
      </a:accent3>
      <a:accent4>
        <a:srgbClr val="B0A213"/>
      </a:accent4>
      <a:accent5>
        <a:srgbClr val="E78729"/>
      </a:accent5>
      <a:accent6>
        <a:srgbClr val="D52617"/>
      </a:accent6>
      <a:hlink>
        <a:srgbClr val="A17C35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Macintosh PowerPoint</Application>
  <PresentationFormat>Breitbild</PresentationFormat>
  <Paragraphs>82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Wingdings 2</vt:lpstr>
      <vt:lpstr>DividendVTI</vt:lpstr>
      <vt:lpstr>Wochenauftrag - SW_03</vt:lpstr>
      <vt:lpstr>Übung 1</vt:lpstr>
      <vt:lpstr>Übung 2 – Basissystem und subsystem</vt:lpstr>
      <vt:lpstr>Systemmerkmale – Transportsystem eines städtischen busbetriebes</vt:lpstr>
      <vt:lpstr>Systemmerkmale - Stockwerkeigentümergemeinschaft </vt:lpstr>
      <vt:lpstr>Systemmerkmale – firmennetzwerk (lan)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Wochenauftrag - SW_03</dc:title>
  <dc:creator>BBZW; Farese Noe</dc:creator>
  <cp:lastModifiedBy>BBZW; Farese Noe</cp:lastModifiedBy>
  <cp:revision>1</cp:revision>
  <dcterms:created xsi:type="dcterms:W3CDTF">2023-09-08T08:26:23Z</dcterms:created>
  <dcterms:modified xsi:type="dcterms:W3CDTF">2023-09-08T09:15:09Z</dcterms:modified>
</cp:coreProperties>
</file>