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9" r:id="rId5"/>
    <p:sldId id="276" r:id="rId6"/>
    <p:sldId id="318" r:id="rId7"/>
    <p:sldId id="263" r:id="rId8"/>
    <p:sldId id="319" r:id="rId9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1766562-A4A2-9A8B-F500-81CE9D5260B5}" name="BBZW; Jenny Nicolette (Lehrperson)" initials="BJN(" userId="S::Nicolette.Jenny@sluz.ch::19375ca0-365a-40d6-ac9e-751e71dbdd6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E3"/>
    <a:srgbClr val="008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97A153-4231-4A2F-960B-B6D4C4FF0E42}" v="120" dt="2023-09-25T08:19:02.151"/>
    <p1510:client id="{DC2E6ACA-D5C3-4F64-B253-547A900ABAFC}" v="2" dt="2023-09-25T09:25:53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55708" autoAdjust="0"/>
  </p:normalViewPr>
  <p:slideViewPr>
    <p:cSldViewPr snapToGrid="0">
      <p:cViewPr varScale="1">
        <p:scale>
          <a:sx n="55" d="100"/>
          <a:sy n="55" d="100"/>
        </p:scale>
        <p:origin x="14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B0177-EEAD-467F-A696-33021A3737BE}" type="datetimeFigureOut">
              <a:rPr lang="de-CH" smtClean="0"/>
              <a:t>22.11.2023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6137-33AE-42AD-9CFF-625B8FDFB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50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5E307-2EED-41DC-B960-7F893A5ED0C7}" type="datetimeFigureOut">
              <a:rPr lang="de-CH" smtClean="0"/>
              <a:t>22.11.2023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FF4FE-F8FC-4C1D-BEE1-E343905C33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752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FF4FE-F8FC-4C1D-BEE1-E343905C330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851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Abse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9200" y="3338338"/>
            <a:ext cx="11160000" cy="288000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22.11.2023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619200" y="2402338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19199" y="964574"/>
            <a:ext cx="6242919" cy="109488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r>
              <a:rPr lang="de-CH" b="1"/>
              <a:t>Organisation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996287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932000" y="936000"/>
            <a:ext cx="6840000" cy="5183998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9200" y="2159998"/>
            <a:ext cx="4140000" cy="396000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4140000" cy="10133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22.11.2023</a:t>
            </a:fld>
            <a:endParaRPr lang="de-CH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321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" y="964575"/>
            <a:ext cx="11160000" cy="180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de-DE" dirty="0"/>
              <a:t>Departement</a:t>
            </a:r>
          </a:p>
          <a:p>
            <a:pPr lvl="0"/>
            <a:r>
              <a:rPr lang="de-DE"/>
              <a:t>Organisation</a:t>
            </a:r>
            <a:endParaRPr lang="de-DE" dirty="0"/>
          </a:p>
          <a:p>
            <a:pPr lvl="0"/>
            <a:r>
              <a:rPr lang="de-DE" dirty="0"/>
              <a:t>URL…</a:t>
            </a:r>
            <a:endParaRPr lang="de-CH" dirty="0"/>
          </a:p>
          <a:p>
            <a:pPr lvl="0"/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19200" y="3240000"/>
            <a:ext cx="11160000" cy="1440000"/>
          </a:xfrm>
        </p:spPr>
        <p:txBody>
          <a:bodyPr/>
          <a:lstStyle>
            <a:lvl1pPr marL="0" indent="0" algn="ctr">
              <a:buNone/>
              <a:defRPr i="1" baseline="0">
                <a:solidFill>
                  <a:srgbClr val="009FE3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de-DE"/>
              <a:t>Schlusssatz, Handlungsaufforderung (opt.)</a:t>
            </a:r>
            <a:endParaRPr lang="de-CH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22.11.2023</a:t>
            </a:fld>
            <a:endParaRPr lang="de-CH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08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7488" y="2564904"/>
            <a:ext cx="10176619" cy="720080"/>
          </a:xfrm>
        </p:spPr>
        <p:txBody>
          <a:bodyPr/>
          <a:lstStyle>
            <a:lvl1pPr marL="0" indent="0" algn="ctr">
              <a:buClr>
                <a:schemeClr val="bg1">
                  <a:lumMod val="65000"/>
                </a:schemeClr>
              </a:buClr>
              <a:buFont typeface="Arial Black" pitchFamily="34" charset="0"/>
              <a:buNone/>
              <a:defRPr i="1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09585" indent="0" algn="ctr">
              <a:buClrTx/>
              <a:buFont typeface="Arial" pitchFamily="34" charset="0"/>
              <a:buNone/>
              <a:defRPr i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19170" indent="0" algn="ctr">
              <a:buClrTx/>
              <a:buFont typeface="Arial" pitchFamily="34" charset="0"/>
              <a:buNone/>
              <a:defRPr i="1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828754" indent="0" algn="ctr">
              <a:buClrTx/>
              <a:buFont typeface="Arial" pitchFamily="34" charset="0"/>
              <a:buNone/>
              <a:defRPr i="1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438339" indent="0" algn="ctr">
              <a:buClrTx/>
              <a:buFont typeface="Arial" pitchFamily="34" charset="0"/>
              <a:buNone/>
              <a:defRPr i="1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902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fade/>
      </p:transition>
    </mc:Choice>
    <mc:Fallback xmlns="">
      <p:transition spd="slow" advClick="0" advTm="10000">
        <p:fade/>
      </p:transition>
    </mc:Fallback>
  </mc:AlternateContent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9200" y="1872000"/>
            <a:ext cx="11160000" cy="288000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22.11.2023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8058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9200" y="1872000"/>
            <a:ext cx="11160000" cy="4320000"/>
          </a:xfr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5AC23F4F-66B7-46A3-AB40-3D776688B753}" type="datetime1">
              <a:rPr lang="de-CH" smtClean="0"/>
              <a:t>22.11.2023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301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3492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9200" y="4589463"/>
            <a:ext cx="11160000" cy="1548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22.11.2023</a:t>
            </a:fld>
            <a:endParaRPr lang="de-CH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015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9200" y="1872000"/>
            <a:ext cx="5472000" cy="4320000"/>
          </a:xfrm>
        </p:spPr>
        <p:txBody>
          <a:bodyPr/>
          <a:lstStyle>
            <a:lvl1pPr marL="228594" indent="-228594">
              <a:buFontTx/>
              <a:buBlip>
                <a:blip r:embed="rId2"/>
              </a:buBlip>
              <a:defRPr/>
            </a:lvl1pPr>
            <a:lvl2pPr marL="685783" indent="-228594">
              <a:buFontTx/>
              <a:buBlip>
                <a:blip r:embed="rId2"/>
              </a:buBlip>
              <a:defRPr/>
            </a:lvl2pPr>
            <a:lvl3pPr marL="1142971" indent="-228594">
              <a:buFontTx/>
              <a:buBlip>
                <a:blip r:embed="rId2"/>
              </a:buBlip>
              <a:defRPr/>
            </a:lvl3pPr>
            <a:lvl4pPr marL="1600160" indent="-228594">
              <a:buFontTx/>
              <a:buBlip>
                <a:blip r:embed="rId2"/>
              </a:buBlip>
              <a:defRPr/>
            </a:lvl4pPr>
            <a:lvl5pPr marL="2057349" indent="-228594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9999" y="1872000"/>
            <a:ext cx="5472000" cy="4320000"/>
          </a:xfrm>
        </p:spPr>
        <p:txBody>
          <a:bodyPr/>
          <a:lstStyle>
            <a:lvl1pPr marL="228594" indent="-228594">
              <a:buFontTx/>
              <a:buBlip>
                <a:blip r:embed="rId2"/>
              </a:buBlip>
              <a:defRPr/>
            </a:lvl1pPr>
            <a:lvl2pPr marL="685783" indent="-228594">
              <a:buFontTx/>
              <a:buBlip>
                <a:blip r:embed="rId2"/>
              </a:buBlip>
              <a:defRPr/>
            </a:lvl2pPr>
            <a:lvl3pPr marL="1142971" indent="-228594">
              <a:buFontTx/>
              <a:buBlip>
                <a:blip r:embed="rId2"/>
              </a:buBlip>
              <a:defRPr/>
            </a:lvl3pPr>
            <a:lvl4pPr marL="1600160" indent="-228594">
              <a:buFontTx/>
              <a:buBlip>
                <a:blip r:embed="rId2"/>
              </a:buBlip>
              <a:defRPr/>
            </a:lvl4pPr>
            <a:lvl5pPr marL="2057349" indent="-228594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22.11.2023</a:t>
            </a:fld>
            <a:endParaRPr lang="de-CH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194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9200" y="1947863"/>
            <a:ext cx="5472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0" y="2914651"/>
            <a:ext cx="5472000" cy="3275012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99999" y="1947863"/>
            <a:ext cx="5472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99859" y="2914651"/>
            <a:ext cx="5472000" cy="3275012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22.11.2023</a:t>
            </a:fld>
            <a:endParaRPr lang="de-CH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491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22.11.2023</a:t>
            </a:fld>
            <a:endParaRPr lang="de-CH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01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22.11.2023</a:t>
            </a:fld>
            <a:endParaRPr lang="de-CH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894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1008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0000" y="2159999"/>
            <a:ext cx="6731999" cy="396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9200" y="2160000"/>
            <a:ext cx="4140000" cy="396000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22.11.2023</a:t>
            </a:fld>
            <a:endParaRPr lang="de-CH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942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9200" y="1872000"/>
            <a:ext cx="111600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19200" y="6372000"/>
            <a:ext cx="14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72A3-220D-48A9-B693-AB7431F73DEE}" type="datetime1">
              <a:rPr lang="de-CH" smtClean="0"/>
              <a:t>22.11.2023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32000" y="6372000"/>
            <a:ext cx="79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32000" y="6372000"/>
            <a:ext cx="14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1216800" cy="36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8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0082C7"/>
        </a:buClr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82C7"/>
        </a:buClr>
        <a:buSzPct val="8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82C7"/>
        </a:buClr>
        <a:buSzPct val="80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82C7"/>
        </a:buClr>
        <a:buSzPct val="80000"/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82C7"/>
        </a:buClr>
        <a:buSzPct val="80000"/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3" userDrawn="1">
          <p15:clr>
            <a:srgbClr val="F26B43"/>
          </p15:clr>
        </p15:guide>
        <p15:guide id="2" pos="619" userDrawn="1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38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72-ySJd_v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aston-food.com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619200" y="1872000"/>
            <a:ext cx="5472000" cy="4320000"/>
          </a:xfrm>
        </p:spPr>
        <p:txBody>
          <a:bodyPr>
            <a:normAutofit/>
          </a:bodyPr>
          <a:lstStyle/>
          <a:p>
            <a:endParaRPr lang="de-CH" altLang="de-DE" dirty="0"/>
          </a:p>
          <a:p>
            <a:endParaRPr lang="de-CH" altLang="de-DE" dirty="0"/>
          </a:p>
          <a:p>
            <a:endParaRPr lang="de-CH" altLang="de-DE" dirty="0"/>
          </a:p>
          <a:p>
            <a:pPr marL="0" indent="0">
              <a:buNone/>
            </a:pPr>
            <a:r>
              <a:rPr lang="de-CH" altLang="de-DE" sz="3200" i="1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Modul 254</a:t>
            </a:r>
          </a:p>
          <a:p>
            <a:pPr marL="0" indent="0">
              <a:buNone/>
            </a:pPr>
            <a:r>
              <a:rPr lang="de-CH" altLang="de-DE" sz="3200" i="1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Geschäftsprozesse im eigenen Berufsumfeld beschreiben</a:t>
            </a:r>
          </a:p>
          <a:p>
            <a:pPr marL="0" indent="0">
              <a:buNone/>
            </a:pPr>
            <a:r>
              <a:rPr lang="de-CH" altLang="de-DE" sz="3200" i="1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(Musterlösung Prüfung 01 und DIGITALISIERUNG)</a:t>
            </a:r>
            <a:endParaRPr lang="de-DE" altLang="de-DE" sz="3200" i="1" dirty="0">
              <a:solidFill>
                <a:schemeClr val="bg1">
                  <a:lumMod val="65000"/>
                </a:schemeClr>
              </a:solidFill>
              <a:cs typeface="Times New Roman" panose="02020603050405020304" pitchFamily="18" charset="0"/>
            </a:endParaRPr>
          </a:p>
          <a:p>
            <a:endParaRPr lang="de-CH" dirty="0"/>
          </a:p>
        </p:txBody>
      </p:sp>
      <p:pic>
        <p:nvPicPr>
          <p:cNvPr id="3" name="Grafik 2" descr="Ein Bild, das Text, Schrift, Screenshot, Electric Blue (Farbe) enthält.&#10;&#10;Automatisch generierte Beschreibung">
            <a:extLst>
              <a:ext uri="{FF2B5EF4-FFF2-40B4-BE49-F238E27FC236}">
                <a16:creationId xmlns:a16="http://schemas.microsoft.com/office/drawing/2014/main" id="{6A310F26-5BBA-457E-146E-CF9F7713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999" y="3067560"/>
            <a:ext cx="5472000" cy="1928879"/>
          </a:xfrm>
          <a:prstGeom prst="rect">
            <a:avLst/>
          </a:prstGeom>
          <a:noFill/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44753DAC-4FDE-64D9-837D-C8AC27C0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</p:spPr>
        <p:txBody>
          <a:bodyPr anchor="t">
            <a:normAutofit/>
          </a:bodyPr>
          <a:lstStyle/>
          <a:p>
            <a:pPr algn="r"/>
            <a:r>
              <a:rPr lang="de-DE" dirty="0"/>
              <a:t>Repetition</a:t>
            </a:r>
            <a:endParaRPr lang="en-US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994BA5EA-7CC1-3F39-1A69-CCCF562B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3ED32CE-2F18-42BB-BEA2-16F36172DBDC}" type="datetime1">
              <a:rPr lang="de-CH" smtClean="0"/>
              <a:pPr>
                <a:spcAft>
                  <a:spcPts val="600"/>
                </a:spcAft>
              </a:pPr>
              <a:t>22.11.2023</a:t>
            </a:fld>
            <a:endParaRPr lang="de-CH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BCD21C2-C068-6B45-DB88-76D95AF3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CH" altLang="de-DE" dirty="0"/>
              <a:t>Modul 254 Geschäftsprozesse im eigenen Berufsumfeld beschreiben</a:t>
            </a:r>
            <a:endParaRPr lang="de-DE" altLang="de-DE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4ACF47AC-3211-EDF7-D2ED-CC6B1043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D4BD758-C871-49DC-A050-36A17C18F2FA}" type="slidenum">
              <a:rPr lang="de-CH" smtClean="0"/>
              <a:pPr>
                <a:spcAft>
                  <a:spcPts val="600"/>
                </a:spcAft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585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B446300D-E97E-3138-89D4-02DA03F1C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35" b="16333"/>
          <a:stretch/>
        </p:blipFill>
        <p:spPr>
          <a:xfrm>
            <a:off x="3376800" y="1872000"/>
            <a:ext cx="5524313" cy="3614400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C23F4F-66B7-46A3-AB40-3D776688B753}" type="datetime1">
              <a:rPr lang="de-CH" smtClean="0"/>
              <a:pPr>
                <a:spcAft>
                  <a:spcPts val="600"/>
                </a:spcAft>
              </a:pPr>
              <a:t>22.11.2023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CH" altLang="de-DE" dirty="0"/>
              <a:t>Modul 254 Geschäftsprozesse im eigenen Berufsumfeld beschreiben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D4BD758-C871-49DC-A050-36A17C18F2FA}" type="slidenum">
              <a:rPr lang="de-CH" smtClean="0"/>
              <a:pPr>
                <a:spcAft>
                  <a:spcPts val="600"/>
                </a:spcAft>
              </a:pPr>
              <a:t>2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</p:spPr>
        <p:txBody>
          <a:bodyPr anchor="t">
            <a:normAutofit/>
          </a:bodyPr>
          <a:lstStyle/>
          <a:p>
            <a:r>
              <a:rPr lang="de-CH" dirty="0"/>
              <a:t>Funktionszuordnungsdiagramm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155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nhaltsplatzhalter 18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72FD7F4D-23DD-98C4-B2D2-96C83C542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2104414" y="1872000"/>
            <a:ext cx="8189571" cy="4320000"/>
          </a:xfrm>
          <a:noFill/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C23F4F-66B7-46A3-AB40-3D776688B753}" type="datetime1">
              <a:rPr lang="de-CH" smtClean="0"/>
              <a:pPr>
                <a:spcAft>
                  <a:spcPts val="600"/>
                </a:spcAft>
              </a:pPr>
              <a:t>22.11.2023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CH" altLang="de-DE" dirty="0"/>
              <a:t>Modul 254 Geschäftsprozesse im eigenen Berufsumfeld beschreiben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D4BD758-C871-49DC-A050-36A17C18F2FA}" type="slidenum">
              <a:rPr lang="de-CH" smtClean="0"/>
              <a:pPr>
                <a:spcAft>
                  <a:spcPts val="600"/>
                </a:spcAft>
              </a:pPr>
              <a:t>3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</p:spPr>
        <p:txBody>
          <a:bodyPr anchor="t">
            <a:normAutofit/>
          </a:bodyPr>
          <a:lstStyle/>
          <a:p>
            <a:r>
              <a:rPr lang="de-CH" dirty="0"/>
              <a:t>Prozesslandschaft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6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1583499" y="164638"/>
            <a:ext cx="10177131" cy="1470025"/>
          </a:xfrm>
        </p:spPr>
        <p:txBody>
          <a:bodyPr>
            <a:normAutofit/>
          </a:bodyPr>
          <a:lstStyle/>
          <a:p>
            <a:r>
              <a:rPr lang="de-DE" dirty="0"/>
              <a:t>Rück- und Ausblick</a:t>
            </a:r>
            <a:br>
              <a:rPr lang="de-DE" dirty="0"/>
            </a:br>
            <a:r>
              <a:rPr lang="de-DE" dirty="0"/>
              <a:t>DIGITALISIERUNG (2016 – 2023)</a:t>
            </a:r>
            <a:endParaRPr lang="de-CH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1551948" y="1988840"/>
            <a:ext cx="10176609" cy="3936437"/>
          </a:xfrm>
        </p:spPr>
        <p:txBody>
          <a:bodyPr>
            <a:normAutofit/>
          </a:bodyPr>
          <a:lstStyle/>
          <a:p>
            <a:endParaRPr lang="de-DE" sz="2667" i="0" dirty="0"/>
          </a:p>
          <a:p>
            <a:endParaRPr lang="de-DE" sz="2667" i="0" dirty="0"/>
          </a:p>
        </p:txBody>
      </p:sp>
      <p:sp>
        <p:nvSpPr>
          <p:cNvPr id="2" name="Rechteck 1"/>
          <p:cNvSpPr/>
          <p:nvPr/>
        </p:nvSpPr>
        <p:spPr>
          <a:xfrm>
            <a:off x="5664629" y="198884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400" dirty="0"/>
              <a:t>(</a:t>
            </a:r>
            <a:r>
              <a:rPr lang="de-CH" sz="2400" b="1" dirty="0">
                <a:hlinkClick r:id="rId2"/>
              </a:rPr>
              <a:t>https://www.youtube.com/watch?v=72-ySJd_veM</a:t>
            </a:r>
            <a:r>
              <a:rPr lang="de-CH" sz="2400" b="1" dirty="0"/>
              <a:t> – mit Praxisbezug</a:t>
            </a:r>
            <a:r>
              <a:rPr lang="de-DE" sz="2400" dirty="0"/>
              <a:t>) </a:t>
            </a:r>
            <a:br>
              <a:rPr lang="de-DE" sz="2400" dirty="0"/>
            </a:br>
            <a:endParaRPr lang="de-DE" sz="2400" dirty="0"/>
          </a:p>
          <a:p>
            <a:endParaRPr lang="de-DE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5" y="3438905"/>
            <a:ext cx="3495809" cy="24426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770" y="3426874"/>
            <a:ext cx="3525316" cy="24728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0D5AF77-3A84-24A1-CB32-CBB2ACF24DE4}"/>
              </a:ext>
            </a:extLst>
          </p:cNvPr>
          <p:cNvSpPr txBox="1"/>
          <p:nvPr/>
        </p:nvSpPr>
        <p:spPr>
          <a:xfrm>
            <a:off x="576064" y="592527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5"/>
              </a:rPr>
              <a:t>Gaston – </a:t>
            </a:r>
            <a:r>
              <a:rPr lang="en-US" sz="2400" dirty="0" err="1">
                <a:hlinkClick r:id="rId5"/>
              </a:rPr>
              <a:t>Digitales</a:t>
            </a:r>
            <a:r>
              <a:rPr lang="en-US" sz="2400" dirty="0">
                <a:hlinkClick r:id="rId5"/>
              </a:rPr>
              <a:t> </a:t>
            </a:r>
            <a:r>
              <a:rPr lang="en-US" sz="2400" dirty="0" err="1">
                <a:hlinkClick r:id="rId5"/>
              </a:rPr>
              <a:t>FoodSharing</a:t>
            </a:r>
            <a:r>
              <a:rPr lang="en-US" sz="2400" dirty="0">
                <a:hlinkClick r:id="rId5"/>
              </a:rPr>
              <a:t> (gaston-food.com)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27930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fade/>
      </p:transition>
    </mc:Choice>
    <mc:Fallback xmlns="">
      <p:transition spd="slow" advClick="0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623392" y="5297335"/>
            <a:ext cx="5184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Berufsbildungszentrum Wirtschaft, </a:t>
            </a:r>
          </a:p>
          <a:p>
            <a:r>
              <a:rPr lang="de-DE" sz="1600" b="1" dirty="0"/>
              <a:t>Informatik und Technik BBZW</a:t>
            </a:r>
          </a:p>
          <a:p>
            <a:endParaRPr lang="de-DE" sz="1600" dirty="0"/>
          </a:p>
          <a:p>
            <a:r>
              <a:rPr lang="de-DE" sz="1600" dirty="0"/>
              <a:t>www.bbzw.lu.ch</a:t>
            </a:r>
          </a:p>
        </p:txBody>
      </p:sp>
      <p:pic>
        <p:nvPicPr>
          <p:cNvPr id="6" name="Picture 2" descr="R:\Kanton_Luzern\SK_Staatskanzlei\CD\Logos horizontal\Logo Luzern Solo\LogoL_sw_neutral_mas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8" y="4696479"/>
            <a:ext cx="3600069" cy="43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C4F944E-204A-614D-9825-A0F851163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906" y="323581"/>
            <a:ext cx="5357324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fade/>
      </p:transition>
    </mc:Choice>
    <mc:Fallback xmlns="">
      <p:transition spd="slow" advClick="0" advTm="10000">
        <p:fade/>
      </p:transition>
    </mc:Fallback>
  </mc:AlternateContent>
</p:sld>
</file>

<file path=ppt/theme/theme1.xml><?xml version="1.0" encoding="utf-8"?>
<a:theme xmlns:a="http://schemas.openxmlformats.org/drawingml/2006/main" name="Kanton Luzern">
  <a:themeElements>
    <a:clrScheme name="Kanton Luzer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CCFF"/>
      </a:accent1>
      <a:accent2>
        <a:srgbClr val="3399FF"/>
      </a:accent2>
      <a:accent3>
        <a:srgbClr val="0066FF"/>
      </a:accent3>
      <a:accent4>
        <a:srgbClr val="0000FF"/>
      </a:accent4>
      <a:accent5>
        <a:srgbClr val="003399"/>
      </a:accent5>
      <a:accent6>
        <a:srgbClr val="000066"/>
      </a:accent6>
      <a:hlink>
        <a:srgbClr val="7FCAFF"/>
      </a:hlink>
      <a:folHlink>
        <a:srgbClr val="40AFFF"/>
      </a:folHlink>
    </a:clrScheme>
    <a:fontScheme name="Segoe UI">
      <a:majorFont>
        <a:latin typeface="Segoe UI fet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2808E21A-8CEB-4AD8-9B47-87429428C934}" vid="{12467E2D-BDDD-4BA1-991D-8047D18ED0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94B16F39DA9DF43ACEE882C7B8FF300" ma:contentTypeVersion="13" ma:contentTypeDescription="Ein neues Dokument erstellen." ma:contentTypeScope="" ma:versionID="318cd1b7d44210e14e94b8a2ca891610">
  <xsd:schema xmlns:xsd="http://www.w3.org/2001/XMLSchema" xmlns:xs="http://www.w3.org/2001/XMLSchema" xmlns:p="http://schemas.microsoft.com/office/2006/metadata/properties" xmlns:ns2="b64ddd59-e04c-48a0-8c80-e56844c3b2e9" xmlns:ns3="97af80f4-69d1-4a4a-b8d9-d38be1ab1edf" targetNamespace="http://schemas.microsoft.com/office/2006/metadata/properties" ma:root="true" ma:fieldsID="0940a40b03f18303454828e1802fcb61" ns2:_="" ns3:_="">
    <xsd:import namespace="b64ddd59-e04c-48a0-8c80-e56844c3b2e9"/>
    <xsd:import namespace="97af80f4-69d1-4a4a-b8d9-d38be1ab1e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ddd59-e04c-48a0-8c80-e56844c3b2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ildmarkierungen" ma:readOnly="false" ma:fieldId="{5cf76f15-5ced-4ddc-b409-7134ff3c332f}" ma:taxonomyMulti="true" ma:sspId="a16ba4c5-514f-471a-8004-1e490f973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f80f4-69d1-4a4a-b8d9-d38be1ab1ed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7087147-f073-4cab-ba1c-d53b4eb1832c}" ma:internalName="TaxCatchAll" ma:showField="CatchAllData" ma:web="97af80f4-69d1-4a4a-b8d9-d38be1ab1e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4ddd59-e04c-48a0-8c80-e56844c3b2e9">
      <Terms xmlns="http://schemas.microsoft.com/office/infopath/2007/PartnerControls"/>
    </lcf76f155ced4ddcb4097134ff3c332f>
    <TaxCatchAll xmlns="97af80f4-69d1-4a4a-b8d9-d38be1ab1edf" xsi:nil="true"/>
  </documentManagement>
</p:properties>
</file>

<file path=customXml/itemProps1.xml><?xml version="1.0" encoding="utf-8"?>
<ds:datastoreItem xmlns:ds="http://schemas.openxmlformats.org/officeDocument/2006/customXml" ds:itemID="{4649001F-32C9-43FC-BD9E-9F9779ADF3FA}"/>
</file>

<file path=customXml/itemProps2.xml><?xml version="1.0" encoding="utf-8"?>
<ds:datastoreItem xmlns:ds="http://schemas.openxmlformats.org/officeDocument/2006/customXml" ds:itemID="{A245F293-8DFC-4BD8-AC95-BF812F0A42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2A089A-249A-42FE-AD24-46BC184A9B1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8cc15a3-3e94-4076-998c-63c885c407b0"/>
    <ds:schemaRef ds:uri="http://purl.org/dc/elements/1.1/"/>
    <ds:schemaRef ds:uri="http://schemas.microsoft.com/office/2006/metadata/properties"/>
    <ds:schemaRef ds:uri="http://schemas.microsoft.com/office/2006/documentManagement/types"/>
    <ds:schemaRef ds:uri="ec62de01-3c60-4501-b46d-b2adce29940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</Words>
  <Application>Microsoft Office PowerPoint</Application>
  <PresentationFormat>Breitbild</PresentationFormat>
  <Paragraphs>26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Segoe UI</vt:lpstr>
      <vt:lpstr>Times New Roman</vt:lpstr>
      <vt:lpstr>Kanton Luzern</vt:lpstr>
      <vt:lpstr>Repetition</vt:lpstr>
      <vt:lpstr>Funktionszuordnungsdiagramm</vt:lpstr>
      <vt:lpstr>Prozesslandschaft</vt:lpstr>
      <vt:lpstr>Rück- und Ausblick DIGITALISIERUNG (2016 – 2023)</vt:lpstr>
      <vt:lpstr>PowerPoint-Präsentation</vt:lpstr>
    </vt:vector>
  </TitlesOfParts>
  <Company>Kanton Luzern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Staatskanzlei Luzern</dc:creator>
  <cp:lastModifiedBy>Büeler Christoph</cp:lastModifiedBy>
  <cp:revision>62</cp:revision>
  <dcterms:created xsi:type="dcterms:W3CDTF">2021-03-11T13:07:41Z</dcterms:created>
  <dcterms:modified xsi:type="dcterms:W3CDTF">2023-11-22T13:05:52Z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0x010100694B16F39DA9DF43ACEE882C7B8FF300</vt:lpwstr>
  </property>
  <property fmtid="{D5CDD505-2E9C-101B-9397-08002B2CF9AE}" pid="3" name="MediaServiceImageTags">
    <vt:lpwstr/>
  </property>
  <property fmtid="{D5CDD505-2E9C-101B-9397-08002B2CF9AE}" pid="4" name="MSIP_Label_9a596b37-69c0-48fc-97f0-be83464a3cb4_Enabled">
    <vt:lpwstr>true</vt:lpwstr>
  </property>
  <property fmtid="{D5CDD505-2E9C-101B-9397-08002B2CF9AE}" pid="5" name="MSIP_Label_9a596b37-69c0-48fc-97f0-be83464a3cb4_SetDate">
    <vt:lpwstr>2023-10-20T07:07:21Z</vt:lpwstr>
  </property>
  <property fmtid="{D5CDD505-2E9C-101B-9397-08002B2CF9AE}" pid="6" name="MSIP_Label_9a596b37-69c0-48fc-97f0-be83464a3cb4_Method">
    <vt:lpwstr>Standard</vt:lpwstr>
  </property>
  <property fmtid="{D5CDD505-2E9C-101B-9397-08002B2CF9AE}" pid="7" name="MSIP_Label_9a596b37-69c0-48fc-97f0-be83464a3cb4_Name">
    <vt:lpwstr>Internal</vt:lpwstr>
  </property>
  <property fmtid="{D5CDD505-2E9C-101B-9397-08002B2CF9AE}" pid="8" name="MSIP_Label_9a596b37-69c0-48fc-97f0-be83464a3cb4_SiteId">
    <vt:lpwstr>a53e67ec-1582-4c06-aded-251590adc3f9</vt:lpwstr>
  </property>
  <property fmtid="{D5CDD505-2E9C-101B-9397-08002B2CF9AE}" pid="9" name="MSIP_Label_9a596b37-69c0-48fc-97f0-be83464a3cb4_ActionId">
    <vt:lpwstr>d38aaec8-f6ab-4a68-8718-285e9c0a37e5</vt:lpwstr>
  </property>
  <property fmtid="{D5CDD505-2E9C-101B-9397-08002B2CF9AE}" pid="10" name="MSIP_Label_9a596b37-69c0-48fc-97f0-be83464a3cb4_ContentBits">
    <vt:lpwstr>0</vt:lpwstr>
  </property>
</Properties>
</file>