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58" r:id="rId5"/>
    <p:sldId id="268" r:id="rId6"/>
    <p:sldId id="266" r:id="rId7"/>
    <p:sldId id="259" r:id="rId8"/>
    <p:sldId id="262" r:id="rId9"/>
    <p:sldId id="263" r:id="rId10"/>
    <p:sldId id="267" r:id="rId11"/>
    <p:sldId id="260" r:id="rId12"/>
    <p:sldId id="269" r:id="rId13"/>
    <p:sldId id="264"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08"/>
    <p:restoredTop sz="94694"/>
  </p:normalViewPr>
  <p:slideViewPr>
    <p:cSldViewPr snapToGrid="0">
      <p:cViewPr varScale="1">
        <p:scale>
          <a:sx n="121" d="100"/>
          <a:sy n="121" d="100"/>
        </p:scale>
        <p:origin x="8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5/10/24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5/10/24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5/10/24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5/10/24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5/10/24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dirty="0"/>
              <a:pPr/>
              <a:t>5/10/24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dirty="0"/>
              <a:pPr/>
              <a:t>5/10/24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5/10/24</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5/10/24</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48B0-E1B5-C59A-3266-F87A8BF19EE3}"/>
              </a:ext>
            </a:extLst>
          </p:cNvPr>
          <p:cNvSpPr>
            <a:spLocks noGrp="1"/>
          </p:cNvSpPr>
          <p:nvPr>
            <p:ph type="ctrTitle"/>
          </p:nvPr>
        </p:nvSpPr>
        <p:spPr/>
        <p:txBody>
          <a:bodyPr>
            <a:normAutofit/>
          </a:bodyPr>
          <a:lstStyle/>
          <a:p>
            <a:r>
              <a:rPr lang="en-CH" sz="6000"/>
              <a:t>3 ISO-Regeln</a:t>
            </a:r>
          </a:p>
        </p:txBody>
      </p:sp>
      <p:sp>
        <p:nvSpPr>
          <p:cNvPr id="3" name="Subtitle 2">
            <a:extLst>
              <a:ext uri="{FF2B5EF4-FFF2-40B4-BE49-F238E27FC236}">
                <a16:creationId xmlns:a16="http://schemas.microsoft.com/office/drawing/2014/main" id="{6E3263BB-A32C-2F11-6D98-C28AEA89CB26}"/>
              </a:ext>
            </a:extLst>
          </p:cNvPr>
          <p:cNvSpPr>
            <a:spLocks noGrp="1"/>
          </p:cNvSpPr>
          <p:nvPr>
            <p:ph type="subTitle" idx="1"/>
          </p:nvPr>
        </p:nvSpPr>
        <p:spPr/>
        <p:txBody>
          <a:bodyPr/>
          <a:lstStyle/>
          <a:p>
            <a:r>
              <a:rPr lang="en-CH"/>
              <a:t>Jancar, Kunz, Farese und Gautschi</a:t>
            </a:r>
          </a:p>
        </p:txBody>
      </p:sp>
    </p:spTree>
    <p:extLst>
      <p:ext uri="{BB962C8B-B14F-4D97-AF65-F5344CB8AC3E}">
        <p14:creationId xmlns:p14="http://schemas.microsoft.com/office/powerpoint/2010/main" val="1839275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3F9070-38F2-472B-4026-5AC09664FA52}"/>
              </a:ext>
            </a:extLst>
          </p:cNvPr>
          <p:cNvSpPr>
            <a:spLocks noGrp="1"/>
          </p:cNvSpPr>
          <p:nvPr>
            <p:ph type="title"/>
          </p:nvPr>
        </p:nvSpPr>
        <p:spPr>
          <a:xfrm>
            <a:off x="1948237" y="2167218"/>
            <a:ext cx="9905998" cy="1905000"/>
          </a:xfrm>
        </p:spPr>
        <p:txBody>
          <a:bodyPr>
            <a:normAutofit/>
          </a:bodyPr>
          <a:lstStyle/>
          <a:p>
            <a:r>
              <a:rPr lang="de-DE" sz="5400" dirty="0">
                <a:effectLst>
                  <a:glow rad="38100">
                    <a:prstClr val="black">
                      <a:lumMod val="65000"/>
                      <a:lumOff val="35000"/>
                      <a:alpha val="40000"/>
                    </a:prstClr>
                  </a:glow>
                  <a:outerShdw blurRad="28575" dist="38100" dir="14040000" algn="tl" rotWithShape="0">
                    <a:srgbClr val="000000">
                      <a:alpha val="25000"/>
                    </a:srgbClr>
                  </a:outerShdw>
                </a:effectLst>
              </a:rPr>
              <a:t>Wiedererkennbarkeit</a:t>
            </a:r>
          </a:p>
        </p:txBody>
      </p:sp>
    </p:spTree>
    <p:extLst>
      <p:ext uri="{BB962C8B-B14F-4D97-AF65-F5344CB8AC3E}">
        <p14:creationId xmlns:p14="http://schemas.microsoft.com/office/powerpoint/2010/main" val="1685789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A8B503-5EF4-E117-67A4-192ACBE9850B}"/>
              </a:ext>
            </a:extLst>
          </p:cNvPr>
          <p:cNvSpPr>
            <a:spLocks noGrp="1"/>
          </p:cNvSpPr>
          <p:nvPr>
            <p:ph type="title"/>
          </p:nvPr>
        </p:nvSpPr>
        <p:spPr>
          <a:xfrm>
            <a:off x="1042022" y="-39757"/>
            <a:ext cx="9905998" cy="1905000"/>
          </a:xfrm>
        </p:spPr>
        <p:txBody>
          <a:bodyPr/>
          <a:lstStyle/>
          <a:p>
            <a:pPr>
              <a:spcBef>
                <a:spcPct val="20000"/>
              </a:spcBef>
              <a:spcAft>
                <a:spcPts val="600"/>
              </a:spcAft>
            </a:pPr>
            <a:r>
              <a:rPr lang="en-US" sz="3600" cap="small" dirty="0" err="1">
                <a:effectLst>
                  <a:glow rad="38100">
                    <a:prstClr val="black">
                      <a:lumMod val="65000"/>
                      <a:lumOff val="35000"/>
                      <a:alpha val="40000"/>
                    </a:prstClr>
                  </a:glow>
                  <a:outerShdw blurRad="28575" dist="38100" dir="14040000" algn="tl" rotWithShape="0">
                    <a:srgbClr val="000000">
                      <a:alpha val="25000"/>
                    </a:srgbClr>
                  </a:outerShdw>
                </a:effectLst>
                <a:latin typeface="Arial"/>
                <a:cs typeface="Arial"/>
              </a:rPr>
              <a:t>Wiedererkennbarkeit</a:t>
            </a:r>
            <a:endParaRPr lang="en-US" sz="3600" dirty="0">
              <a:gradFill flip="none" rotWithShape="1">
                <a:gsLst>
                  <a:gs pos="0">
                    <a:prstClr val="white"/>
                  </a:gs>
                  <a:gs pos="100000">
                    <a:prstClr val="white">
                      <a:lumMod val="65000"/>
                    </a:prstClr>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latin typeface="Arial"/>
              <a:cs typeface="Arial"/>
            </a:endParaRPr>
          </a:p>
        </p:txBody>
      </p:sp>
      <p:sp>
        <p:nvSpPr>
          <p:cNvPr id="3" name="Inhaltsplatzhalter 2">
            <a:extLst>
              <a:ext uri="{FF2B5EF4-FFF2-40B4-BE49-F238E27FC236}">
                <a16:creationId xmlns:a16="http://schemas.microsoft.com/office/drawing/2014/main" id="{8DCA5082-B566-FAEA-FB17-A2AAF0389A98}"/>
              </a:ext>
            </a:extLst>
          </p:cNvPr>
          <p:cNvSpPr>
            <a:spLocks noGrp="1"/>
          </p:cNvSpPr>
          <p:nvPr>
            <p:ph idx="1"/>
          </p:nvPr>
        </p:nvSpPr>
        <p:spPr>
          <a:xfrm>
            <a:off x="849865" y="1540565"/>
            <a:ext cx="9905998" cy="4263887"/>
          </a:xfrm>
        </p:spPr>
        <p:txBody>
          <a:bodyPr>
            <a:normAutofit/>
          </a:bodyPr>
          <a:lstStyle/>
          <a:p>
            <a:r>
              <a:rPr lang="de-DE"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Ziel der Norm:</a:t>
            </a:r>
            <a:r>
              <a:rPr lang="de-D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Verbesserung der Mensch-System-Interaktion durch ergonomische Gestaltung.</a:t>
            </a:r>
            <a:endParaRPr lang="de-DE" dirty="0">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de-DE"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Wichtig für:</a:t>
            </a:r>
            <a:r>
              <a:rPr lang="de-D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Produkte, Systeme, Umgebungen.</a:t>
            </a:r>
            <a:endParaRPr lang="de-DE" dirty="0"/>
          </a:p>
          <a:p>
            <a:pPr>
              <a:buClr>
                <a:srgbClr val="FFFFFF"/>
              </a:buClr>
            </a:pPr>
            <a:r>
              <a:rPr lang="de-DE" b="1"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Fokus auf Wiedererkennbarkeit:</a:t>
            </a:r>
            <a:r>
              <a:rPr lang="de-D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Ermöglicht es Benutzern, erlernte Informationen oder Verhaltensweisen auf neue Situationen anzuwenden.</a:t>
            </a:r>
            <a:endParaRPr lang="en-US" dirty="0">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342850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C1ED84ED-CBE7-29E0-AD25-339950CE868A}"/>
              </a:ext>
            </a:extLst>
          </p:cNvPr>
          <p:cNvSpPr>
            <a:spLocks noGrp="1"/>
          </p:cNvSpPr>
          <p:nvPr>
            <p:ph idx="1"/>
          </p:nvPr>
        </p:nvSpPr>
        <p:spPr>
          <a:xfrm>
            <a:off x="1141413" y="1149626"/>
            <a:ext cx="9905998" cy="4641574"/>
          </a:xfrm>
        </p:spPr>
        <p:txBody>
          <a:bodyPr/>
          <a:lstStyle/>
          <a:p>
            <a:r>
              <a:rPr lang="de-DE" b="1" dirty="0">
                <a:effectLst>
                  <a:glow rad="38100">
                    <a:prstClr val="black">
                      <a:lumMod val="50000"/>
                      <a:lumOff val="50000"/>
                      <a:alpha val="20000"/>
                    </a:prstClr>
                  </a:glow>
                  <a:outerShdw blurRad="44450" dist="12700" dir="13860000" algn="tl" rotWithShape="0">
                    <a:srgbClr val="000000">
                      <a:alpha val="20000"/>
                    </a:srgbClr>
                  </a:outerShdw>
                </a:effectLst>
              </a:rPr>
              <a:t>Umsetzung in der Praxis:</a:t>
            </a:r>
            <a:r>
              <a:rPr lang="de-DE" dirty="0">
                <a:effectLst>
                  <a:glow rad="38100">
                    <a:prstClr val="black">
                      <a:lumMod val="50000"/>
                      <a:lumOff val="50000"/>
                      <a:alpha val="20000"/>
                    </a:prstClr>
                  </a:glow>
                  <a:outerShdw blurRad="44450" dist="12700" dir="13860000" algn="tl" rotWithShape="0">
                    <a:srgbClr val="000000">
                      <a:alpha val="20000"/>
                    </a:srgbClr>
                  </a:outerShdw>
                </a:effectLst>
              </a:rPr>
              <a:t> Einsatz konsistenter Symbole, Farbschemata, Layouts.</a:t>
            </a:r>
          </a:p>
          <a:p>
            <a:pPr>
              <a:buClr>
                <a:srgbClr val="FFFFFF"/>
              </a:buClr>
            </a:pPr>
            <a:r>
              <a:rPr lang="de-DE" b="1" dirty="0">
                <a:effectLst>
                  <a:glow rad="38100">
                    <a:prstClr val="black">
                      <a:lumMod val="50000"/>
                      <a:lumOff val="50000"/>
                      <a:alpha val="20000"/>
                    </a:prstClr>
                  </a:glow>
                  <a:outerShdw blurRad="44450" dist="12700" dir="13860000" algn="tl" rotWithShape="0">
                    <a:srgbClr val="000000">
                      <a:alpha val="20000"/>
                    </a:srgbClr>
                  </a:outerShdw>
                </a:effectLst>
              </a:rPr>
              <a:t>Nutzen:</a:t>
            </a:r>
            <a:r>
              <a:rPr lang="de-DE" dirty="0">
                <a:effectLst>
                  <a:glow rad="38100">
                    <a:prstClr val="black">
                      <a:lumMod val="50000"/>
                      <a:lumOff val="50000"/>
                      <a:alpha val="20000"/>
                    </a:prstClr>
                  </a:glow>
                  <a:outerShdw blurRad="44450" dist="12700" dir="13860000" algn="tl" rotWithShape="0">
                    <a:srgbClr val="000000">
                      <a:alpha val="20000"/>
                    </a:srgbClr>
                  </a:outerShdw>
                </a:effectLst>
              </a:rPr>
              <a:t> Erhöht Effizienz &amp; Benutzerzufriedenheit durch intuitive und leicht zu erinnernde Gestaltungselemente.</a:t>
            </a:r>
          </a:p>
          <a:p>
            <a:pPr>
              <a:buClr>
                <a:srgbClr val="FFFFFF"/>
              </a:buClr>
            </a:pPr>
            <a:r>
              <a:rPr lang="de-DE" b="1" dirty="0">
                <a:effectLst>
                  <a:glow rad="38100">
                    <a:prstClr val="black">
                      <a:lumMod val="50000"/>
                      <a:lumOff val="50000"/>
                      <a:alpha val="20000"/>
                    </a:prstClr>
                  </a:glow>
                  <a:outerShdw blurRad="44450" dist="12700" dir="13860000" algn="tl" rotWithShape="0">
                    <a:srgbClr val="000000">
                      <a:alpha val="20000"/>
                    </a:srgbClr>
                  </a:outerShdw>
                </a:effectLst>
              </a:rPr>
              <a:t>Anwendungsbereich:</a:t>
            </a:r>
            <a:r>
              <a:rPr lang="de-DE" dirty="0">
                <a:effectLst>
                  <a:glow rad="38100">
                    <a:prstClr val="black">
                      <a:lumMod val="50000"/>
                      <a:lumOff val="50000"/>
                      <a:alpha val="20000"/>
                    </a:prstClr>
                  </a:glow>
                  <a:outerShdw blurRad="44450" dist="12700" dir="13860000" algn="tl" rotWithShape="0">
                    <a:srgbClr val="000000">
                      <a:alpha val="20000"/>
                    </a:srgbClr>
                  </a:outerShdw>
                </a:effectLst>
              </a:rPr>
              <a:t> Software, Branding, Websites, und andere Benutzerschnittstellen.</a:t>
            </a:r>
          </a:p>
          <a:p>
            <a:pPr>
              <a:buClr>
                <a:srgbClr val="FFFFFF"/>
              </a:buClr>
            </a:pPr>
            <a:r>
              <a:rPr lang="de-DE" b="1" dirty="0">
                <a:effectLst>
                  <a:glow rad="38100">
                    <a:prstClr val="black">
                      <a:lumMod val="50000"/>
                      <a:lumOff val="50000"/>
                      <a:alpha val="20000"/>
                    </a:prstClr>
                  </a:glow>
                  <a:outerShdw blurRad="44450" dist="12700" dir="13860000" algn="tl" rotWithShape="0">
                    <a:srgbClr val="000000">
                      <a:alpha val="20000"/>
                    </a:srgbClr>
                  </a:outerShdw>
                </a:effectLst>
              </a:rPr>
              <a:t>Schlüssel zum Erfolg:</a:t>
            </a:r>
            <a:r>
              <a:rPr lang="de-DE" dirty="0">
                <a:effectLst>
                  <a:glow rad="38100">
                    <a:prstClr val="black">
                      <a:lumMod val="50000"/>
                      <a:lumOff val="50000"/>
                      <a:alpha val="20000"/>
                    </a:prstClr>
                  </a:glow>
                  <a:outerShdw blurRad="44450" dist="12700" dir="13860000" algn="tl" rotWithShape="0">
                    <a:srgbClr val="000000">
                      <a:alpha val="20000"/>
                    </a:srgbClr>
                  </a:outerShdw>
                </a:effectLst>
              </a:rPr>
              <a:t> Durchdachte Designentscheidungen für eine positive Nutzererfahrung.</a:t>
            </a:r>
          </a:p>
          <a:p>
            <a:pPr>
              <a:buClr>
                <a:srgbClr val="FFFFFF"/>
              </a:buClr>
            </a:pPr>
            <a:endParaRPr lang="de-DE"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3883844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82697C-3F86-354C-6D29-99A060E55425}"/>
              </a:ext>
            </a:extLst>
          </p:cNvPr>
          <p:cNvSpPr>
            <a:spLocks noGrp="1"/>
          </p:cNvSpPr>
          <p:nvPr>
            <p:ph type="title"/>
          </p:nvPr>
        </p:nvSpPr>
        <p:spPr>
          <a:xfrm>
            <a:off x="1141413" y="609600"/>
            <a:ext cx="10186145" cy="1905000"/>
          </a:xfrm>
        </p:spPr>
        <p:txBody>
          <a:bodyPr/>
          <a:lstStyle/>
          <a:p>
            <a:r>
              <a:rPr lang="de-DE">
                <a:effectLst>
                  <a:glow rad="38100">
                    <a:prstClr val="black">
                      <a:lumMod val="65000"/>
                      <a:lumOff val="35000"/>
                      <a:alpha val="40000"/>
                    </a:prstClr>
                  </a:glow>
                  <a:outerShdw blurRad="28575" dist="38100" dir="14040000" algn="tl" rotWithShape="0">
                    <a:srgbClr val="000000">
                      <a:alpha val="25000"/>
                    </a:srgbClr>
                  </a:outerShdw>
                </a:effectLst>
              </a:rPr>
              <a:t>Zum Abschluss noch einen </a:t>
            </a:r>
            <a:r>
              <a:rPr lang="de-DE" err="1">
                <a:effectLst>
                  <a:glow rad="38100">
                    <a:prstClr val="black">
                      <a:lumMod val="65000"/>
                      <a:lumOff val="35000"/>
                      <a:alpha val="40000"/>
                    </a:prstClr>
                  </a:glow>
                  <a:outerShdw blurRad="28575" dist="38100" dir="14040000" algn="tl" rotWithShape="0">
                    <a:srgbClr val="000000">
                      <a:alpha val="25000"/>
                    </a:srgbClr>
                  </a:outerShdw>
                </a:effectLst>
              </a:rPr>
              <a:t>witz</a:t>
            </a:r>
            <a:r>
              <a:rPr lang="de-DE">
                <a:effectLst>
                  <a:glow rad="38100">
                    <a:prstClr val="black">
                      <a:lumMod val="65000"/>
                      <a:lumOff val="35000"/>
                      <a:alpha val="40000"/>
                    </a:prstClr>
                  </a:glow>
                  <a:outerShdw blurRad="28575" dist="38100" dir="14040000" algn="tl" rotWithShape="0">
                    <a:srgbClr val="000000">
                      <a:alpha val="25000"/>
                    </a:srgbClr>
                  </a:outerShdw>
                </a:effectLst>
              </a:rPr>
              <a:t> von </a:t>
            </a:r>
            <a:r>
              <a:rPr lang="de-DE" err="1">
                <a:effectLst>
                  <a:glow rad="38100">
                    <a:prstClr val="black">
                      <a:lumMod val="65000"/>
                      <a:lumOff val="35000"/>
                      <a:alpha val="40000"/>
                    </a:prstClr>
                  </a:glow>
                  <a:outerShdw blurRad="28575" dist="38100" dir="14040000" algn="tl" rotWithShape="0">
                    <a:srgbClr val="000000">
                      <a:alpha val="25000"/>
                    </a:srgbClr>
                  </a:outerShdw>
                </a:effectLst>
              </a:rPr>
              <a:t>gautschi</a:t>
            </a:r>
            <a:endParaRPr lang="de-DE" err="1"/>
          </a:p>
        </p:txBody>
      </p:sp>
      <p:sp>
        <p:nvSpPr>
          <p:cNvPr id="3" name="Inhaltsplatzhalter 2">
            <a:extLst>
              <a:ext uri="{FF2B5EF4-FFF2-40B4-BE49-F238E27FC236}">
                <a16:creationId xmlns:a16="http://schemas.microsoft.com/office/drawing/2014/main" id="{1859C642-96D2-3D3C-5292-0B372AFF285D}"/>
              </a:ext>
            </a:extLst>
          </p:cNvPr>
          <p:cNvSpPr>
            <a:spLocks noGrp="1"/>
          </p:cNvSpPr>
          <p:nvPr>
            <p:ph idx="1"/>
          </p:nvPr>
        </p:nvSpPr>
        <p:spPr>
          <a:xfrm>
            <a:off x="1180634" y="2084293"/>
            <a:ext cx="10107703" cy="3124201"/>
          </a:xfrm>
        </p:spPr>
        <p:txBody>
          <a:bodyPr/>
          <a:lstStyle/>
          <a:p>
            <a:pPr marL="0" indent="0">
              <a:buNone/>
            </a:pPr>
            <a:r>
              <a:rPr lang="de-DE" sz="3200" b="0" i="0" err="1">
                <a:solidFill>
                  <a:srgbClr val="DBDEE1"/>
                </a:solidFill>
                <a:latin typeface="Century Gothic"/>
                <a:ea typeface="gg sans"/>
                <a:cs typeface="gg sans"/>
              </a:rPr>
              <a:t>robert</a:t>
            </a:r>
            <a:r>
              <a:rPr lang="de-DE" sz="3200" b="0" i="0">
                <a:solidFill>
                  <a:srgbClr val="DBDEE1"/>
                </a:solidFill>
                <a:latin typeface="Century Gothic"/>
                <a:ea typeface="gg sans"/>
                <a:cs typeface="gg sans"/>
              </a:rPr>
              <a:t> denkt er ist klug, er sagt zwiebeln ist das einzige Nahrungsmittel welches ihm zum weinen bringt. Ich warf ihm eine Kokosnuss ins </a:t>
            </a:r>
            <a:r>
              <a:rPr lang="de-DE" sz="3200" b="0" i="0" err="1">
                <a:solidFill>
                  <a:srgbClr val="DBDEE1"/>
                </a:solidFill>
                <a:latin typeface="Century Gothic"/>
                <a:ea typeface="gg sans"/>
                <a:cs typeface="gg sans"/>
              </a:rPr>
              <a:t>gesicht</a:t>
            </a:r>
            <a:r>
              <a:rPr lang="de-DE" sz="3200" b="0" i="0">
                <a:solidFill>
                  <a:srgbClr val="DBDEE1"/>
                </a:solidFill>
                <a:latin typeface="Century Gothic"/>
                <a:ea typeface="gg sans"/>
                <a:cs typeface="gg sans"/>
              </a:rPr>
              <a:t>.</a:t>
            </a:r>
            <a:endParaRPr lang="de-DE" sz="3200">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ndParaRPr>
          </a:p>
        </p:txBody>
      </p:sp>
    </p:spTree>
    <p:extLst>
      <p:ext uri="{BB962C8B-B14F-4D97-AF65-F5344CB8AC3E}">
        <p14:creationId xmlns:p14="http://schemas.microsoft.com/office/powerpoint/2010/main" val="1852093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8B5DFD-0EF2-FAE2-E020-D0EA12825F35}"/>
              </a:ext>
            </a:extLst>
          </p:cNvPr>
          <p:cNvSpPr>
            <a:spLocks noGrp="1"/>
          </p:cNvSpPr>
          <p:nvPr>
            <p:ph type="title"/>
          </p:nvPr>
        </p:nvSpPr>
        <p:spPr>
          <a:xfrm>
            <a:off x="6735098" y="609600"/>
            <a:ext cx="4798142" cy="3642851"/>
          </a:xfrm>
        </p:spPr>
        <p:txBody>
          <a:bodyPr vert="horz" lIns="91440" tIns="45720" rIns="91440" bIns="45720" rtlCol="0" anchor="b">
            <a:normAutofit/>
          </a:bodyPr>
          <a:lstStyle/>
          <a:p>
            <a:pPr algn="ctr"/>
            <a:r>
              <a:rPr lang="en-US" sz="4100">
                <a:effectLst>
                  <a:glow rad="38100">
                    <a:schemeClr val="bg1">
                      <a:lumMod val="65000"/>
                      <a:lumOff val="35000"/>
                      <a:alpha val="50000"/>
                    </a:schemeClr>
                  </a:glow>
                  <a:outerShdw blurRad="28575" dist="31750" dir="13200000" algn="tl" rotWithShape="0">
                    <a:srgbClr val="000000">
                      <a:alpha val="25000"/>
                    </a:srgbClr>
                  </a:outerShdw>
                </a:effectLst>
              </a:rPr>
              <a:t>Vielen dank für eure aufmerksamkeit!</a:t>
            </a:r>
          </a:p>
        </p:txBody>
      </p:sp>
      <p:pic>
        <p:nvPicPr>
          <p:cNvPr id="4" name="Grafik 3" descr="Sticker mit &quot;Goofy ahh emoji&quot; von Cannnnnn | Redbubble">
            <a:extLst>
              <a:ext uri="{FF2B5EF4-FFF2-40B4-BE49-F238E27FC236}">
                <a16:creationId xmlns:a16="http://schemas.microsoft.com/office/drawing/2014/main" id="{B8996484-244F-A282-1A8E-A7B801BD72AA}"/>
              </a:ext>
            </a:extLst>
          </p:cNvPr>
          <p:cNvPicPr>
            <a:picLocks noChangeAspect="1"/>
          </p:cNvPicPr>
          <p:nvPr/>
        </p:nvPicPr>
        <p:blipFill rotWithShape="1">
          <a:blip r:embed="rId3"/>
          <a:srcRect t="7011" r="1" b="16310"/>
          <a:stretch/>
        </p:blipFill>
        <p:spPr>
          <a:xfrm>
            <a:off x="633999" y="636640"/>
            <a:ext cx="5462001" cy="559154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81443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6A4E7-8989-C22F-6FDC-C08987B3021B}"/>
              </a:ext>
            </a:extLst>
          </p:cNvPr>
          <p:cNvSpPr>
            <a:spLocks noGrp="1"/>
          </p:cNvSpPr>
          <p:nvPr>
            <p:ph type="title"/>
          </p:nvPr>
        </p:nvSpPr>
        <p:spPr>
          <a:xfrm>
            <a:off x="643192" y="609600"/>
            <a:ext cx="3643674" cy="1905000"/>
          </a:xfrm>
        </p:spPr>
        <p:txBody>
          <a:bodyPr>
            <a:normAutofit/>
          </a:bodyPr>
          <a:lstStyle/>
          <a:p>
            <a:r>
              <a:rPr lang="en-CH" sz="2800" b="1" i="1">
                <a:effectLst>
                  <a:glow rad="38100">
                    <a:prstClr val="black">
                      <a:lumMod val="65000"/>
                      <a:lumOff val="35000"/>
                      <a:alpha val="40000"/>
                    </a:prstClr>
                  </a:glow>
                  <a:outerShdw blurRad="28575" dist="38100" dir="14040000" algn="tl" rotWithShape="0">
                    <a:srgbClr val="000000">
                      <a:alpha val="25000"/>
                    </a:srgbClr>
                  </a:outerShdw>
                </a:effectLst>
              </a:rPr>
              <a:t>Ablauf</a:t>
            </a:r>
            <a:endParaRPr lang="de-DE" sz="2800" b="1" i="1"/>
          </a:p>
        </p:txBody>
      </p:sp>
      <p:sp>
        <p:nvSpPr>
          <p:cNvPr id="3" name="Content Placeholder 2">
            <a:extLst>
              <a:ext uri="{FF2B5EF4-FFF2-40B4-BE49-F238E27FC236}">
                <a16:creationId xmlns:a16="http://schemas.microsoft.com/office/drawing/2014/main" id="{D873A954-60CD-0E12-2661-F851B7E0460B}"/>
              </a:ext>
            </a:extLst>
          </p:cNvPr>
          <p:cNvSpPr>
            <a:spLocks noGrp="1"/>
          </p:cNvSpPr>
          <p:nvPr>
            <p:ph idx="1"/>
          </p:nvPr>
        </p:nvSpPr>
        <p:spPr>
          <a:xfrm>
            <a:off x="643192" y="2666999"/>
            <a:ext cx="3643674" cy="3216276"/>
          </a:xfrm>
        </p:spPr>
        <p:txBody>
          <a:bodyPr anchor="t">
            <a:normAutofit/>
          </a:bodyPr>
          <a:lstStyle/>
          <a:p>
            <a:r>
              <a:rPr lang="en-US" sz="18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Aufgabenangemessenheit</a:t>
            </a:r>
            <a:endParaRPr lang="de-DE" sz="18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r>
              <a:rPr lang="en-US" sz="18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Steuerbarkeit</a:t>
            </a:r>
            <a:endParaRPr lang="en-CH" sz="18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r>
              <a:rPr lang="en-US" sz="18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Wiedererkennbarkeit</a:t>
            </a:r>
            <a:endParaRPr lang="en-CH" sz="180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4" name="Grafik 3" descr="100+] Goofy Ahh Bild | Wallpapers.com">
            <a:extLst>
              <a:ext uri="{FF2B5EF4-FFF2-40B4-BE49-F238E27FC236}">
                <a16:creationId xmlns:a16="http://schemas.microsoft.com/office/drawing/2014/main" id="{1C209444-5010-9932-FA4F-2D376A9F3B9E}"/>
              </a:ext>
            </a:extLst>
          </p:cNvPr>
          <p:cNvPicPr>
            <a:picLocks noChangeAspect="1"/>
          </p:cNvPicPr>
          <p:nvPr/>
        </p:nvPicPr>
        <p:blipFill>
          <a:blip r:embed="rId3"/>
          <a:stretch>
            <a:fillRect/>
          </a:stretch>
        </p:blipFill>
        <p:spPr>
          <a:xfrm>
            <a:off x="5221689" y="645106"/>
            <a:ext cx="5735242" cy="524774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372820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FAAD26-CC9F-4A24-021A-F80260AAEDBA}"/>
              </a:ext>
            </a:extLst>
          </p:cNvPr>
          <p:cNvSpPr>
            <a:spLocks noGrp="1"/>
          </p:cNvSpPr>
          <p:nvPr>
            <p:ph type="title"/>
          </p:nvPr>
        </p:nvSpPr>
        <p:spPr>
          <a:xfrm>
            <a:off x="1141413" y="2290482"/>
            <a:ext cx="9905998" cy="1905000"/>
          </a:xfrm>
        </p:spPr>
        <p:txBody>
          <a:bodyPr>
            <a:normAutofit/>
          </a:bodyPr>
          <a:lstStyle/>
          <a:p>
            <a:r>
              <a:rPr lang="de-DE" sz="5400" b="1">
                <a:effectLst>
                  <a:glow rad="38100">
                    <a:prstClr val="black">
                      <a:lumMod val="65000"/>
                      <a:lumOff val="35000"/>
                      <a:alpha val="40000"/>
                    </a:prstClr>
                  </a:glow>
                  <a:outerShdw blurRad="28575" dist="38100" dir="14040000" algn="tl" rotWithShape="0">
                    <a:srgbClr val="000000">
                      <a:alpha val="25000"/>
                    </a:srgbClr>
                  </a:outerShdw>
                </a:effectLst>
              </a:rPr>
              <a:t>Aufgabenangemessenheit</a:t>
            </a:r>
            <a:endParaRPr lang="de-DE" sz="5400" b="1"/>
          </a:p>
        </p:txBody>
      </p:sp>
    </p:spTree>
    <p:extLst>
      <p:ext uri="{BB962C8B-B14F-4D97-AF65-F5344CB8AC3E}">
        <p14:creationId xmlns:p14="http://schemas.microsoft.com/office/powerpoint/2010/main" val="3640474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D0CFB1-29AD-D4E3-9F72-4C6159A7F5FC}"/>
              </a:ext>
            </a:extLst>
          </p:cNvPr>
          <p:cNvSpPr>
            <a:spLocks noGrp="1"/>
          </p:cNvSpPr>
          <p:nvPr>
            <p:ph type="title"/>
          </p:nvPr>
        </p:nvSpPr>
        <p:spPr>
          <a:xfrm>
            <a:off x="794031" y="643218"/>
            <a:ext cx="9905998" cy="1905000"/>
          </a:xfrm>
        </p:spPr>
        <p:txBody>
          <a:bodyPr/>
          <a:lstStyle/>
          <a:p>
            <a:pPr>
              <a:spcBef>
                <a:spcPct val="20000"/>
              </a:spcBef>
              <a:spcAft>
                <a:spcPts val="600"/>
              </a:spcAft>
            </a:pPr>
            <a:r>
              <a:rPr lang="en-US" sz="3600" cap="small" err="1">
                <a:effectLst>
                  <a:glow rad="38100">
                    <a:prstClr val="black">
                      <a:lumMod val="65000"/>
                      <a:lumOff val="35000"/>
                      <a:alpha val="40000"/>
                    </a:prstClr>
                  </a:glow>
                  <a:outerShdw blurRad="28575" dist="38100" dir="14040000" algn="tl" rotWithShape="0">
                    <a:srgbClr val="000000">
                      <a:alpha val="25000"/>
                    </a:srgbClr>
                  </a:outerShdw>
                </a:effectLst>
                <a:latin typeface="Arial"/>
                <a:cs typeface="Arial"/>
              </a:rPr>
              <a:t>Aufgabenangemessenheit</a:t>
            </a:r>
            <a:endParaRPr lang="de-DE" sz="3600" err="1">
              <a:gradFill flip="none" rotWithShape="1">
                <a:gsLst>
                  <a:gs pos="0">
                    <a:prstClr val="white"/>
                  </a:gs>
                  <a:gs pos="100000">
                    <a:prstClr val="white">
                      <a:lumMod val="65000"/>
                    </a:prstClr>
                  </a:gs>
                </a:gsLst>
                <a:lin ang="5580000" scaled="0"/>
                <a:tileRect/>
              </a:gradFill>
              <a:effectLst>
                <a:glow rad="38100">
                  <a:prstClr val="black">
                    <a:lumMod val="65000"/>
                    <a:lumOff val="35000"/>
                    <a:alpha val="40000"/>
                  </a:prstClr>
                </a:glow>
                <a:outerShdw blurRad="28575" dist="38100" dir="14040000" algn="tl" rotWithShape="0">
                  <a:srgbClr val="000000">
                    <a:alpha val="25000"/>
                  </a:srgbClr>
                </a:outerShdw>
              </a:effectLst>
              <a:latin typeface="Arial"/>
              <a:cs typeface="Arial"/>
            </a:endParaRPr>
          </a:p>
        </p:txBody>
      </p:sp>
      <p:sp>
        <p:nvSpPr>
          <p:cNvPr id="3" name="Inhaltsplatzhalter 2">
            <a:extLst>
              <a:ext uri="{FF2B5EF4-FFF2-40B4-BE49-F238E27FC236}">
                <a16:creationId xmlns:a16="http://schemas.microsoft.com/office/drawing/2014/main" id="{6187B83B-92D9-F36B-5CC2-538B4A29895D}"/>
              </a:ext>
            </a:extLst>
          </p:cNvPr>
          <p:cNvSpPr>
            <a:spLocks noGrp="1"/>
          </p:cNvSpPr>
          <p:nvPr>
            <p:ph idx="1"/>
          </p:nvPr>
        </p:nvSpPr>
        <p:spPr>
          <a:xfrm>
            <a:off x="794032" y="1848969"/>
            <a:ext cx="10331821" cy="3303496"/>
          </a:xfrm>
        </p:spPr>
        <p:txBody>
          <a:bodyPr/>
          <a:lstStyle/>
          <a:p>
            <a:pPr marL="0" indent="0">
              <a:buNone/>
            </a:pPr>
            <a:r>
              <a:rPr lang="de-DE" b="1">
                <a:effectLst>
                  <a:glow rad="38100">
                    <a:prstClr val="black">
                      <a:lumMod val="50000"/>
                      <a:lumOff val="50000"/>
                      <a:alpha val="20000"/>
                    </a:prstClr>
                  </a:glow>
                  <a:outerShdw blurRad="44450" dist="12700" dir="13860000" algn="tl" rotWithShape="0">
                    <a:srgbClr val="000000">
                      <a:alpha val="20000"/>
                    </a:srgbClr>
                  </a:outerShdw>
                </a:effectLst>
              </a:rPr>
              <a:t>Definition nach </a:t>
            </a:r>
            <a:r>
              <a:rPr lang="de-DE" b="1" err="1">
                <a:effectLst>
                  <a:glow rad="38100">
                    <a:prstClr val="black">
                      <a:lumMod val="50000"/>
                      <a:lumOff val="50000"/>
                      <a:alpha val="20000"/>
                    </a:prstClr>
                  </a:glow>
                  <a:outerShdw blurRad="44450" dist="12700" dir="13860000" algn="tl" rotWithShape="0">
                    <a:srgbClr val="000000">
                      <a:alpha val="20000"/>
                    </a:srgbClr>
                  </a:outerShdw>
                </a:effectLst>
              </a:rPr>
              <a:t>wikipedia</a:t>
            </a:r>
            <a:endParaRPr lang="de-DE" b="1" err="1"/>
          </a:p>
          <a:p>
            <a:pPr marL="0" indent="0">
              <a:buNone/>
            </a:pPr>
            <a:r>
              <a:rPr lang="de-DE" i="1"/>
              <a:t>"Ein interaktives System ist aufgabenangemessen, wenn es die Benutzer bei der Erledigung ihrer Aufgaben unterstützt, d. h., wenn die Bedienfunktionen und die Benutzer-System-Interaktionen auf den charakteristischen Eigenschaften der Aufgabe basieren (und nicht auf der zur Erfüllung der Aufgabe gewählten Technologie).“ </a:t>
            </a:r>
            <a:endParaRPr lang="de-DE" i="1">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882816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58CC1B-90CD-E2C0-AD60-B86C3D6B6C32}"/>
              </a:ext>
            </a:extLst>
          </p:cNvPr>
          <p:cNvSpPr>
            <a:spLocks noGrp="1"/>
          </p:cNvSpPr>
          <p:nvPr>
            <p:ph type="title"/>
          </p:nvPr>
        </p:nvSpPr>
        <p:spPr>
          <a:xfrm>
            <a:off x="1141413" y="-197224"/>
            <a:ext cx="9905998" cy="1905000"/>
          </a:xfrm>
        </p:spPr>
        <p:txBody>
          <a:bodyPr/>
          <a:lstStyle/>
          <a:p>
            <a:r>
              <a:rPr lang="de-DE">
                <a:effectLst>
                  <a:glow rad="38100">
                    <a:prstClr val="black">
                      <a:lumMod val="65000"/>
                      <a:lumOff val="35000"/>
                      <a:alpha val="40000"/>
                    </a:prstClr>
                  </a:glow>
                  <a:outerShdw blurRad="28575" dist="38100" dir="14040000" algn="tl" rotWithShape="0">
                    <a:srgbClr val="000000">
                      <a:alpha val="25000"/>
                    </a:srgbClr>
                  </a:outerShdw>
                </a:effectLst>
              </a:rPr>
              <a:t>Aufgabenangemessenheit</a:t>
            </a:r>
            <a:endParaRPr lang="de-DE"/>
          </a:p>
        </p:txBody>
      </p:sp>
      <p:sp>
        <p:nvSpPr>
          <p:cNvPr id="3" name="Inhaltsplatzhalter 2">
            <a:extLst>
              <a:ext uri="{FF2B5EF4-FFF2-40B4-BE49-F238E27FC236}">
                <a16:creationId xmlns:a16="http://schemas.microsoft.com/office/drawing/2014/main" id="{A64E957D-514B-15B8-4328-F162F0454CBE}"/>
              </a:ext>
            </a:extLst>
          </p:cNvPr>
          <p:cNvSpPr>
            <a:spLocks noGrp="1"/>
          </p:cNvSpPr>
          <p:nvPr>
            <p:ph idx="1"/>
          </p:nvPr>
        </p:nvSpPr>
        <p:spPr>
          <a:xfrm>
            <a:off x="1141413" y="1614767"/>
            <a:ext cx="10596280" cy="4298577"/>
          </a:xfrm>
        </p:spPr>
        <p:txBody>
          <a:bodyPr vert="horz" lIns="91440" tIns="45720" rIns="91440" bIns="45720" rtlCol="0" anchor="ctr">
            <a:noAutofit/>
          </a:bodyPr>
          <a:lstStyle/>
          <a:p>
            <a:pPr marL="0" indent="0">
              <a:buNone/>
            </a:pPr>
            <a:r>
              <a:rPr lang="de-DE" b="1" dirty="0">
                <a:effectLst>
                  <a:glow rad="38100">
                    <a:prstClr val="black">
                      <a:lumMod val="50000"/>
                      <a:lumOff val="50000"/>
                      <a:alpha val="20000"/>
                    </a:prstClr>
                  </a:glow>
                  <a:outerShdw blurRad="44450" dist="12700" dir="13860000" algn="tl" rotWithShape="0">
                    <a:srgbClr val="000000">
                      <a:alpha val="20000"/>
                    </a:srgbClr>
                  </a:outerShdw>
                </a:effectLst>
                <a:latin typeface="Arial"/>
                <a:cs typeface="Arial"/>
              </a:rPr>
              <a:t>Beispiel</a:t>
            </a:r>
          </a:p>
          <a:p>
            <a:r>
              <a:rPr lang="de-DE" sz="1600" dirty="0">
                <a:effectLst>
                  <a:glow rad="38100">
                    <a:prstClr val="black">
                      <a:lumMod val="50000"/>
                      <a:lumOff val="50000"/>
                      <a:alpha val="20000"/>
                    </a:prstClr>
                  </a:glow>
                  <a:outerShdw blurRad="44450" dist="12700" dir="13860000" algn="tl" rotWithShape="0">
                    <a:srgbClr val="000000">
                      <a:alpha val="20000"/>
                    </a:srgbClr>
                  </a:outerShdw>
                </a:effectLst>
                <a:latin typeface="Arial"/>
                <a:ea typeface="+mn-lt"/>
                <a:cs typeface="+mn-lt"/>
              </a:rPr>
              <a:t>Neue Mitarbeiter mit Grundkenntnissen in Buchhaltung einstellen.</a:t>
            </a:r>
          </a:p>
          <a:p>
            <a:r>
              <a:rPr lang="de-DE" sz="1600" dirty="0">
                <a:effectLst>
                  <a:glow rad="38100">
                    <a:prstClr val="black">
                      <a:lumMod val="50000"/>
                      <a:lumOff val="50000"/>
                      <a:alpha val="20000"/>
                    </a:prstClr>
                  </a:glow>
                  <a:outerShdw blurRad="44450" dist="12700" dir="13860000" algn="tl" rotWithShape="0">
                    <a:srgbClr val="000000">
                      <a:alpha val="20000"/>
                    </a:srgbClr>
                  </a:outerShdw>
                </a:effectLst>
                <a:latin typeface="Arial"/>
                <a:ea typeface="+mn-lt"/>
                <a:cs typeface="+mn-lt"/>
              </a:rPr>
              <a:t>Zuweisung von Aufgaben, die dem aktuellen Kenntnisstand entsprechen:</a:t>
            </a:r>
          </a:p>
          <a:p>
            <a:pPr marL="1028700" lvl="1">
              <a:buClr>
                <a:srgbClr val="FFFFFF"/>
              </a:buClr>
            </a:pPr>
            <a:r>
              <a:rPr lang="de-DE" sz="1600" dirty="0">
                <a:effectLst>
                  <a:glow rad="38100">
                    <a:prstClr val="black">
                      <a:lumMod val="50000"/>
                      <a:lumOff val="50000"/>
                      <a:alpha val="20000"/>
                    </a:prstClr>
                  </a:glow>
                  <a:outerShdw blurRad="44450" dist="12700" dir="13860000" algn="tl" rotWithShape="0">
                    <a:srgbClr val="000000">
                      <a:alpha val="20000"/>
                    </a:srgbClr>
                  </a:outerShdw>
                </a:effectLst>
                <a:latin typeface="Arial"/>
                <a:ea typeface="+mn-lt"/>
                <a:cs typeface="+mn-lt"/>
              </a:rPr>
              <a:t>Eingabe einfacher Buchhaltungsdaten ins System.</a:t>
            </a:r>
          </a:p>
          <a:p>
            <a:pPr marL="1028700" lvl="1">
              <a:buClr>
                <a:srgbClr val="FFFFFF"/>
              </a:buClr>
            </a:pPr>
            <a:r>
              <a:rPr lang="de-DE" sz="1600" dirty="0">
                <a:effectLst>
                  <a:glow rad="38100">
                    <a:prstClr val="black">
                      <a:lumMod val="50000"/>
                      <a:lumOff val="50000"/>
                      <a:alpha val="20000"/>
                    </a:prstClr>
                  </a:glow>
                  <a:outerShdw blurRad="44450" dist="12700" dir="13860000" algn="tl" rotWithShape="0">
                    <a:srgbClr val="000000">
                      <a:alpha val="20000"/>
                    </a:srgbClr>
                  </a:outerShdw>
                </a:effectLst>
                <a:latin typeface="Arial"/>
                <a:ea typeface="+mn-lt"/>
                <a:cs typeface="+mn-lt"/>
              </a:rPr>
              <a:t>Grundlegende Buchhaltungsaufgaben wie das Abgleichen von Kontoauszügen.</a:t>
            </a:r>
          </a:p>
          <a:p>
            <a:pPr>
              <a:buClr>
                <a:srgbClr val="FFFFFF"/>
              </a:buClr>
            </a:pPr>
            <a:r>
              <a:rPr lang="de-DE" sz="1600" dirty="0">
                <a:effectLst>
                  <a:glow rad="38100">
                    <a:prstClr val="black">
                      <a:lumMod val="50000"/>
                      <a:lumOff val="50000"/>
                      <a:alpha val="20000"/>
                    </a:prstClr>
                  </a:glow>
                  <a:outerShdw blurRad="44450" dist="12700" dir="13860000" algn="tl" rotWithShape="0">
                    <a:srgbClr val="000000">
                      <a:alpha val="20000"/>
                    </a:srgbClr>
                  </a:outerShdw>
                </a:effectLst>
                <a:latin typeface="Arial"/>
                <a:ea typeface="+mn-lt"/>
                <a:cs typeface="+mn-lt"/>
              </a:rPr>
              <a:t>Fortschreitende Zuweisung anspruchsvollerer Aufgaben mit wachsendem Verständnis:</a:t>
            </a:r>
          </a:p>
          <a:p>
            <a:pPr marL="1028700" lvl="1">
              <a:buClr>
                <a:srgbClr val="FFFFFF"/>
              </a:buClr>
            </a:pPr>
            <a:r>
              <a:rPr lang="de-DE" sz="1600" dirty="0">
                <a:effectLst>
                  <a:glow rad="38100">
                    <a:prstClr val="black">
                      <a:lumMod val="50000"/>
                      <a:lumOff val="50000"/>
                      <a:alpha val="20000"/>
                    </a:prstClr>
                  </a:glow>
                  <a:outerShdw blurRad="44450" dist="12700" dir="13860000" algn="tl" rotWithShape="0">
                    <a:srgbClr val="000000">
                      <a:alpha val="20000"/>
                    </a:srgbClr>
                  </a:outerShdw>
                </a:effectLst>
                <a:latin typeface="Arial"/>
                <a:ea typeface="+mn-lt"/>
                <a:cs typeface="+mn-lt"/>
              </a:rPr>
              <a:t>Erstellen von Finanzberichten.</a:t>
            </a:r>
          </a:p>
          <a:p>
            <a:pPr marL="1028700" lvl="1">
              <a:buClr>
                <a:srgbClr val="FFFFFF"/>
              </a:buClr>
            </a:pPr>
            <a:r>
              <a:rPr lang="de-DE" sz="1600" dirty="0">
                <a:effectLst>
                  <a:glow rad="38100">
                    <a:prstClr val="black">
                      <a:lumMod val="50000"/>
                      <a:lumOff val="50000"/>
                      <a:alpha val="20000"/>
                    </a:prstClr>
                  </a:glow>
                  <a:outerShdw blurRad="44450" dist="12700" dir="13860000" algn="tl" rotWithShape="0">
                    <a:srgbClr val="000000">
                      <a:alpha val="20000"/>
                    </a:srgbClr>
                  </a:outerShdw>
                </a:effectLst>
                <a:latin typeface="Arial"/>
                <a:ea typeface="+mn-lt"/>
                <a:cs typeface="+mn-lt"/>
              </a:rPr>
              <a:t>Überwachung von Budgets.</a:t>
            </a:r>
          </a:p>
          <a:p>
            <a:pPr>
              <a:buClr>
                <a:srgbClr val="FFFFFF"/>
              </a:buClr>
            </a:pPr>
            <a:r>
              <a:rPr lang="de-DE" sz="1600" dirty="0">
                <a:effectLst>
                  <a:glow rad="38100">
                    <a:prstClr val="black">
                      <a:lumMod val="50000"/>
                      <a:lumOff val="50000"/>
                      <a:alpha val="20000"/>
                    </a:prstClr>
                  </a:glow>
                  <a:outerShdw blurRad="44450" dist="12700" dir="13860000" algn="tl" rotWithShape="0">
                    <a:srgbClr val="000000">
                      <a:alpha val="20000"/>
                    </a:srgbClr>
                  </a:outerShdw>
                </a:effectLst>
                <a:latin typeface="Arial"/>
                <a:ea typeface="+mn-lt"/>
                <a:cs typeface="+mn-lt"/>
              </a:rPr>
              <a:t>Sicherstellen, dass die Zuweisung von Aufgaben den Fähigkeiten und dem Wachstum des Mitarbeiters entspricht.</a:t>
            </a:r>
          </a:p>
          <a:p>
            <a:pPr>
              <a:buClr>
                <a:srgbClr val="FFFFFF"/>
              </a:buClr>
            </a:pPr>
            <a:r>
              <a:rPr lang="de-DE" sz="1600" dirty="0">
                <a:effectLst>
                  <a:glow rad="38100">
                    <a:prstClr val="black">
                      <a:lumMod val="50000"/>
                      <a:lumOff val="50000"/>
                      <a:alpha val="20000"/>
                    </a:prstClr>
                  </a:glow>
                  <a:outerShdw blurRad="44450" dist="12700" dir="13860000" algn="tl" rotWithShape="0">
                    <a:srgbClr val="000000">
                      <a:alpha val="20000"/>
                    </a:srgbClr>
                  </a:outerShdw>
                </a:effectLst>
                <a:latin typeface="Arial"/>
                <a:ea typeface="+mn-lt"/>
                <a:cs typeface="+mn-lt"/>
              </a:rPr>
              <a:t>Durch die Anwendung der ISO-Regel zur Aufgabenangemessenheit wird sichergestellt, dass der Mitarbeiter weder überfordert noch unterfordert ist und seine Arbeit effektiv erledigen kann.</a:t>
            </a:r>
          </a:p>
          <a:p>
            <a:pPr marL="0" indent="0">
              <a:buNone/>
            </a:pPr>
            <a:endParaRPr lang="de-DE" sz="1200" b="1" dirty="0">
              <a:effectLst>
                <a:glow rad="38100">
                  <a:prstClr val="black">
                    <a:lumMod val="50000"/>
                    <a:lumOff val="50000"/>
                    <a:alpha val="20000"/>
                  </a:prstClr>
                </a:glow>
                <a:outerShdw blurRad="44450" dist="12700" dir="13860000" algn="tl" rotWithShape="0">
                  <a:srgbClr val="000000">
                    <a:alpha val="20000"/>
                  </a:srgbClr>
                </a:outerShdw>
              </a:effectLst>
            </a:endParaRPr>
          </a:p>
          <a:p>
            <a:pPr marL="0" indent="0">
              <a:buNone/>
            </a:pPr>
            <a:endParaRPr lang="de-DE" sz="1200" b="1"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732226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DB9FC3-CA21-46FA-981C-D23A09417C5F}"/>
              </a:ext>
            </a:extLst>
          </p:cNvPr>
          <p:cNvSpPr>
            <a:spLocks noGrp="1"/>
          </p:cNvSpPr>
          <p:nvPr>
            <p:ph type="title"/>
          </p:nvPr>
        </p:nvSpPr>
        <p:spPr>
          <a:xfrm>
            <a:off x="3270531" y="2475379"/>
            <a:ext cx="9905998" cy="1905000"/>
          </a:xfrm>
        </p:spPr>
        <p:txBody>
          <a:bodyPr>
            <a:normAutofit/>
          </a:bodyPr>
          <a:lstStyle/>
          <a:p>
            <a:r>
              <a:rPr lang="de-DE" sz="5400" b="1" err="1">
                <a:effectLst>
                  <a:glow rad="38100">
                    <a:prstClr val="black">
                      <a:lumMod val="65000"/>
                      <a:lumOff val="35000"/>
                      <a:alpha val="40000"/>
                    </a:prstClr>
                  </a:glow>
                  <a:outerShdw blurRad="28575" dist="38100" dir="14040000" algn="tl" rotWithShape="0">
                    <a:srgbClr val="000000">
                      <a:alpha val="25000"/>
                    </a:srgbClr>
                  </a:outerShdw>
                </a:effectLst>
              </a:rPr>
              <a:t>steuerbarkeit</a:t>
            </a:r>
            <a:endParaRPr lang="de-DE" sz="5400" b="1">
              <a:effectLst>
                <a:glow rad="38100">
                  <a:prstClr val="black">
                    <a:lumMod val="65000"/>
                    <a:lumOff val="35000"/>
                    <a:alpha val="40000"/>
                  </a:prstClr>
                </a:glow>
                <a:outerShdw blurRad="28575" dist="38100" dir="14040000" algn="tl" rotWithShape="0">
                  <a:srgbClr val="000000">
                    <a:alpha val="25000"/>
                  </a:srgbClr>
                </a:outerShdw>
              </a:effectLst>
            </a:endParaRPr>
          </a:p>
        </p:txBody>
      </p:sp>
    </p:spTree>
    <p:extLst>
      <p:ext uri="{BB962C8B-B14F-4D97-AF65-F5344CB8AC3E}">
        <p14:creationId xmlns:p14="http://schemas.microsoft.com/office/powerpoint/2010/main" val="282306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456EE4-D970-8737-A990-5FD509FC638F}"/>
              </a:ext>
            </a:extLst>
          </p:cNvPr>
          <p:cNvSpPr>
            <a:spLocks noGrp="1"/>
          </p:cNvSpPr>
          <p:nvPr>
            <p:ph type="title"/>
          </p:nvPr>
        </p:nvSpPr>
        <p:spPr>
          <a:xfrm>
            <a:off x="1107796" y="323850"/>
            <a:ext cx="9905998" cy="1905000"/>
          </a:xfrm>
        </p:spPr>
        <p:txBody>
          <a:bodyPr/>
          <a:lstStyle/>
          <a:p>
            <a:r>
              <a:rPr lang="en-US" sz="3600" cap="small" err="1">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Steuerbarkeit</a:t>
            </a:r>
            <a:endParaRPr lang="de-DE" err="1"/>
          </a:p>
        </p:txBody>
      </p:sp>
      <p:sp>
        <p:nvSpPr>
          <p:cNvPr id="3" name="Inhaltsplatzhalter 2">
            <a:extLst>
              <a:ext uri="{FF2B5EF4-FFF2-40B4-BE49-F238E27FC236}">
                <a16:creationId xmlns:a16="http://schemas.microsoft.com/office/drawing/2014/main" id="{36C78C58-EC86-8A03-36E5-A87F263A8646}"/>
              </a:ext>
            </a:extLst>
          </p:cNvPr>
          <p:cNvSpPr>
            <a:spLocks noGrp="1"/>
          </p:cNvSpPr>
          <p:nvPr>
            <p:ph idx="1"/>
          </p:nvPr>
        </p:nvSpPr>
        <p:spPr>
          <a:xfrm>
            <a:off x="1107796" y="1411941"/>
            <a:ext cx="10970556" cy="4480112"/>
          </a:xfrm>
        </p:spPr>
        <p:txBody>
          <a:bodyPr>
            <a:normAutofit/>
          </a:bodyPr>
          <a:lstStyle/>
          <a:p>
            <a:pPr marL="0" indent="0">
              <a:buNone/>
            </a:pPr>
            <a:r>
              <a:rPr lang="de-DE" sz="2800" b="1" i="0">
                <a:solidFill>
                  <a:srgbClr val="DBDEE1"/>
                </a:solidFill>
                <a:latin typeface="Consolas"/>
                <a:ea typeface="Consolas"/>
                <a:cs typeface="Consolas"/>
              </a:rPr>
              <a:t>Inhalt</a:t>
            </a:r>
            <a:endParaRPr lang="de-DE" sz="2800" b="1">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entury Gothic" panose="020B0502020202020204"/>
              <a:ea typeface="Consolas"/>
              <a:cs typeface="Consolas"/>
            </a:endParaRPr>
          </a:p>
          <a:p>
            <a:pPr marL="0" indent="0">
              <a:buClr>
                <a:srgbClr val="FFFFFF"/>
              </a:buClr>
              <a:buNone/>
            </a:pPr>
            <a:r>
              <a:rPr lang="de-DE" b="0" i="0">
                <a:solidFill>
                  <a:srgbClr val="DBDEE1"/>
                </a:solidFill>
                <a:latin typeface="Consolas"/>
                <a:ea typeface="Consolas"/>
                <a:cs typeface="Consolas"/>
              </a:rPr>
              <a:t>Die Steuerbarkeit ist ein Schlüsselprinzip in den ISO-Normen, insbesondere in ISO 9241-110. Es ermöglicht den Benutzern, den Dialogablauf zu starten und zu steuern, bis sie ihr Ziel erreicht haben.</a:t>
            </a:r>
            <a:r>
              <a:rPr lang="de-DE">
                <a:solidFill>
                  <a:srgbClr val="DBDEE1"/>
                </a:solidFill>
                <a:latin typeface="Consolas"/>
                <a:ea typeface="Consolas"/>
                <a:cs typeface="Consolas"/>
              </a:rPr>
              <a:t> </a:t>
            </a:r>
            <a:endParaRPr lang="de-DE">
              <a:gradFill flip="none" rotWithShape="1">
                <a:gsLst>
                  <a:gs pos="0">
                    <a:prstClr val="white"/>
                  </a:gs>
                  <a:gs pos="100000">
                    <a:prstClr val="white">
                      <a:lumMod val="75000"/>
                    </a:prst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entury Gothic" panose="020B0502020202020204"/>
              <a:ea typeface="Consolas"/>
              <a:cs typeface="Consolas"/>
            </a:endParaRPr>
          </a:p>
          <a:p>
            <a:pPr marL="0" indent="0">
              <a:buClr>
                <a:srgbClr val="FFFFFF"/>
              </a:buClr>
              <a:buNone/>
            </a:pPr>
            <a:endParaRPr lang="de-DE">
              <a:solidFill>
                <a:srgbClr val="DBDEE1"/>
              </a:solidFill>
              <a:effectLst>
                <a:glow rad="38100">
                  <a:prstClr val="black">
                    <a:lumMod val="50000"/>
                    <a:lumOff val="50000"/>
                    <a:alpha val="20000"/>
                  </a:prstClr>
                </a:glow>
                <a:outerShdw blurRad="44450" dist="12700" dir="13860000" algn="tl" rotWithShape="0">
                  <a:srgbClr val="000000">
                    <a:alpha val="20000"/>
                  </a:srgbClr>
                </a:outerShdw>
              </a:effectLst>
              <a:latin typeface="Consolas"/>
              <a:ea typeface="Consolas"/>
              <a:cs typeface="Consolas"/>
            </a:endParaRPr>
          </a:p>
          <a:p>
            <a:pPr marL="0" indent="0">
              <a:buClr>
                <a:srgbClr val="FFFFFF"/>
              </a:buClr>
              <a:buNone/>
            </a:pPr>
            <a:endParaRPr lang="de-DE">
              <a:solidFill>
                <a:srgbClr val="DBDEE1"/>
              </a:solidFill>
              <a:effectLst>
                <a:glow rad="38100">
                  <a:prstClr val="black">
                    <a:lumMod val="50000"/>
                    <a:lumOff val="50000"/>
                    <a:alpha val="20000"/>
                  </a:prstClr>
                </a:glow>
                <a:outerShdw blurRad="44450" dist="12700" dir="13860000" algn="tl" rotWithShape="0">
                  <a:srgbClr val="000000">
                    <a:alpha val="20000"/>
                  </a:srgbClr>
                </a:outerShdw>
              </a:effectLst>
              <a:latin typeface="Consolas"/>
            </a:endParaRPr>
          </a:p>
        </p:txBody>
      </p:sp>
    </p:spTree>
    <p:extLst>
      <p:ext uri="{BB962C8B-B14F-4D97-AF65-F5344CB8AC3E}">
        <p14:creationId xmlns:p14="http://schemas.microsoft.com/office/powerpoint/2010/main" val="2508723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BE6CE2-5362-9741-9113-63D6394E31FF}"/>
              </a:ext>
            </a:extLst>
          </p:cNvPr>
          <p:cNvSpPr>
            <a:spLocks noGrp="1"/>
          </p:cNvSpPr>
          <p:nvPr>
            <p:ph type="title"/>
          </p:nvPr>
        </p:nvSpPr>
        <p:spPr/>
        <p:txBody>
          <a:bodyPr/>
          <a:lstStyle/>
          <a:p>
            <a:r>
              <a:rPr lang="de-DE">
                <a:effectLst>
                  <a:glow rad="38100">
                    <a:prstClr val="black">
                      <a:lumMod val="65000"/>
                      <a:lumOff val="35000"/>
                      <a:alpha val="40000"/>
                    </a:prstClr>
                  </a:glow>
                  <a:outerShdw blurRad="28575" dist="38100" dir="14040000" algn="tl" rotWithShape="0">
                    <a:srgbClr val="000000">
                      <a:alpha val="25000"/>
                    </a:srgbClr>
                  </a:outerShdw>
                </a:effectLst>
              </a:rPr>
              <a:t>Steuerbarkeit</a:t>
            </a:r>
            <a:endParaRPr lang="de-DE"/>
          </a:p>
        </p:txBody>
      </p:sp>
      <p:sp>
        <p:nvSpPr>
          <p:cNvPr id="3" name="Inhaltsplatzhalter 2">
            <a:extLst>
              <a:ext uri="{FF2B5EF4-FFF2-40B4-BE49-F238E27FC236}">
                <a16:creationId xmlns:a16="http://schemas.microsoft.com/office/drawing/2014/main" id="{FFB0ACB4-8E35-2437-39A4-216B20740B10}"/>
              </a:ext>
            </a:extLst>
          </p:cNvPr>
          <p:cNvSpPr>
            <a:spLocks noGrp="1"/>
          </p:cNvSpPr>
          <p:nvPr>
            <p:ph idx="1"/>
          </p:nvPr>
        </p:nvSpPr>
        <p:spPr>
          <a:xfrm>
            <a:off x="1141413" y="2117911"/>
            <a:ext cx="9905998" cy="3124201"/>
          </a:xfrm>
        </p:spPr>
        <p:txBody>
          <a:bodyPr/>
          <a:lstStyle/>
          <a:p>
            <a:pPr marL="0" indent="0">
              <a:buNone/>
            </a:pPr>
            <a:r>
              <a:rPr lang="de-DE" sz="2800" b="1">
                <a:effectLst>
                  <a:glow rad="38100">
                    <a:prstClr val="black">
                      <a:lumMod val="50000"/>
                      <a:lumOff val="50000"/>
                      <a:alpha val="20000"/>
                    </a:prstClr>
                  </a:glow>
                  <a:outerShdw blurRad="44450" dist="12700" dir="13860000" algn="tl" rotWithShape="0">
                    <a:srgbClr val="000000">
                      <a:alpha val="20000"/>
                    </a:srgbClr>
                  </a:outerShdw>
                </a:effectLst>
              </a:rPr>
              <a:t>Beispiel</a:t>
            </a:r>
          </a:p>
          <a:p>
            <a:pPr marL="0" indent="0">
              <a:buNone/>
            </a:pPr>
            <a:r>
              <a:rPr lang="de-DE" sz="190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Stellen Sie sich vor, Sie fahren ein Auto. Die Steuerbarkeit wäre vergleichbar mit der Fähigkeit, das Auto zu starten, die Geschwindigkeit und Richtung zu kontrollieren und schließlich Ihr Ziel zu erreichen. Zusätzlich zur Kontrolle des Autos (Systems) sollten Sie in der Lage sein, die Einstellungen anzupassen, z.B. die Sitzposition, die Spiegel, etc. Dies ist das Prinzip der “Individualisierbarkeit”, das zur Steuerbarkeit gehört. Die Einhaltung dieser Prinzipien führt zu einer verbesserten Benutzerfreundlichkeit und optimierten Konversionen. </a:t>
            </a:r>
            <a:endParaRPr lang="de-DE"/>
          </a:p>
        </p:txBody>
      </p:sp>
    </p:spTree>
    <p:extLst>
      <p:ext uri="{BB962C8B-B14F-4D97-AF65-F5344CB8AC3E}">
        <p14:creationId xmlns:p14="http://schemas.microsoft.com/office/powerpoint/2010/main" val="176711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38FF28-7972-91BE-C1FB-CFCAAF68A9AF}"/>
              </a:ext>
            </a:extLst>
          </p:cNvPr>
          <p:cNvSpPr>
            <a:spLocks noGrp="1"/>
          </p:cNvSpPr>
          <p:nvPr>
            <p:ph type="title"/>
          </p:nvPr>
        </p:nvSpPr>
        <p:spPr/>
        <p:txBody>
          <a:bodyPr/>
          <a:lstStyle/>
          <a:p>
            <a:r>
              <a:rPr lang="de-DE">
                <a:effectLst>
                  <a:glow rad="38100">
                    <a:prstClr val="black">
                      <a:lumMod val="65000"/>
                      <a:lumOff val="35000"/>
                      <a:alpha val="40000"/>
                    </a:prstClr>
                  </a:glow>
                  <a:outerShdw blurRad="28575" dist="38100" dir="14040000" algn="tl" rotWithShape="0">
                    <a:srgbClr val="000000">
                      <a:alpha val="25000"/>
                    </a:srgbClr>
                  </a:outerShdw>
                </a:effectLst>
              </a:rPr>
              <a:t>Steuerbarkeit</a:t>
            </a:r>
            <a:endParaRPr lang="de-DE"/>
          </a:p>
        </p:txBody>
      </p:sp>
      <p:sp>
        <p:nvSpPr>
          <p:cNvPr id="3" name="Inhaltsplatzhalter 2">
            <a:extLst>
              <a:ext uri="{FF2B5EF4-FFF2-40B4-BE49-F238E27FC236}">
                <a16:creationId xmlns:a16="http://schemas.microsoft.com/office/drawing/2014/main" id="{FE127FEC-5910-45AA-4E28-D61AFA7DE494}"/>
              </a:ext>
            </a:extLst>
          </p:cNvPr>
          <p:cNvSpPr>
            <a:spLocks noGrp="1"/>
          </p:cNvSpPr>
          <p:nvPr>
            <p:ph idx="1"/>
          </p:nvPr>
        </p:nvSpPr>
        <p:spPr>
          <a:xfrm>
            <a:off x="1141413" y="1563219"/>
            <a:ext cx="9905998" cy="2944907"/>
          </a:xfrm>
        </p:spPr>
        <p:txBody>
          <a:bodyPr/>
          <a:lstStyle/>
          <a:p>
            <a:pPr marL="0" indent="0">
              <a:buNone/>
            </a:pPr>
            <a:r>
              <a:rPr lang="de-DE" sz="2800" b="1">
                <a:effectLst>
                  <a:glow rad="38100">
                    <a:prstClr val="black">
                      <a:lumMod val="50000"/>
                      <a:lumOff val="50000"/>
                      <a:alpha val="20000"/>
                    </a:prstClr>
                  </a:glow>
                  <a:outerShdw blurRad="44450" dist="12700" dir="13860000" algn="tl" rotWithShape="0">
                    <a:srgbClr val="000000">
                      <a:alpha val="20000"/>
                    </a:srgbClr>
                  </a:outerShdw>
                </a:effectLst>
              </a:rPr>
              <a:t>Schlussfolgerung</a:t>
            </a:r>
          </a:p>
          <a:p>
            <a:pPr marL="0" indent="0">
              <a:buNone/>
            </a:pPr>
            <a:r>
              <a:rPr lang="de-D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Die Steuerbarkeit ist ein wesentlicher Bestandteil der ISO-Normen und trägt dazu bei, dass Systeme effektiv und zufriedenstellend für die Benutzer arbeiten. Es ist wichtig, diese Prinzipien bei der Gestaltung von Systemen zu berücksichtigen.</a:t>
            </a:r>
            <a:endParaRPr lang="de-DE"/>
          </a:p>
        </p:txBody>
      </p:sp>
    </p:spTree>
    <p:extLst>
      <p:ext uri="{BB962C8B-B14F-4D97-AF65-F5344CB8AC3E}">
        <p14:creationId xmlns:p14="http://schemas.microsoft.com/office/powerpoint/2010/main" val="11904825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0</TotalTime>
  <Words>456</Words>
  <Application>Microsoft Macintosh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Consolas</vt:lpstr>
      <vt:lpstr>Mesh</vt:lpstr>
      <vt:lpstr>3 ISO-Regeln</vt:lpstr>
      <vt:lpstr>Ablauf</vt:lpstr>
      <vt:lpstr>Aufgabenangemessenheit</vt:lpstr>
      <vt:lpstr>Aufgabenangemessenheit</vt:lpstr>
      <vt:lpstr>Aufgabenangemessenheit</vt:lpstr>
      <vt:lpstr>steuerbarkeit</vt:lpstr>
      <vt:lpstr>Steuerbarkeit</vt:lpstr>
      <vt:lpstr>Steuerbarkeit</vt:lpstr>
      <vt:lpstr>Steuerbarkeit</vt:lpstr>
      <vt:lpstr>Wiedererkennbarkeit</vt:lpstr>
      <vt:lpstr>Wiedererkennbarkeit</vt:lpstr>
      <vt:lpstr>PowerPoint Presentation</vt:lpstr>
      <vt:lpstr>Zum Abschluss noch einen witz von gautschi</vt:lpstr>
      <vt:lpstr>Vielen dank für eure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BBZW; Jancar Daniel</dc:creator>
  <cp:lastModifiedBy>BBZW; Jancar Daniel</cp:lastModifiedBy>
  <cp:revision>2</cp:revision>
  <dcterms:created xsi:type="dcterms:W3CDTF">2024-03-15T08:05:25Z</dcterms:created>
  <dcterms:modified xsi:type="dcterms:W3CDTF">2024-05-10T06:03:50Z</dcterms:modified>
</cp:coreProperties>
</file>