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0"/>
  </p:notesMasterIdLst>
  <p:handoutMasterIdLst>
    <p:handoutMasterId r:id="rId11"/>
  </p:handoutMasterIdLst>
  <p:sldIdLst>
    <p:sldId id="256" r:id="rId6"/>
    <p:sldId id="289" r:id="rId7"/>
    <p:sldId id="290" r:id="rId8"/>
    <p:sldId id="291" r:id="rId9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Willkommen im Modul 322: Benutzerschnittstellen entwerfen und implementieren.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Auftraggeber ist Peter Graber, Inhaber der Arztpraxis Medicus</a:t>
            </a:r>
          </a:p>
          <a:p>
            <a:r>
              <a:rPr lang="de-DE" dirty="0"/>
              <a:t>Er liegt nicht viel Wert auf seinen Doktoren Titel, da er sich mittlerweile eher als Unternehmer sieht.</a:t>
            </a:r>
          </a:p>
          <a:p>
            <a:r>
              <a:rPr lang="de-DE" dirty="0"/>
              <a:t>Er führt eine Arztpraxis mit rund 15 Angestellten.</a:t>
            </a:r>
          </a:p>
          <a:p>
            <a:r>
              <a:rPr lang="de-DE" dirty="0"/>
              <a:t>Persönliches</a:t>
            </a:r>
          </a:p>
          <a:p>
            <a:r>
              <a:rPr lang="de-DE" dirty="0"/>
              <a:t>Peter Graber ist 57 Jahre alt ist verheiratet und hat eine Tochter.</a:t>
            </a:r>
          </a:p>
          <a:p>
            <a:r>
              <a:rPr lang="de-DE" dirty="0"/>
              <a:t>So wie er seinen Hund verhätschelt, könnte man meinen das Louie auch sein leibliches Kind ist.</a:t>
            </a:r>
          </a:p>
          <a:p>
            <a:r>
              <a:rPr lang="de-DE" dirty="0"/>
              <a:t>In der Freizeit macht er gerne Sport, er ist im Tennisclub und spielt sicher einmal in der Woche Tennis.</a:t>
            </a:r>
          </a:p>
          <a:p>
            <a:r>
              <a:rPr lang="de-DE" dirty="0"/>
              <a:t>Wenn er joggen geht, nimmt er meistens Louie mit, aber es endet meist in einem Spaziergang.</a:t>
            </a:r>
          </a:p>
          <a:p>
            <a:r>
              <a:rPr lang="de-DE" dirty="0"/>
              <a:t>Eigentlich ist Peter Graber Facharzt für allgemeine Medizin, er praktiziert aber nur noch 2 Tage in der Woche als Arzt.</a:t>
            </a:r>
          </a:p>
          <a:p>
            <a:r>
              <a:rPr lang="de-DE" dirty="0"/>
              <a:t>Die restliche Zeit ist er mit der Führung des Teams und auch mit dem administrativen Aufgaben beschäftigt.</a:t>
            </a:r>
          </a:p>
          <a:p>
            <a:r>
              <a:rPr lang="de-DE" dirty="0"/>
              <a:t>Persönlichkeit</a:t>
            </a:r>
          </a:p>
          <a:p>
            <a:r>
              <a:rPr lang="de-DE" dirty="0"/>
              <a:t>Peter, wir dürfen ihn duzen, </a:t>
            </a:r>
            <a:r>
              <a:rPr lang="de-DE" dirty="0" err="1"/>
              <a:t>weiss</a:t>
            </a:r>
            <a:r>
              <a:rPr lang="de-DE" dirty="0"/>
              <a:t> was er will, plant seine Aktivitäten akribisch, entscheidet aber oft aufgrund seines Bauchgefühls.</a:t>
            </a:r>
          </a:p>
          <a:p>
            <a:r>
              <a:rPr lang="de-DE" dirty="0"/>
              <a:t>Seine Praxis ist ziemlich altbacken, das gibt er selbst zu. Für jeden Patienten gibt es Papierakten, die Webseite ist alt.</a:t>
            </a:r>
          </a:p>
          <a:p>
            <a:r>
              <a:rPr lang="de-DE" dirty="0"/>
              <a:t>Das hat damit zu tun, dass Peter nicht viel für Technologie übrig hat. Sozial Media empfindet er als Humbug.</a:t>
            </a:r>
          </a:p>
          <a:p>
            <a:r>
              <a:rPr lang="de-CH" dirty="0"/>
              <a:t>Seine Ziele sind die Praxis für die Zukunft fit zu machen.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077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Peter möchte, dass eine Webseite aus zwei Teilen besteht, einem externen und einem internen.</a:t>
            </a:r>
          </a:p>
          <a:p>
            <a:r>
              <a:rPr lang="de-DE" dirty="0"/>
              <a:t>Der externe Teil soll den Patienten Informationen über die Praxis liefern, zum Beispiel die Öffnungszeiten.</a:t>
            </a:r>
          </a:p>
          <a:p>
            <a:r>
              <a:rPr lang="de-DE" dirty="0"/>
              <a:t>Er hat auch erwähnt, dass einige Patienten Mühe haben mit der Bedienung der aktuellen Webseite, weil die Farben oder Schrift nicht passt.</a:t>
            </a:r>
          </a:p>
          <a:p>
            <a:r>
              <a:rPr lang="de-DE" dirty="0"/>
              <a:t>Aber er habe da vollstes vertrauen in uns, dass wir das schon richtig machen würden.</a:t>
            </a:r>
          </a:p>
          <a:p>
            <a:r>
              <a:rPr lang="de-DE" dirty="0"/>
              <a:t>Der interne Teil soll eine Patientenverwaltung enthalten in der die Patientendossiers bearbeitet werden können.</a:t>
            </a:r>
          </a:p>
          <a:p>
            <a:r>
              <a:rPr lang="de-DE" dirty="0"/>
              <a:t>Es will die endlich die Papierakten archivieren.</a:t>
            </a:r>
          </a:p>
          <a:p>
            <a:r>
              <a:rPr lang="de-DE" dirty="0"/>
              <a:t>Jedenfalls hat Peter </a:t>
            </a:r>
            <a:r>
              <a:rPr lang="de-DE" dirty="0" err="1"/>
              <a:t>grosse</a:t>
            </a:r>
            <a:r>
              <a:rPr lang="de-DE" dirty="0"/>
              <a:t> Pläne  und er </a:t>
            </a:r>
            <a:r>
              <a:rPr lang="de-DE" dirty="0" err="1"/>
              <a:t>weiss</a:t>
            </a:r>
            <a:r>
              <a:rPr lang="de-DE" dirty="0"/>
              <a:t> auch, dass wir nicht alles sofort umsetzen können.</a:t>
            </a:r>
          </a:p>
          <a:p>
            <a:r>
              <a:rPr lang="de-DE" dirty="0"/>
              <a:t>Peter selbst wird die Applikation aber nicht bedienen.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154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endParaRPr lang="de-CH" sz="36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Fallstudie Modul 322</a:t>
            </a:r>
            <a:endParaRPr lang="de-CH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323214-8477-2316-80F7-1BC497B538B9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E8B7-A93E-73A2-9C11-451216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Auftraggeber: Arztpraxis Medicus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97E506-4C90-7235-BFA2-B90F6AF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1" name="Grafik 70" descr="Person mit Stethoskop">
            <a:extLst>
              <a:ext uri="{FF2B5EF4-FFF2-40B4-BE49-F238E27FC236}">
                <a16:creationId xmlns:a16="http://schemas.microsoft.com/office/drawing/2014/main" id="{FD1DD373-00DA-713B-D453-9E84FB70B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5593" r="17936" b="-667"/>
          <a:stretch/>
        </p:blipFill>
        <p:spPr>
          <a:xfrm>
            <a:off x="727372" y="1393458"/>
            <a:ext cx="2592289" cy="2448272"/>
          </a:xfrm>
          <a:prstGeom prst="rect">
            <a:avLst/>
          </a:prstGeom>
        </p:spPr>
      </p:pic>
      <p:pic>
        <p:nvPicPr>
          <p:cNvPr id="72" name="Grafik 71" descr="Ein Bild, das Hund, Schnee, Säugetier enthält.&#10;&#10;Automatisch generierte Beschreibung">
            <a:extLst>
              <a:ext uri="{FF2B5EF4-FFF2-40B4-BE49-F238E27FC236}">
                <a16:creationId xmlns:a16="http://schemas.microsoft.com/office/drawing/2014/main" id="{37B92F95-29BA-394B-0B4A-13710A2797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10100" r="19217" b="8000"/>
          <a:stretch/>
        </p:blipFill>
        <p:spPr>
          <a:xfrm>
            <a:off x="7381870" y="1363120"/>
            <a:ext cx="1584176" cy="2167821"/>
          </a:xfrm>
          <a:prstGeom prst="rect">
            <a:avLst/>
          </a:prstGeom>
        </p:spPr>
      </p:pic>
      <p:graphicFrame>
        <p:nvGraphicFramePr>
          <p:cNvPr id="73" name="Tabelle 20">
            <a:extLst>
              <a:ext uri="{FF2B5EF4-FFF2-40B4-BE49-F238E27FC236}">
                <a16:creationId xmlns:a16="http://schemas.microsoft.com/office/drawing/2014/main" id="{9E9605E7-21B8-E2D7-3391-7827AF59B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14143"/>
              </p:ext>
            </p:extLst>
          </p:nvPr>
        </p:nvGraphicFramePr>
        <p:xfrm>
          <a:off x="3421430" y="1361142"/>
          <a:ext cx="4102908" cy="2169800"/>
        </p:xfrm>
        <a:graphic>
          <a:graphicData uri="http://schemas.openxmlformats.org/drawingml/2006/table">
            <a:tbl>
              <a:tblPr firstRow="1" bandRow="1"/>
              <a:tblGrid>
                <a:gridCol w="1078572">
                  <a:extLst>
                    <a:ext uri="{9D8B030D-6E8A-4147-A177-3AD203B41FA5}">
                      <a16:colId xmlns:a16="http://schemas.microsoft.com/office/drawing/2014/main" val="2574121796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228215128"/>
                    </a:ext>
                  </a:extLst>
                </a:gridCol>
              </a:tblGrid>
              <a:tr h="2800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Dr. </a:t>
                      </a:r>
                      <a:r>
                        <a:rPr lang="de-CH" sz="16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</a:t>
                      </a:r>
                      <a:r>
                        <a:rPr lang="de-CH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Peter Graber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37405"/>
                  </a:ext>
                </a:extLst>
              </a:tr>
              <a:tr h="28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</a:t>
                      </a:r>
                      <a:endParaRPr lang="de-CH" sz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 Jahre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14585"/>
                  </a:ext>
                </a:extLst>
              </a:tr>
              <a:tr h="224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Zivilstand</a:t>
                      </a:r>
                      <a:endParaRPr lang="de-CH" sz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verheiratet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22886"/>
                  </a:ext>
                </a:extLst>
              </a:tr>
              <a:tr h="3917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Kinder</a:t>
                      </a:r>
                      <a:endParaRPr lang="de-CH" sz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Leonie 25</a:t>
                      </a: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Louie 4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179305"/>
                  </a:ext>
                </a:extLst>
              </a:tr>
              <a:tr h="224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Beruf</a:t>
                      </a:r>
                      <a:endParaRPr lang="de-CH" sz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Facharzt für Allgemeine Innere Medizin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88611"/>
                  </a:ext>
                </a:extLst>
              </a:tr>
              <a:tr h="224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Erfahrung</a:t>
                      </a:r>
                      <a:endParaRPr lang="de-CH" sz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Inhaber der Praxis seit 25 Jahren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33003"/>
                  </a:ext>
                </a:extLst>
              </a:tr>
              <a:tr h="2245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Hobbies</a:t>
                      </a:r>
                      <a:endParaRPr lang="de-CH" sz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 Louie laufen gehen, Tennis, Joggen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586573"/>
                  </a:ext>
                </a:extLst>
              </a:tr>
            </a:tbl>
          </a:graphicData>
        </a:graphic>
      </p:graphicFrame>
      <p:sp>
        <p:nvSpPr>
          <p:cNvPr id="74" name="Digitale Fähigkeiten">
            <a:extLst>
              <a:ext uri="{FF2B5EF4-FFF2-40B4-BE49-F238E27FC236}">
                <a16:creationId xmlns:a16="http://schemas.microsoft.com/office/drawing/2014/main" id="{3AB7A13D-BA1E-D250-6C0D-1EE5E4CC890F}"/>
              </a:ext>
            </a:extLst>
          </p:cNvPr>
          <p:cNvSpPr txBox="1"/>
          <p:nvPr/>
        </p:nvSpPr>
        <p:spPr>
          <a:xfrm>
            <a:off x="706089" y="3894281"/>
            <a:ext cx="2862433" cy="299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7" tIns="26377" rIns="26377" bIns="26377" anchor="ctr">
            <a:spAutoFit/>
          </a:bodyPr>
          <a:lstStyle>
            <a:lvl1pPr>
              <a:defRPr sz="2000" b="0" spc="1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srgbClr val="C050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Persönlichkeit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9855F9EF-E6F9-0256-A672-5F1C90A6E7F6}"/>
              </a:ext>
            </a:extLst>
          </p:cNvPr>
          <p:cNvGrpSpPr/>
          <p:nvPr/>
        </p:nvGrpSpPr>
        <p:grpSpPr>
          <a:xfrm>
            <a:off x="727372" y="4220032"/>
            <a:ext cx="2345831" cy="452757"/>
            <a:chOff x="305598" y="4356585"/>
            <a:chExt cx="2345831" cy="452757"/>
          </a:xfrm>
        </p:grpSpPr>
        <p:sp>
          <p:nvSpPr>
            <p:cNvPr id="76" name="Anführer">
              <a:extLst>
                <a:ext uri="{FF2B5EF4-FFF2-40B4-BE49-F238E27FC236}">
                  <a16:creationId xmlns:a16="http://schemas.microsoft.com/office/drawing/2014/main" id="{95081E26-AC6D-DA18-B4AE-C551B64006E3}"/>
                </a:ext>
              </a:extLst>
            </p:cNvPr>
            <p:cNvSpPr txBox="1"/>
            <p:nvPr/>
          </p:nvSpPr>
          <p:spPr>
            <a:xfrm>
              <a:off x="305598" y="4356585"/>
              <a:ext cx="1174162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7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Anführer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Futura"/>
              </a:endParaRPr>
            </a:p>
          </p:txBody>
        </p:sp>
        <p:sp>
          <p:nvSpPr>
            <p:cNvPr id="77" name="Nachahmer">
              <a:extLst>
                <a:ext uri="{FF2B5EF4-FFF2-40B4-BE49-F238E27FC236}">
                  <a16:creationId xmlns:a16="http://schemas.microsoft.com/office/drawing/2014/main" id="{3CB7AC1C-D40C-32AB-5B09-761804128C81}"/>
                </a:ext>
              </a:extLst>
            </p:cNvPr>
            <p:cNvSpPr txBox="1"/>
            <p:nvPr/>
          </p:nvSpPr>
          <p:spPr>
            <a:xfrm>
              <a:off x="1479760" y="4356585"/>
              <a:ext cx="1171669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defPPr>
                <a:defRPr lang="de-DE"/>
              </a:defPPr>
              <a:lvl1pPr>
                <a:defRPr sz="1200" b="0" spc="70">
                  <a:solidFill>
                    <a:srgbClr val="FFFFFF"/>
                  </a:solidFill>
                  <a:latin typeface="Arial" panose="020B0604020202020204" pitchFamily="34" charset="0"/>
                  <a:ea typeface="Futura"/>
                  <a:cs typeface="Arial" panose="020B0604020202020204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7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Nachahmer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uppieren">
              <a:extLst>
                <a:ext uri="{FF2B5EF4-FFF2-40B4-BE49-F238E27FC236}">
                  <a16:creationId xmlns:a16="http://schemas.microsoft.com/office/drawing/2014/main" id="{1F96CE0B-8A48-D483-6562-7DED24F5B986}"/>
                </a:ext>
              </a:extLst>
            </p:cNvPr>
            <p:cNvGrpSpPr/>
            <p:nvPr/>
          </p:nvGrpSpPr>
          <p:grpSpPr>
            <a:xfrm>
              <a:off x="305598" y="4678364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79" name="Rechteck">
                <a:extLst>
                  <a:ext uri="{FF2B5EF4-FFF2-40B4-BE49-F238E27FC236}">
                    <a16:creationId xmlns:a16="http://schemas.microsoft.com/office/drawing/2014/main" id="{DD4CB684-DDC5-261F-8DF9-C1F631116EA8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80" name="Rechteck">
                <a:extLst>
                  <a:ext uri="{FF2B5EF4-FFF2-40B4-BE49-F238E27FC236}">
                    <a16:creationId xmlns:a16="http://schemas.microsoft.com/office/drawing/2014/main" id="{C5393F59-A4E9-DDD5-10BE-D205AE18385B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81" name="Rechteck">
                <a:extLst>
                  <a:ext uri="{FF2B5EF4-FFF2-40B4-BE49-F238E27FC236}">
                    <a16:creationId xmlns:a16="http://schemas.microsoft.com/office/drawing/2014/main" id="{2131F0FE-287A-26C2-733E-B0C7AD026E20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82" name="Rechteck">
                <a:extLst>
                  <a:ext uri="{FF2B5EF4-FFF2-40B4-BE49-F238E27FC236}">
                    <a16:creationId xmlns:a16="http://schemas.microsoft.com/office/drawing/2014/main" id="{0DC12B8B-996D-4DF0-59F2-2A2ABBCECDA9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83" name="Rechteck">
                <a:extLst>
                  <a:ext uri="{FF2B5EF4-FFF2-40B4-BE49-F238E27FC236}">
                    <a16:creationId xmlns:a16="http://schemas.microsoft.com/office/drawing/2014/main" id="{B4AC2491-67EC-D446-709C-A36689D3D59A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D1ACCEC-6CE9-77A0-31A9-30C60DAD129D}"/>
              </a:ext>
            </a:extLst>
          </p:cNvPr>
          <p:cNvGrpSpPr/>
          <p:nvPr/>
        </p:nvGrpSpPr>
        <p:grpSpPr>
          <a:xfrm>
            <a:off x="727372" y="4766668"/>
            <a:ext cx="2345831" cy="452757"/>
            <a:chOff x="305598" y="4903221"/>
            <a:chExt cx="2345831" cy="452757"/>
          </a:xfrm>
        </p:grpSpPr>
        <p:sp>
          <p:nvSpPr>
            <p:cNvPr id="85" name="Anführer">
              <a:extLst>
                <a:ext uri="{FF2B5EF4-FFF2-40B4-BE49-F238E27FC236}">
                  <a16:creationId xmlns:a16="http://schemas.microsoft.com/office/drawing/2014/main" id="{2A27204E-415A-2452-F739-42350C5DD6BC}"/>
                </a:ext>
              </a:extLst>
            </p:cNvPr>
            <p:cNvSpPr txBox="1"/>
            <p:nvPr/>
          </p:nvSpPr>
          <p:spPr>
            <a:xfrm>
              <a:off x="305598" y="4903221"/>
              <a:ext cx="1174162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Planer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Futura"/>
              </a:endParaRPr>
            </a:p>
          </p:txBody>
        </p:sp>
        <p:sp>
          <p:nvSpPr>
            <p:cNvPr id="86" name="Nachahmer">
              <a:extLst>
                <a:ext uri="{FF2B5EF4-FFF2-40B4-BE49-F238E27FC236}">
                  <a16:creationId xmlns:a16="http://schemas.microsoft.com/office/drawing/2014/main" id="{8BF7B3D8-3057-74C7-4D18-3DADB6546474}"/>
                </a:ext>
              </a:extLst>
            </p:cNvPr>
            <p:cNvSpPr txBox="1"/>
            <p:nvPr/>
          </p:nvSpPr>
          <p:spPr>
            <a:xfrm>
              <a:off x="1479760" y="4903221"/>
              <a:ext cx="1171669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defPPr>
                <a:defRPr lang="de-DE"/>
              </a:defPPr>
              <a:lvl1pPr>
                <a:defRPr sz="1200" b="0" spc="70">
                  <a:solidFill>
                    <a:srgbClr val="FFFFFF"/>
                  </a:solidFill>
                  <a:latin typeface="Arial" panose="020B0604020202020204" pitchFamily="34" charset="0"/>
                  <a:ea typeface="Futura"/>
                  <a:cs typeface="Arial" panose="020B0604020202020204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Spontan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" name="Gruppieren">
              <a:extLst>
                <a:ext uri="{FF2B5EF4-FFF2-40B4-BE49-F238E27FC236}">
                  <a16:creationId xmlns:a16="http://schemas.microsoft.com/office/drawing/2014/main" id="{D949C327-B91F-62AD-485F-FCB7F202A471}"/>
                </a:ext>
              </a:extLst>
            </p:cNvPr>
            <p:cNvGrpSpPr/>
            <p:nvPr/>
          </p:nvGrpSpPr>
          <p:grpSpPr>
            <a:xfrm>
              <a:off x="305598" y="5225000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88" name="Rechteck">
                <a:extLst>
                  <a:ext uri="{FF2B5EF4-FFF2-40B4-BE49-F238E27FC236}">
                    <a16:creationId xmlns:a16="http://schemas.microsoft.com/office/drawing/2014/main" id="{CA169852-9B3B-8B84-104E-0F6F0D08AD0E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89" name="Rechteck">
                <a:extLst>
                  <a:ext uri="{FF2B5EF4-FFF2-40B4-BE49-F238E27FC236}">
                    <a16:creationId xmlns:a16="http://schemas.microsoft.com/office/drawing/2014/main" id="{40E1EE4E-7BB8-652B-3749-FAF8DC96E5BD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90" name="Rechteck">
                <a:extLst>
                  <a:ext uri="{FF2B5EF4-FFF2-40B4-BE49-F238E27FC236}">
                    <a16:creationId xmlns:a16="http://schemas.microsoft.com/office/drawing/2014/main" id="{6F60B2CD-CC5C-2559-99BD-0BA5BD2B35E1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91" name="Rechteck">
                <a:extLst>
                  <a:ext uri="{FF2B5EF4-FFF2-40B4-BE49-F238E27FC236}">
                    <a16:creationId xmlns:a16="http://schemas.microsoft.com/office/drawing/2014/main" id="{9DED7F65-C563-2613-812D-2DEDCD60732B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92" name="Rechteck">
                <a:extLst>
                  <a:ext uri="{FF2B5EF4-FFF2-40B4-BE49-F238E27FC236}">
                    <a16:creationId xmlns:a16="http://schemas.microsoft.com/office/drawing/2014/main" id="{0AD46778-95CE-E7AC-AD94-12CAFFBF12D3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D82BFD7-B9F0-28A2-8618-39D9ABF6C389}"/>
              </a:ext>
            </a:extLst>
          </p:cNvPr>
          <p:cNvGrpSpPr/>
          <p:nvPr/>
        </p:nvGrpSpPr>
        <p:grpSpPr>
          <a:xfrm>
            <a:off x="727372" y="5312162"/>
            <a:ext cx="2345831" cy="452757"/>
            <a:chOff x="305598" y="4903221"/>
            <a:chExt cx="2345831" cy="452757"/>
          </a:xfrm>
        </p:grpSpPr>
        <p:sp>
          <p:nvSpPr>
            <p:cNvPr id="94" name="Anführer">
              <a:extLst>
                <a:ext uri="{FF2B5EF4-FFF2-40B4-BE49-F238E27FC236}">
                  <a16:creationId xmlns:a16="http://schemas.microsoft.com/office/drawing/2014/main" id="{0D066208-5DAE-5882-3D50-BB7F99A5D7A8}"/>
                </a:ext>
              </a:extLst>
            </p:cNvPr>
            <p:cNvSpPr txBox="1"/>
            <p:nvPr/>
          </p:nvSpPr>
          <p:spPr>
            <a:xfrm>
              <a:off x="305598" y="4903221"/>
              <a:ext cx="1174162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Denken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Futura"/>
              </a:endParaRPr>
            </a:p>
          </p:txBody>
        </p:sp>
        <p:sp>
          <p:nvSpPr>
            <p:cNvPr id="95" name="Nachahmer">
              <a:extLst>
                <a:ext uri="{FF2B5EF4-FFF2-40B4-BE49-F238E27FC236}">
                  <a16:creationId xmlns:a16="http://schemas.microsoft.com/office/drawing/2014/main" id="{70D428CA-010A-D310-41B8-4FDFE600C44A}"/>
                </a:ext>
              </a:extLst>
            </p:cNvPr>
            <p:cNvSpPr txBox="1"/>
            <p:nvPr/>
          </p:nvSpPr>
          <p:spPr>
            <a:xfrm>
              <a:off x="1479760" y="4903221"/>
              <a:ext cx="1171669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defPPr>
                <a:defRPr lang="de-DE"/>
              </a:defPPr>
              <a:lvl1pPr>
                <a:defRPr sz="1200" b="0" spc="70">
                  <a:solidFill>
                    <a:srgbClr val="FFFFFF"/>
                  </a:solidFill>
                  <a:latin typeface="Arial" panose="020B0604020202020204" pitchFamily="34" charset="0"/>
                  <a:ea typeface="Futura"/>
                  <a:cs typeface="Arial" panose="020B0604020202020204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Fühlen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Gruppieren">
              <a:extLst>
                <a:ext uri="{FF2B5EF4-FFF2-40B4-BE49-F238E27FC236}">
                  <a16:creationId xmlns:a16="http://schemas.microsoft.com/office/drawing/2014/main" id="{6B1B76DF-3DDE-86F4-1830-BE199C647BEE}"/>
                </a:ext>
              </a:extLst>
            </p:cNvPr>
            <p:cNvGrpSpPr/>
            <p:nvPr/>
          </p:nvGrpSpPr>
          <p:grpSpPr>
            <a:xfrm>
              <a:off x="305598" y="5225000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97" name="Rechteck">
                <a:extLst>
                  <a:ext uri="{FF2B5EF4-FFF2-40B4-BE49-F238E27FC236}">
                    <a16:creationId xmlns:a16="http://schemas.microsoft.com/office/drawing/2014/main" id="{BC75763D-EFA1-6327-0791-4AF5581AAB71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98" name="Rechteck">
                <a:extLst>
                  <a:ext uri="{FF2B5EF4-FFF2-40B4-BE49-F238E27FC236}">
                    <a16:creationId xmlns:a16="http://schemas.microsoft.com/office/drawing/2014/main" id="{9FBC5203-A48F-E55B-845F-EB0532CB1B50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99" name="Rechteck">
                <a:extLst>
                  <a:ext uri="{FF2B5EF4-FFF2-40B4-BE49-F238E27FC236}">
                    <a16:creationId xmlns:a16="http://schemas.microsoft.com/office/drawing/2014/main" id="{D232AC07-0DE0-4723-1BD5-3918BE3959AC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00" name="Rechteck">
                <a:extLst>
                  <a:ext uri="{FF2B5EF4-FFF2-40B4-BE49-F238E27FC236}">
                    <a16:creationId xmlns:a16="http://schemas.microsoft.com/office/drawing/2014/main" id="{92808456-2B80-A9DB-7837-9E73F8BAB4BB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01" name="Rechteck">
                <a:extLst>
                  <a:ext uri="{FF2B5EF4-FFF2-40B4-BE49-F238E27FC236}">
                    <a16:creationId xmlns:a16="http://schemas.microsoft.com/office/drawing/2014/main" id="{B4DB3662-27D8-DC6B-E4FF-310B040A517C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sp>
        <p:nvSpPr>
          <p:cNvPr id="102" name="Digitale Fähigkeiten">
            <a:extLst>
              <a:ext uri="{FF2B5EF4-FFF2-40B4-BE49-F238E27FC236}">
                <a16:creationId xmlns:a16="http://schemas.microsoft.com/office/drawing/2014/main" id="{48FDD13F-0E15-63E0-4844-C6A77F370590}"/>
              </a:ext>
            </a:extLst>
          </p:cNvPr>
          <p:cNvSpPr txBox="1"/>
          <p:nvPr/>
        </p:nvSpPr>
        <p:spPr>
          <a:xfrm>
            <a:off x="3741435" y="3882803"/>
            <a:ext cx="2862433" cy="299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7" tIns="26377" rIns="26377" bIns="26377" anchor="ctr">
            <a:spAutoFit/>
          </a:bodyPr>
          <a:lstStyle>
            <a:defPPr>
              <a:defRPr lang="de-DE"/>
            </a:defPPr>
            <a:lvl1pPr>
              <a:defRPr sz="1600" b="1" spc="1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10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Digitale</a:t>
            </a:r>
            <a:r>
              <a:rPr kumimoji="0" sz="16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1600" b="1" i="0" u="none" strike="noStrike" kern="0" cap="none" spc="10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Fähigkeiten</a:t>
            </a:r>
            <a:endParaRPr kumimoji="0" sz="1600" b="1" i="0" u="none" strike="noStrike" kern="0" cap="none" spc="10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2BBAEC1-6ADF-9659-2AE9-33EA30314D85}"/>
              </a:ext>
            </a:extLst>
          </p:cNvPr>
          <p:cNvGrpSpPr/>
          <p:nvPr/>
        </p:nvGrpSpPr>
        <p:grpSpPr>
          <a:xfrm>
            <a:off x="735451" y="5857180"/>
            <a:ext cx="2345831" cy="452757"/>
            <a:chOff x="305598" y="4903221"/>
            <a:chExt cx="2345831" cy="452757"/>
          </a:xfrm>
        </p:grpSpPr>
        <p:sp>
          <p:nvSpPr>
            <p:cNvPr id="104" name="Anführer">
              <a:extLst>
                <a:ext uri="{FF2B5EF4-FFF2-40B4-BE49-F238E27FC236}">
                  <a16:creationId xmlns:a16="http://schemas.microsoft.com/office/drawing/2014/main" id="{B639AD5D-D763-3985-63F8-FEC343A31B63}"/>
                </a:ext>
              </a:extLst>
            </p:cNvPr>
            <p:cNvSpPr txBox="1"/>
            <p:nvPr/>
          </p:nvSpPr>
          <p:spPr>
            <a:xfrm>
              <a:off x="305598" y="4903221"/>
              <a:ext cx="1174162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Konservativ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Futura"/>
              </a:endParaRPr>
            </a:p>
          </p:txBody>
        </p:sp>
        <p:sp>
          <p:nvSpPr>
            <p:cNvPr id="105" name="Nachahmer">
              <a:extLst>
                <a:ext uri="{FF2B5EF4-FFF2-40B4-BE49-F238E27FC236}">
                  <a16:creationId xmlns:a16="http://schemas.microsoft.com/office/drawing/2014/main" id="{4387BF2A-5589-805C-5CA2-C7EE265E0529}"/>
                </a:ext>
              </a:extLst>
            </p:cNvPr>
            <p:cNvSpPr txBox="1"/>
            <p:nvPr/>
          </p:nvSpPr>
          <p:spPr>
            <a:xfrm>
              <a:off x="1479760" y="4903221"/>
              <a:ext cx="1171669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defPPr>
                <a:defRPr lang="de-DE"/>
              </a:defPPr>
              <a:lvl1pPr>
                <a:defRPr sz="1200" b="0" spc="70">
                  <a:solidFill>
                    <a:srgbClr val="FFFFFF"/>
                  </a:solidFill>
                  <a:latin typeface="Arial" panose="020B0604020202020204" pitchFamily="34" charset="0"/>
                  <a:ea typeface="Futura"/>
                  <a:cs typeface="Arial" panose="020B0604020202020204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Liberal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uppieren">
              <a:extLst>
                <a:ext uri="{FF2B5EF4-FFF2-40B4-BE49-F238E27FC236}">
                  <a16:creationId xmlns:a16="http://schemas.microsoft.com/office/drawing/2014/main" id="{F1826FA5-7390-F20D-F988-63A052FEBEA1}"/>
                </a:ext>
              </a:extLst>
            </p:cNvPr>
            <p:cNvGrpSpPr/>
            <p:nvPr/>
          </p:nvGrpSpPr>
          <p:grpSpPr>
            <a:xfrm>
              <a:off x="305598" y="5225000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107" name="Rechteck">
                <a:extLst>
                  <a:ext uri="{FF2B5EF4-FFF2-40B4-BE49-F238E27FC236}">
                    <a16:creationId xmlns:a16="http://schemas.microsoft.com/office/drawing/2014/main" id="{EF230128-62B8-F8F7-16F1-A5AAD1EB01BD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08" name="Rechteck">
                <a:extLst>
                  <a:ext uri="{FF2B5EF4-FFF2-40B4-BE49-F238E27FC236}">
                    <a16:creationId xmlns:a16="http://schemas.microsoft.com/office/drawing/2014/main" id="{CEAC8E2E-F7AA-4DEA-0369-C6DFFFB021A2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09" name="Rechteck">
                <a:extLst>
                  <a:ext uri="{FF2B5EF4-FFF2-40B4-BE49-F238E27FC236}">
                    <a16:creationId xmlns:a16="http://schemas.microsoft.com/office/drawing/2014/main" id="{206EC81C-25DF-8658-5A4C-5DBEC57CC718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10" name="Rechteck">
                <a:extLst>
                  <a:ext uri="{FF2B5EF4-FFF2-40B4-BE49-F238E27FC236}">
                    <a16:creationId xmlns:a16="http://schemas.microsoft.com/office/drawing/2014/main" id="{B2BDA9D3-FE15-CF80-AD29-8B55EECE6567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11" name="Rechteck">
                <a:extLst>
                  <a:ext uri="{FF2B5EF4-FFF2-40B4-BE49-F238E27FC236}">
                    <a16:creationId xmlns:a16="http://schemas.microsoft.com/office/drawing/2014/main" id="{BAC4C32A-7D5B-D372-CFBE-939CF8240578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D1057618-7125-9CDA-F83A-D01BF1E8CA88}"/>
              </a:ext>
            </a:extLst>
          </p:cNvPr>
          <p:cNvGrpSpPr/>
          <p:nvPr/>
        </p:nvGrpSpPr>
        <p:grpSpPr>
          <a:xfrm>
            <a:off x="3741435" y="4215268"/>
            <a:ext cx="2345832" cy="452757"/>
            <a:chOff x="305597" y="4356585"/>
            <a:chExt cx="2345832" cy="452757"/>
          </a:xfrm>
        </p:grpSpPr>
        <p:sp>
          <p:nvSpPr>
            <p:cNvPr id="113" name="Anführer">
              <a:extLst>
                <a:ext uri="{FF2B5EF4-FFF2-40B4-BE49-F238E27FC236}">
                  <a16:creationId xmlns:a16="http://schemas.microsoft.com/office/drawing/2014/main" id="{6E87817C-4063-F958-C48D-E2B090A461A5}"/>
                </a:ext>
              </a:extLst>
            </p:cNvPr>
            <p:cNvSpPr txBox="1"/>
            <p:nvPr/>
          </p:nvSpPr>
          <p:spPr>
            <a:xfrm>
              <a:off x="305597" y="4356585"/>
              <a:ext cx="2345831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Technologie Affinität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Futura"/>
              </a:endParaRPr>
            </a:p>
          </p:txBody>
        </p:sp>
        <p:grpSp>
          <p:nvGrpSpPr>
            <p:cNvPr id="114" name="Gruppieren">
              <a:extLst>
                <a:ext uri="{FF2B5EF4-FFF2-40B4-BE49-F238E27FC236}">
                  <a16:creationId xmlns:a16="http://schemas.microsoft.com/office/drawing/2014/main" id="{F15D2394-8CA1-ABD5-7C99-773E269D9907}"/>
                </a:ext>
              </a:extLst>
            </p:cNvPr>
            <p:cNvGrpSpPr/>
            <p:nvPr/>
          </p:nvGrpSpPr>
          <p:grpSpPr>
            <a:xfrm>
              <a:off x="305598" y="4678364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115" name="Rechteck">
                <a:extLst>
                  <a:ext uri="{FF2B5EF4-FFF2-40B4-BE49-F238E27FC236}">
                    <a16:creationId xmlns:a16="http://schemas.microsoft.com/office/drawing/2014/main" id="{127FC138-E2B7-5185-35AA-04B8926FB797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16" name="Rechteck">
                <a:extLst>
                  <a:ext uri="{FF2B5EF4-FFF2-40B4-BE49-F238E27FC236}">
                    <a16:creationId xmlns:a16="http://schemas.microsoft.com/office/drawing/2014/main" id="{CF23E168-11A4-8A3A-64B7-8A45BF115A79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17" name="Rechteck">
                <a:extLst>
                  <a:ext uri="{FF2B5EF4-FFF2-40B4-BE49-F238E27FC236}">
                    <a16:creationId xmlns:a16="http://schemas.microsoft.com/office/drawing/2014/main" id="{54C51EB8-5479-7EDA-3DE5-FA3BC5822DC7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18" name="Rechteck">
                <a:extLst>
                  <a:ext uri="{FF2B5EF4-FFF2-40B4-BE49-F238E27FC236}">
                    <a16:creationId xmlns:a16="http://schemas.microsoft.com/office/drawing/2014/main" id="{73341898-2185-5B70-C21A-430E99081549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19" name="Rechteck">
                <a:extLst>
                  <a:ext uri="{FF2B5EF4-FFF2-40B4-BE49-F238E27FC236}">
                    <a16:creationId xmlns:a16="http://schemas.microsoft.com/office/drawing/2014/main" id="{9DA92EFD-301B-2315-A0D1-19F8A0A7B40F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C3F45386-BB49-9596-2CDC-7B9F10E76ED7}"/>
              </a:ext>
            </a:extLst>
          </p:cNvPr>
          <p:cNvGrpSpPr/>
          <p:nvPr/>
        </p:nvGrpSpPr>
        <p:grpSpPr>
          <a:xfrm>
            <a:off x="3741435" y="4751872"/>
            <a:ext cx="2345832" cy="452757"/>
            <a:chOff x="305597" y="4356585"/>
            <a:chExt cx="2345832" cy="452757"/>
          </a:xfrm>
        </p:grpSpPr>
        <p:sp>
          <p:nvSpPr>
            <p:cNvPr id="121" name="Anführer">
              <a:extLst>
                <a:ext uri="{FF2B5EF4-FFF2-40B4-BE49-F238E27FC236}">
                  <a16:creationId xmlns:a16="http://schemas.microsoft.com/office/drawing/2014/main" id="{FFAEC5DB-28D6-45D7-5729-CB10A3DC63DC}"/>
                </a:ext>
              </a:extLst>
            </p:cNvPr>
            <p:cNvSpPr txBox="1"/>
            <p:nvPr/>
          </p:nvSpPr>
          <p:spPr>
            <a:xfrm>
              <a:off x="305597" y="4356585"/>
              <a:ext cx="2345831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Software &amp; </a:t>
              </a: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Apps</a:t>
              </a:r>
              <a:endPara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Futura"/>
              </a:endParaRPr>
            </a:p>
          </p:txBody>
        </p:sp>
        <p:grpSp>
          <p:nvGrpSpPr>
            <p:cNvPr id="122" name="Gruppieren">
              <a:extLst>
                <a:ext uri="{FF2B5EF4-FFF2-40B4-BE49-F238E27FC236}">
                  <a16:creationId xmlns:a16="http://schemas.microsoft.com/office/drawing/2014/main" id="{54B685EE-8CEF-FA61-3FE1-D4AFD586BEB6}"/>
                </a:ext>
              </a:extLst>
            </p:cNvPr>
            <p:cNvGrpSpPr/>
            <p:nvPr/>
          </p:nvGrpSpPr>
          <p:grpSpPr>
            <a:xfrm>
              <a:off x="305598" y="4678364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123" name="Rechteck">
                <a:extLst>
                  <a:ext uri="{FF2B5EF4-FFF2-40B4-BE49-F238E27FC236}">
                    <a16:creationId xmlns:a16="http://schemas.microsoft.com/office/drawing/2014/main" id="{810F0AF3-3DF4-21BD-669C-5597564BD2B3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rgbClr val="C0504D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24" name="Rechteck">
                <a:extLst>
                  <a:ext uri="{FF2B5EF4-FFF2-40B4-BE49-F238E27FC236}">
                    <a16:creationId xmlns:a16="http://schemas.microsoft.com/office/drawing/2014/main" id="{C8E4DAE2-97EE-E681-C63E-1D6D5039F026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25" name="Rechteck">
                <a:extLst>
                  <a:ext uri="{FF2B5EF4-FFF2-40B4-BE49-F238E27FC236}">
                    <a16:creationId xmlns:a16="http://schemas.microsoft.com/office/drawing/2014/main" id="{90788084-8CC3-2631-88D9-8EC2CC96CD12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26" name="Rechteck">
                <a:extLst>
                  <a:ext uri="{FF2B5EF4-FFF2-40B4-BE49-F238E27FC236}">
                    <a16:creationId xmlns:a16="http://schemas.microsoft.com/office/drawing/2014/main" id="{1CC36FEC-C28D-D483-D20C-B5BA184BD16A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27" name="Rechteck">
                <a:extLst>
                  <a:ext uri="{FF2B5EF4-FFF2-40B4-BE49-F238E27FC236}">
                    <a16:creationId xmlns:a16="http://schemas.microsoft.com/office/drawing/2014/main" id="{57748163-CC61-56AF-70BD-1AC21215A2AE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18AEEE46-68E5-CDD4-898C-2AF72126A8EE}"/>
              </a:ext>
            </a:extLst>
          </p:cNvPr>
          <p:cNvGrpSpPr/>
          <p:nvPr/>
        </p:nvGrpSpPr>
        <p:grpSpPr>
          <a:xfrm>
            <a:off x="3741435" y="5288476"/>
            <a:ext cx="2345832" cy="452757"/>
            <a:chOff x="305597" y="4356585"/>
            <a:chExt cx="2345832" cy="452757"/>
          </a:xfrm>
        </p:grpSpPr>
        <p:sp>
          <p:nvSpPr>
            <p:cNvPr id="129" name="Anführer">
              <a:extLst>
                <a:ext uri="{FF2B5EF4-FFF2-40B4-BE49-F238E27FC236}">
                  <a16:creationId xmlns:a16="http://schemas.microsoft.com/office/drawing/2014/main" id="{07A88AA9-8657-B59B-7C3C-C0B214DF1459}"/>
                </a:ext>
              </a:extLst>
            </p:cNvPr>
            <p:cNvSpPr txBox="1"/>
            <p:nvPr/>
          </p:nvSpPr>
          <p:spPr>
            <a:xfrm>
              <a:off x="305597" y="4356585"/>
              <a:ext cx="2345831" cy="237935"/>
            </a:xfrm>
            <a:prstGeom prst="rect">
              <a:avLst/>
            </a:prstGeom>
            <a:solidFill>
              <a:srgbClr val="C0504D"/>
            </a:solidFill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377" tIns="26377" rIns="26377" bIns="26377" anchor="ctr">
              <a:spAutoFit/>
            </a:bodyPr>
            <a:lstStyle>
              <a:lvl1pPr algn="l">
                <a:defRPr sz="1400" b="0" spc="7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200" b="0" i="0" u="none" strike="noStrike" kern="0" cap="none" spc="7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Social</a:t>
              </a:r>
              <a:r>
                <a:rPr kumimoji="0" lang="de-CH" sz="1200" b="0" i="0" u="none" strike="noStrike" kern="0" cap="none" spc="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Futura"/>
                </a:rPr>
                <a:t> Network</a:t>
              </a:r>
            </a:p>
          </p:txBody>
        </p:sp>
        <p:grpSp>
          <p:nvGrpSpPr>
            <p:cNvPr id="130" name="Gruppieren">
              <a:extLst>
                <a:ext uri="{FF2B5EF4-FFF2-40B4-BE49-F238E27FC236}">
                  <a16:creationId xmlns:a16="http://schemas.microsoft.com/office/drawing/2014/main" id="{FA928EE5-1142-9361-7526-2E667643A7B6}"/>
                </a:ext>
              </a:extLst>
            </p:cNvPr>
            <p:cNvGrpSpPr/>
            <p:nvPr/>
          </p:nvGrpSpPr>
          <p:grpSpPr>
            <a:xfrm>
              <a:off x="305598" y="4678364"/>
              <a:ext cx="2345831" cy="130978"/>
              <a:chOff x="0" y="0"/>
              <a:chExt cx="2805665" cy="47887"/>
            </a:xfrm>
            <a:solidFill>
              <a:srgbClr val="C0504D"/>
            </a:solidFill>
          </p:grpSpPr>
          <p:sp>
            <p:nvSpPr>
              <p:cNvPr id="131" name="Rechteck">
                <a:extLst>
                  <a:ext uri="{FF2B5EF4-FFF2-40B4-BE49-F238E27FC236}">
                    <a16:creationId xmlns:a16="http://schemas.microsoft.com/office/drawing/2014/main" id="{08F42237-8A43-2766-7197-E0D65DF39B6B}"/>
                  </a:ext>
                </a:extLst>
              </p:cNvPr>
              <p:cNvSpPr/>
              <p:nvPr/>
            </p:nvSpPr>
            <p:spPr>
              <a:xfrm>
                <a:off x="0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32" name="Rechteck">
                <a:extLst>
                  <a:ext uri="{FF2B5EF4-FFF2-40B4-BE49-F238E27FC236}">
                    <a16:creationId xmlns:a16="http://schemas.microsoft.com/office/drawing/2014/main" id="{D2CDF153-DB61-2090-A43D-A674955C29EB}"/>
                  </a:ext>
                </a:extLst>
              </p:cNvPr>
              <p:cNvSpPr/>
              <p:nvPr/>
            </p:nvSpPr>
            <p:spPr>
              <a:xfrm>
                <a:off x="1141782" y="0"/>
                <a:ext cx="522102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33" name="Rechteck">
                <a:extLst>
                  <a:ext uri="{FF2B5EF4-FFF2-40B4-BE49-F238E27FC236}">
                    <a16:creationId xmlns:a16="http://schemas.microsoft.com/office/drawing/2014/main" id="{7119B5D8-3395-C8B9-63AC-429A79A0AF79}"/>
                  </a:ext>
                </a:extLst>
              </p:cNvPr>
              <p:cNvSpPr/>
              <p:nvPr/>
            </p:nvSpPr>
            <p:spPr>
              <a:xfrm>
                <a:off x="570891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34" name="Rechteck">
                <a:extLst>
                  <a:ext uri="{FF2B5EF4-FFF2-40B4-BE49-F238E27FC236}">
                    <a16:creationId xmlns:a16="http://schemas.microsoft.com/office/drawing/2014/main" id="{B098C2CA-7641-9B07-D3DF-791665A8FD3C}"/>
                  </a:ext>
                </a:extLst>
              </p:cNvPr>
              <p:cNvSpPr/>
              <p:nvPr/>
            </p:nvSpPr>
            <p:spPr>
              <a:xfrm>
                <a:off x="1712674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  <p:sp>
            <p:nvSpPr>
              <p:cNvPr id="135" name="Rechteck">
                <a:extLst>
                  <a:ext uri="{FF2B5EF4-FFF2-40B4-BE49-F238E27FC236}">
                    <a16:creationId xmlns:a16="http://schemas.microsoft.com/office/drawing/2014/main" id="{B8F893DC-FB09-BCA8-5E5B-1CE15D02A4DF}"/>
                  </a:ext>
                </a:extLst>
              </p:cNvPr>
              <p:cNvSpPr/>
              <p:nvPr/>
            </p:nvSpPr>
            <p:spPr>
              <a:xfrm>
                <a:off x="2283565" y="0"/>
                <a:ext cx="522101" cy="47888"/>
              </a:xfrm>
              <a:prstGeom prst="rect">
                <a:avLst/>
              </a:prstGeom>
              <a:solidFill>
                <a:sysClr val="window" lastClr="FFFFFF"/>
              </a:solidFill>
              <a:ln w="3175" cap="flat">
                <a:solidFill>
                  <a:srgbClr val="C0504D"/>
                </a:solidFill>
                <a:miter lim="400000"/>
              </a:ln>
              <a:effectLst/>
            </p:spPr>
            <p:txBody>
              <a:bodyPr wrap="square" lIns="26377" tIns="26377" rIns="26377" bIns="26377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692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 Medium"/>
                </a:endParaRPr>
              </a:p>
            </p:txBody>
          </p:sp>
        </p:grpSp>
      </p:grpSp>
      <p:sp>
        <p:nvSpPr>
          <p:cNvPr id="136" name="Digitale Fähigkeiten">
            <a:extLst>
              <a:ext uri="{FF2B5EF4-FFF2-40B4-BE49-F238E27FC236}">
                <a16:creationId xmlns:a16="http://schemas.microsoft.com/office/drawing/2014/main" id="{26CBECA4-861E-8174-C961-AF466221998F}"/>
              </a:ext>
            </a:extLst>
          </p:cNvPr>
          <p:cNvSpPr txBox="1"/>
          <p:nvPr/>
        </p:nvSpPr>
        <p:spPr>
          <a:xfrm>
            <a:off x="6776781" y="3790470"/>
            <a:ext cx="4256200" cy="1838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7" tIns="26377" rIns="26377" bIns="26377" anchor="ctr">
            <a:spAutoFit/>
          </a:bodyPr>
          <a:lstStyle>
            <a:defPPr>
              <a:defRPr lang="de-DE"/>
            </a:defPPr>
            <a:lvl1pPr>
              <a:defRPr sz="1600" b="1" spc="1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Frühpensionierung mit 60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Mitarbeiter eine bessere Work-Live Balance bieten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Praxis fit für die Zukunft machen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Reisen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Weniger Papierkram machen müssen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1" i="0" u="none" strike="noStrike" kern="0" cap="none" spc="10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Aufgaben automatisieren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1" i="0" u="none" strike="noStrike" kern="0" cap="none" spc="10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0FFCC-EE19-02DA-F7C2-0BF6AE98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Fallstudie: </a:t>
            </a:r>
            <a:r>
              <a:rPr lang="de-CH" dirty="0" err="1"/>
              <a:t>Arzpraxis</a:t>
            </a:r>
            <a:r>
              <a:rPr lang="de-CH" dirty="0"/>
              <a:t> Medicus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F8ABA-7B20-BE68-D23E-37061E97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3E22D2-E509-137D-8C23-57B2CFBB698D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892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Einige Eckpunkte zur Webseite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Die Webseite besteht aus zwei Teilen: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F825DAF-2D71-2C03-0F0C-9EF9BB0C96BF}"/>
              </a:ext>
            </a:extLst>
          </p:cNvPr>
          <p:cNvSpPr txBox="1">
            <a:spLocks/>
          </p:cNvSpPr>
          <p:nvPr/>
        </p:nvSpPr>
        <p:spPr>
          <a:xfrm>
            <a:off x="5436574" y="2636912"/>
            <a:ext cx="6639804" cy="338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Interner Teil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Funktion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Login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Patientenverwaltung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Patienten erfassen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Konsultationsgrund erfassen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Bediener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Ärzte aller möglichen Fachrichtungen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Medizinische Praxisassistenten/innen (MPA)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E270143-53A3-93BE-A6B5-73AE4DFC458B}"/>
              </a:ext>
            </a:extLst>
          </p:cNvPr>
          <p:cNvSpPr txBox="1">
            <a:spLocks/>
          </p:cNvSpPr>
          <p:nvPr/>
        </p:nvSpPr>
        <p:spPr>
          <a:xfrm>
            <a:off x="609600" y="2636912"/>
            <a:ext cx="4796886" cy="36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Externer</a:t>
            </a:r>
            <a:r>
              <a:rPr kumimoji="0" lang="de-CH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Teil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Informationen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Angebot/Leistungen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Öffnungszeiten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Kontakt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Funktionen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Termine buchen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Registrierung /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Bediener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Patienten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6130A-CA2C-7DB2-E474-C22BEE6E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Konkurrenz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EAE45-7125-13A0-64FC-CF7134B2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0A6D15-9CB5-B410-F176-9ED601E7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1" y="1446899"/>
            <a:ext cx="5756949" cy="25946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A3E3004-D1E9-732B-97BA-BCEED75F5F05}"/>
              </a:ext>
            </a:extLst>
          </p:cNvPr>
          <p:cNvSpPr txBox="1"/>
          <p:nvPr/>
        </p:nvSpPr>
        <p:spPr>
          <a:xfrm>
            <a:off x="493869" y="402030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https://www.arzthaus.ch/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71C097-6EE8-261C-482E-7DFDDFBE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70" y="3717032"/>
            <a:ext cx="6093372" cy="24646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7E9FCCE-FE01-4F2D-417D-81D0AF0597B5}"/>
              </a:ext>
            </a:extLst>
          </p:cNvPr>
          <p:cNvSpPr txBox="1"/>
          <p:nvPr/>
        </p:nvSpPr>
        <p:spPr>
          <a:xfrm>
            <a:off x="5699956" y="6214030"/>
            <a:ext cx="54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https://www.leading-medicine-guide.ch</a:t>
            </a:r>
          </a:p>
        </p:txBody>
      </p:sp>
    </p:spTree>
    <p:extLst>
      <p:ext uri="{BB962C8B-B14F-4D97-AF65-F5344CB8AC3E}">
        <p14:creationId xmlns:p14="http://schemas.microsoft.com/office/powerpoint/2010/main" val="42780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Props1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845DD-8C9D-4B44-B894-1947B331CAB5}"/>
</file>

<file path=customXml/itemProps3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</Words>
  <Application>Microsoft Office PowerPoint</Application>
  <PresentationFormat>Breitbild</PresentationFormat>
  <Paragraphs>95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</vt:lpstr>
      <vt:lpstr>Auftraggeber: Arztpraxis Medicus</vt:lpstr>
      <vt:lpstr>Fallstudie: Arzpraxis Medicus</vt:lpstr>
      <vt:lpstr>Konkurrenz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650</cp:revision>
  <cp:lastPrinted>2018-10-15T09:46:05Z</cp:lastPrinted>
  <dcterms:created xsi:type="dcterms:W3CDTF">2008-06-05T09:41:28Z</dcterms:created>
  <dcterms:modified xsi:type="dcterms:W3CDTF">2024-01-26T09:03:33Z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