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28"/>
  </p:notesMasterIdLst>
  <p:handoutMasterIdLst>
    <p:handoutMasterId r:id="rId29"/>
  </p:handoutMasterIdLst>
  <p:sldIdLst>
    <p:sldId id="256" r:id="rId6"/>
    <p:sldId id="288" r:id="rId7"/>
    <p:sldId id="289" r:id="rId8"/>
    <p:sldId id="290" r:id="rId9"/>
    <p:sldId id="291" r:id="rId10"/>
    <p:sldId id="308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4" r:id="rId19"/>
    <p:sldId id="299" r:id="rId20"/>
    <p:sldId id="300" r:id="rId21"/>
    <p:sldId id="301" r:id="rId22"/>
    <p:sldId id="302" r:id="rId23"/>
    <p:sldId id="303" r:id="rId24"/>
    <p:sldId id="305" r:id="rId25"/>
    <p:sldId id="307" r:id="rId26"/>
    <p:sldId id="309" r:id="rId27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[Zeit 30 min]</a:t>
            </a:r>
          </a:p>
          <a:p>
            <a:r>
              <a:rPr lang="de-DE" dirty="0"/>
              <a:t>Software-Ergonomie hat seine Ursprünge in den 1980er-Jahren.</a:t>
            </a:r>
          </a:p>
          <a:p>
            <a:r>
              <a:rPr lang="de-DE" dirty="0"/>
              <a:t>Das Ziel von Software-Ergonomie war nicht, dass eine Webseite möglichst erfolgreich wird und viele Nutzer hat.</a:t>
            </a:r>
          </a:p>
          <a:p>
            <a:r>
              <a:rPr lang="de-DE" dirty="0"/>
              <a:t>Das Ziel lag darin, allgemeingültige Regeln zu schaffen, sodass die Arbeit am Computer nicht zu gesundheitlichen Schäden führt.</a:t>
            </a:r>
          </a:p>
          <a:p>
            <a:r>
              <a:rPr lang="de-DE" dirty="0"/>
              <a:t>Heute sind diese Vorgaben in der Normreihe ISO 9241 zu finden: Ergonomie der Mensch-System-Interaktion.</a:t>
            </a:r>
          </a:p>
          <a:p>
            <a:r>
              <a:rPr lang="de-DE" dirty="0"/>
              <a:t>Um also ein System möglichst benutzerfreundliche zu machen, muss der anvisierte Nutzer möglichst früh ins Boot geholt werden.</a:t>
            </a:r>
          </a:p>
          <a:p>
            <a:r>
              <a:rPr lang="de-DE" dirty="0"/>
              <a:t>Einer von vielen Prozessen ist User </a:t>
            </a:r>
            <a:r>
              <a:rPr lang="de-DE" dirty="0" err="1"/>
              <a:t>Centered</a:t>
            </a:r>
            <a:r>
              <a:rPr lang="de-DE" dirty="0"/>
              <a:t> Design.</a:t>
            </a:r>
          </a:p>
          <a:p>
            <a:endParaRPr lang="de-DE" dirty="0"/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den ersten beiden Phasen geht  es darum, den Nutzer zu verstehen und seine Anforderungen an das System zu spezifizieren.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r>
              <a:rPr lang="de-DE" dirty="0"/>
              <a:t>, WILEY-VCH Verlag, 2020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118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Dieses Bild kennen sie schon: Usability.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Usability setzt sich aus den Punkten Zielgruppe, Arbeitsaufgabe, Arbeitsmittel und Umgebung fest.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Schritt 1 und 2 müssen alle Fragen zum Nutzungskontext erhoben und beschrieben werden.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r>
              <a:rPr lang="de-DE" dirty="0"/>
              <a:t>, WILEY-VCH Verlag, 2020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379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Frage, die sich stellt ist: Wie erhebe ich und Dokumentiere ich den Nutzungskontext?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1) Da müssen wir nichts erfinden, das gibt es alles schon.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Am Ende dieser Präsentation werden sie da sitzen und sich fragen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Ja, es gibt mehr Werkzeuge, aber wir werden nicht alle in diesem Modul abdecken.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Vertiefung in einzelnen und ausgewählte Methoden und Werkzeuge folgt dann in separaten Präsentationen</a:t>
            </a:r>
          </a:p>
          <a:p>
            <a:endParaRPr lang="de-CH" dirty="0"/>
          </a:p>
          <a:p>
            <a:r>
              <a:rPr lang="de-CH" dirty="0"/>
              <a:t>Bild Quelle:</a:t>
            </a:r>
          </a:p>
          <a:p>
            <a:r>
              <a:rPr lang="de-CH" dirty="0"/>
              <a:t>https://imgflip.com/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1123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ersten Schritt, geht es darum den Nutzungskontext zu verstehen und zu beschreiben </a:t>
            </a:r>
            <a:r>
              <a:rPr lang="de-DE" dirty="0">
                <a:sym typeface="Wingdings" panose="05000000000000000000" pitchFamily="2" charset="2"/>
              </a:rPr>
              <a:t> Benutzer, Aufgabe und Kontext verstehen.</a:t>
            </a:r>
            <a:endParaRPr lang="de-DE" dirty="0"/>
          </a:p>
          <a:p>
            <a:r>
              <a:rPr lang="de-DE" dirty="0"/>
              <a:t>Es gibt viele Werkzeuge um den Nutzungskontext verstehen zu Lernen.</a:t>
            </a:r>
          </a:p>
          <a:p>
            <a:r>
              <a:rPr lang="de-DE" dirty="0"/>
              <a:t>Wir werden hauptsächlich </a:t>
            </a:r>
            <a:r>
              <a:rPr lang="de-DE" dirty="0" err="1"/>
              <a:t>Contextual</a:t>
            </a:r>
            <a:r>
              <a:rPr lang="de-DE" dirty="0"/>
              <a:t> </a:t>
            </a:r>
            <a:r>
              <a:rPr lang="de-DE" dirty="0" err="1"/>
              <a:t>Inquiry</a:t>
            </a:r>
            <a:r>
              <a:rPr lang="de-DE" dirty="0"/>
              <a:t> kennenlernen.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043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Nachdem bzw. während man den </a:t>
            </a:r>
            <a:r>
              <a:rPr lang="de-DE" dirty="0">
                <a:sym typeface="Wingdings" panose="05000000000000000000" pitchFamily="2" charset="2"/>
              </a:rPr>
              <a:t>Benutzer, die Aufgabe und den Kontext zu verstehen lernt, muss man ihn auch dokumentieren.</a:t>
            </a:r>
            <a:endParaRPr lang="de-DE" dirty="0"/>
          </a:p>
          <a:p>
            <a:r>
              <a:rPr lang="de-DE" dirty="0"/>
              <a:t>Auch hier gibt es wieder unzählige Werkzeuge.</a:t>
            </a:r>
          </a:p>
          <a:p>
            <a:r>
              <a:rPr lang="de-DE" dirty="0"/>
              <a:t>Wir werden hauptsächlich Personas, Szenarien und User Stories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3069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Den Phasen 3 und 4 geht es im wesentlichen ums umsetzten der Lösung.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 werden Skizzen und Prototypen erstellt und getestet. 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Dabei kann es vorkommen, dass neue </a:t>
            </a:r>
            <a:r>
              <a:rPr lang="de-DE" dirty="0"/>
              <a:t>Zielgruppen oder Nutzungsanforderungen hinzukommen oder ergänzt werden.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 ist ein stetiger Wechsel zwischen konzipieren und testen.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Verlag,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8901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Phase 3 werden die Nutzungsanforderungen realisiert.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 gibt verschiedene Formen der Umsetzung.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 weiter nach rechts, desto detaillierter und ausgefeilter sind die Prototypen.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</a:t>
            </a:r>
          </a:p>
          <a:p>
            <a:r>
              <a:rPr lang="de-DE" dirty="0"/>
              <a:t>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Verlag, 2020</a:t>
            </a:r>
          </a:p>
          <a:p>
            <a:r>
              <a:rPr lang="de-CH" dirty="0"/>
              <a:t>Erfolgreiche Websites für </a:t>
            </a:r>
            <a:r>
              <a:rPr lang="de-CH" dirty="0" err="1"/>
              <a:t>dummies</a:t>
            </a:r>
            <a:r>
              <a:rPr lang="de-CH" dirty="0"/>
              <a:t>; Rammelt, </a:t>
            </a:r>
            <a:r>
              <a:rPr lang="de-CH" dirty="0" err="1"/>
              <a:t>Cechini</a:t>
            </a:r>
            <a:r>
              <a:rPr lang="de-CH" dirty="0"/>
              <a:t>, Rammelt; </a:t>
            </a:r>
            <a:r>
              <a:rPr lang="de-DE" dirty="0"/>
              <a:t>WILEY-VCH Verlag,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897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der Phase 4 geht es um Testen der erstellten Lösung.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 Skizzen und Prototypen werden intensiv von der Zielgruppe getestet.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Das Ziel ist das Messen der Effektivität, Effizienz und der Zufriedenheit der Nutzer.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 Endeffekt wird getestet ob die Software die </a:t>
            </a:r>
            <a:r>
              <a:rPr lang="de-DE" dirty="0"/>
              <a:t>Nutzungsanforderungen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erfüllt.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r>
              <a:rPr lang="de-DE" dirty="0"/>
              <a:t>, WILEY-VCH Verlag,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028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 Werkzeuge um das zu messen sind: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Usability Test mit den Prototypen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Grundsätze der Dialoggestaltung</a:t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Heuristiken nach Nielson und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Molich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r>
              <a:rPr lang="de-DE" dirty="0"/>
              <a:t>, WILEY-VCH Verlag,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7994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Erfüllt ein Prototyp die Nutzungsanforderungen, sprich liefen die Tests gut,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Kann mit dem Implementieren der Lösung begonnen werden.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r>
              <a:rPr lang="de-DE" dirty="0"/>
              <a:t>, WILEY-VCH Verlag,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759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Wie bereits gesagt, der Fokus lag ursprünglich darin, dass </a:t>
            </a:r>
            <a:r>
              <a:rPr lang="de-DE" dirty="0"/>
              <a:t>Arbeit am Computer nicht zu gesundheitlichen Schäden führt.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 heutigen Anforderungen an Benutzerschnittstellen liegen weitaus höher.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Das Ziel von Human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Centered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Design oder auch User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Centered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Design ist es, die Benutzerschnittstelle an den Nutzer anzupassen.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seine Fähigkeiten, Vorwissen, Gewohnheiten und Erwartungen.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Unsere Software ist nicht der Mittelpunkt des Universums: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Unsere Software ist nur ein mittel zum Zweck und deren einfache Bedienung soll dem Nutzer helfen seine Arbeit möglichst rasch zu erledigen.</a:t>
            </a:r>
          </a:p>
          <a:p>
            <a:r>
              <a:rPr lang="de-CH" dirty="0"/>
              <a:t>Unsere Software soll sich am Nutzer orientieren, wenn der Nutzer es sich gewohnt ist, ein virtuelles Fenster mit einem «X» zu schliessen, sollen wir kein «Q» verwenden.</a:t>
            </a:r>
          </a:p>
          <a:p>
            <a:endParaRPr lang="de-CH" dirty="0"/>
          </a:p>
          <a:p>
            <a:r>
              <a:rPr lang="de-CH" dirty="0"/>
              <a:t>Quelle:</a:t>
            </a:r>
          </a:p>
          <a:p>
            <a:r>
              <a:rPr lang="de-CH" dirty="0"/>
              <a:t>https://www.udemy.com/course/user-experience-user-interface-design-von-a-z-mit-adobe-xd/learn/lecture/14657234#overview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2650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 bei UCD: Es geht um den Nutzer.</a:t>
            </a:r>
          </a:p>
          <a:p>
            <a:r>
              <a:rPr lang="de-DE" dirty="0"/>
              <a:t>Der Nutzer muss mit der Benutzerschnittstelle seine Aufgaben möglichst effektiv und effizient Lösen können, damit er zufrieden sein Ziel erreicht.</a:t>
            </a:r>
          </a:p>
          <a:p>
            <a:r>
              <a:rPr lang="de-DE" dirty="0"/>
              <a:t>Damit das funktioniert, müssen Sie Ihren Nutzer verstehen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 ob Ihre Benutzerschnittstelle auch brauchbar ist, kann nur der Nutzer Ihnen sagen.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Verlag, 2020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81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Nutzererfahrung reduziert sich nicht nur auf den virtuellen Raum, sondern auch auf die reale Welt.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Ein Beispiel dafür ist die Norman-Tür.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Eine Norman-Tür ist im Grunde jede Tür, die verwirrend oder schwierig zu bedienen ist.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 Norman-Tür wurde nach dem Design-Guru Don Norman benannt, um dieser häufigen Designschwäche zu benennen.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 festzustellen, ob eine Tür "Norman" ist, fragen Sie sich, ob ihnen die Bedienung der Tür auf den ersten Blick klar ist. 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Bewerten Sie die Tür als bestanden oder nicht bestanden. 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Wenn Sie raten müssen, ob Sie drücken oder ziehen sollen, ist die Tür durchgefallen. 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Wenn Sie keine Stelle zum Drücken oder Ziehen finden können, ist die Tür durchgefallen. 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Wenn Sie versuchen zu schieben oder zu ziehen und die Tür öffnet nicht, ist die Tür durchgefallen.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Dazu ein kurzes Video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5min 30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339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Diese Metapher der „Norman-Tür“ können Sie auch eigentlich auf alle Produkte übertragen, Kaffee-Maschinen, Wasserkocher oder auch auf Software, Webseiten und Apps.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Ist die Bedienung nicht intuitiv klar, dann müssen Sie es optimieren.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Nun aber, wie soll das gehen? 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Wie finden Sie heraus, ob Ihre Zielgruppe das Produkt bedienen kann?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Ganz einfach: Lassen Sie die Zielgruppe entscheiden.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 „</a:t>
            </a:r>
            <a:r>
              <a:rPr lang="de-CH" dirty="0"/>
              <a:t>nutzerzentrierte Gestaltungsprozess» oder auch «</a:t>
            </a:r>
            <a:r>
              <a:rPr lang="de-DE" sz="1200" dirty="0"/>
              <a:t>User </a:t>
            </a:r>
            <a:r>
              <a:rPr lang="de-DE" sz="1200" dirty="0" err="1"/>
              <a:t>Centered</a:t>
            </a:r>
            <a:r>
              <a:rPr lang="de-DE" sz="1200" dirty="0"/>
              <a:t> Design </a:t>
            </a:r>
            <a:r>
              <a:rPr lang="de-DE" sz="1200" dirty="0" err="1"/>
              <a:t>Process</a:t>
            </a:r>
            <a:r>
              <a:rPr lang="de-DE" sz="1200" dirty="0"/>
              <a:t>“ ist ein Entwicklungsprozess um Benutzerschnittstellen (</a:t>
            </a:r>
            <a:r>
              <a:rPr lang="de-DE" sz="1200" dirty="0" err="1"/>
              <a:t>Uis</a:t>
            </a:r>
            <a:r>
              <a:rPr lang="de-DE" sz="1200" dirty="0"/>
              <a:t>) zu gestalten.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 Prozess wurde schon im Jahr 2010 „erfunden“ und ist Teil der 9241 Normreihe: </a:t>
            </a:r>
            <a:r>
              <a:rPr lang="de-DE" dirty="0"/>
              <a:t>Ergonomie der Mensch-System-Interaktion.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 Prinzipien dieses Prozesses sind die folgenden: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Ergonomisches Software kann man nur bauen, wenn man den Nutzer, seine Aufgabe und seine Arbeitsumgebung kennt.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Der Benutzer der Software ist im Entwicklungsprozess involviert, immer und oft.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 wird in Iterationen gearbeitet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42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nutzerzentrierte Gestaltungsprozess kann zur Neuentwicklung von Produkten wie Apps oder Webseiten 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verwendet werde, aber auch für deren Weiterentwicklung.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1) Begonnen wird mit der Planung, danach wird der iterative Prozess gestartet. 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2) In der Phase 1. und 2. wird die „Analyse“ gemacht.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3) In Phase 3. die Konzeption und in Phase 4. die „Evaluation“.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4) Von Phase 4. kann zurück auf Phase 2. oder 3. gesprungen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5) Abgeschlossen ist der Prozess, wenn das UI die Anforderungen erfüllt.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Wichtig ist: Es finden eine gründliche Anforderungsanalyse statt und es gibt iterative Wechsel zwischen Analyse, Konzeption und Evaluation.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Das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heisst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das UI wird nicht zu beginn vollständig beschrieben und dann realisiert, sondern es wird stetig beim Nutzer nachgefragt, spezifiziert, realisiert und dann wieder mit dem Nutzer getestet.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8453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https://www.youtube.com/watch?v=EEDgAXfO_5o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9546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Sie werden noch alle Methoden kennenlernen um den UCD-Prozess durchzuführen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1) Nutzungskontext verstehen und beschreiben: Personas erstellen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2) Nutzungsanforderungen spezifizieren: Users Stories / Use Cases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Gestaltungslösungen realisieren: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Im ersten Durchlauf Card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Wireframing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mit Papierprototypen.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Im zweiten Durchlauf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4) Usability Test mit den jeweiligen Prototypen.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Die Ihnen bekannten Methoden sind aber nur eine kleine Auswahl von Methoden, die angewandt werden können um den UCD-Prozess durchzuführen.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Daher eine Erklärung was die Ziele der einzelnen Phasen sind ohne eine konkrete Methode.</a:t>
            </a: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</a:t>
            </a:r>
          </a:p>
          <a:p>
            <a:r>
              <a:rPr lang="de-DE" dirty="0"/>
              <a:t>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Verlag, 2020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5799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der Planungsphase analysiert man die vorhandenen Ressourcen und Ziele: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Was soll genau realisiert werden, was nicht. 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Umfang festlegen</a:t>
            </a:r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Wie viel Zeit steht zur Verfügung 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Stunden  Welche Methoden werden wann eingesetzt </a:t>
            </a:r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Wie viele Personen arbeiten und wer 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Was kann parallel realisiert werden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Welche Produkte sind meine Konkurrenz, was macht diese besonders </a:t>
            </a:r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Dokumentieren</a:t>
            </a:r>
          </a:p>
          <a:p>
            <a:r>
              <a:rPr lang="de-DE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Dokument erstellen für Planung, Dokumentation und Arbeitslog</a:t>
            </a:r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de-D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/>
              <a:t>Quelle: 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</a:t>
            </a:r>
            <a:r>
              <a:rPr lang="de-DE" dirty="0" err="1"/>
              <a:t>Luedwig</a:t>
            </a:r>
            <a:r>
              <a:rPr lang="de-DE" dirty="0"/>
              <a:t>, WILEY-VCH Verlag, 2020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554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Abbildung kennen Sie bereits.</a:t>
            </a:r>
          </a:p>
          <a:p>
            <a:r>
              <a:rPr lang="de-DE" dirty="0"/>
              <a:t>Es ist die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Gebrauchstauglichkeit nach DIN EN ISO 9241-11.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Ziele beschreiben den Mehrwert, der die Software generiert.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150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sfOdgp1mV2A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yY96hTb8WgI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EEDgAXfO_5o?feature=oembed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</a:t>
            </a:r>
            <a:r>
              <a:rPr lang="de-CH" sz="3600"/>
              <a:t>und implementieren</a:t>
            </a:r>
            <a:br>
              <a:rPr lang="de-CH" sz="3600"/>
            </a:br>
            <a:br>
              <a:rPr lang="de-CH" sz="3600" dirty="0"/>
            </a:br>
            <a:r>
              <a:rPr lang="de-CH" sz="3600" dirty="0"/>
              <a:t>Der nutzerzentrierte Gestaltungsprozess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044"/>
            <a:ext cx="9468544" cy="1655762"/>
          </a:xfrm>
        </p:spPr>
        <p:txBody>
          <a:bodyPr/>
          <a:lstStyle/>
          <a:p>
            <a:r>
              <a:rPr lang="de-DE" sz="4400" dirty="0"/>
              <a:t>User </a:t>
            </a:r>
            <a:r>
              <a:rPr lang="de-DE" sz="4400" dirty="0" err="1"/>
              <a:t>Centered</a:t>
            </a:r>
            <a:r>
              <a:rPr lang="de-DE" sz="4400"/>
              <a:t> Design (UCD)</a:t>
            </a:r>
            <a:endParaRPr lang="de-DE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132FA-3B5E-BB86-440D-5692BBBBFA58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9F4AB-2F5E-7F7F-01DE-4F631B2E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C6A57-76BD-DB27-956B-5B383C00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712" cy="4351338"/>
          </a:xfrm>
        </p:spPr>
        <p:txBody>
          <a:bodyPr/>
          <a:lstStyle/>
          <a:p>
            <a:r>
              <a:rPr lang="de-DE" dirty="0"/>
              <a:t>Festlegen von: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Zielgruppen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Inhalten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Funktionen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762DD6-65D4-7EFF-3F12-A3A928D6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37BE1EB-BCFC-4F86-EF1F-B11CAB37062C}"/>
              </a:ext>
            </a:extLst>
          </p:cNvPr>
          <p:cNvSpPr/>
          <p:nvPr/>
        </p:nvSpPr>
        <p:spPr>
          <a:xfrm>
            <a:off x="9452504" y="2827207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Nutzungskontext verstehen und beschreiben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81EA9EC-1D90-F533-19F2-70677FEB7D2A}"/>
              </a:ext>
            </a:extLst>
          </p:cNvPr>
          <p:cNvSpPr/>
          <p:nvPr/>
        </p:nvSpPr>
        <p:spPr>
          <a:xfrm>
            <a:off x="10500526" y="3647489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Nutzungsanforderungen spezifizieren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E7572F1-1130-539D-76C4-EC85DBDEFC04}"/>
              </a:ext>
            </a:extLst>
          </p:cNvPr>
          <p:cNvSpPr/>
          <p:nvPr/>
        </p:nvSpPr>
        <p:spPr>
          <a:xfrm>
            <a:off x="9596520" y="4349576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3. Gestaltungslösungen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realisieren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0B1DF05-C947-8814-EF02-FC779FF54D54}"/>
              </a:ext>
            </a:extLst>
          </p:cNvPr>
          <p:cNvSpPr/>
          <p:nvPr/>
        </p:nvSpPr>
        <p:spPr>
          <a:xfrm>
            <a:off x="8297960" y="3654623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Gestaltungslösungen evaluieren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D8C3212-1135-C592-37A3-739007EE6EAE}"/>
              </a:ext>
            </a:extLst>
          </p:cNvPr>
          <p:cNvSpPr/>
          <p:nvPr/>
        </p:nvSpPr>
        <p:spPr>
          <a:xfrm>
            <a:off x="8616280" y="2012597"/>
            <a:ext cx="122413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B6D8632-7F3A-2359-8837-2E102190FBB2}"/>
              </a:ext>
            </a:extLst>
          </p:cNvPr>
          <p:cNvSpPr/>
          <p:nvPr/>
        </p:nvSpPr>
        <p:spPr>
          <a:xfrm>
            <a:off x="7414376" y="2674766"/>
            <a:ext cx="1553711" cy="66675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C395D429-D65F-CB86-28E3-FC75B0735BF9}"/>
              </a:ext>
            </a:extLst>
          </p:cNvPr>
          <p:cNvCxnSpPr>
            <a:stCxn id="22" idx="0"/>
            <a:endCxn id="19" idx="1"/>
          </p:cNvCxnSpPr>
          <p:nvPr/>
        </p:nvCxnSpPr>
        <p:spPr>
          <a:xfrm rot="5400000" flipH="1" flipV="1">
            <a:off x="8940654" y="3142774"/>
            <a:ext cx="575388" cy="448311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43B08889-09AE-9DC3-ABB5-D4933BA4353D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10676640" y="3079235"/>
            <a:ext cx="530119" cy="568254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7412E29E-8D59-75DD-0A6E-DB1B3AECEBD2}"/>
              </a:ext>
            </a:extLst>
          </p:cNvPr>
          <p:cNvCxnSpPr>
            <a:stCxn id="20" idx="2"/>
            <a:endCxn id="21" idx="3"/>
          </p:cNvCxnSpPr>
          <p:nvPr/>
        </p:nvCxnSpPr>
        <p:spPr>
          <a:xfrm rot="5400000">
            <a:off x="10788679" y="4183523"/>
            <a:ext cx="450059" cy="386103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C2972877-5202-8891-A724-47431DE2937D}"/>
              </a:ext>
            </a:extLst>
          </p:cNvPr>
          <p:cNvCxnSpPr>
            <a:stCxn id="21" idx="1"/>
            <a:endCxn id="22" idx="2"/>
          </p:cNvCxnSpPr>
          <p:nvPr/>
        </p:nvCxnSpPr>
        <p:spPr>
          <a:xfrm rot="10800000">
            <a:off x="9004194" y="4158680"/>
            <a:ext cx="592327" cy="442925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5A8E7A7A-4F9F-CE39-9D97-564D7A4B0515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>
            <a:off x="9710425" y="3906651"/>
            <a:ext cx="498163" cy="442925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30" name="Verbinder: gekrümmt 29">
            <a:extLst>
              <a:ext uri="{FF2B5EF4-FFF2-40B4-BE49-F238E27FC236}">
                <a16:creationId xmlns:a16="http://schemas.microsoft.com/office/drawing/2014/main" id="{8A48794A-E5EE-C08C-634D-C32E50C3707D}"/>
              </a:ext>
            </a:extLst>
          </p:cNvPr>
          <p:cNvCxnSpPr>
            <a:cxnSpLocks/>
            <a:stCxn id="22" idx="0"/>
            <a:endCxn id="20" idx="0"/>
          </p:cNvCxnSpPr>
          <p:nvPr/>
        </p:nvCxnSpPr>
        <p:spPr>
          <a:xfrm rot="5400000" flipH="1" flipV="1">
            <a:off x="10101909" y="2549773"/>
            <a:ext cx="7134" cy="2202566"/>
          </a:xfrm>
          <a:prstGeom prst="curvedConnector3">
            <a:avLst>
              <a:gd name="adj1" fmla="val 3304373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B47E263-0ABA-2E28-9ACF-5D9CCC003491}"/>
              </a:ext>
            </a:extLst>
          </p:cNvPr>
          <p:cNvCxnSpPr>
            <a:stCxn id="23" idx="3"/>
            <a:endCxn id="19" idx="0"/>
          </p:cNvCxnSpPr>
          <p:nvPr/>
        </p:nvCxnSpPr>
        <p:spPr>
          <a:xfrm>
            <a:off x="9840416" y="2264625"/>
            <a:ext cx="224156" cy="562582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A80A7071-A620-C918-5F76-AE7EAD7B48B5}"/>
              </a:ext>
            </a:extLst>
          </p:cNvPr>
          <p:cNvCxnSpPr>
            <a:cxnSpLocks/>
            <a:stCxn id="22" idx="0"/>
            <a:endCxn id="24" idx="4"/>
          </p:cNvCxnSpPr>
          <p:nvPr/>
        </p:nvCxnSpPr>
        <p:spPr>
          <a:xfrm rot="16200000" flipV="1">
            <a:off x="8441160" y="3091589"/>
            <a:ext cx="313107" cy="812961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7A1137DA-AFD2-58C8-E3B3-C8FF005E998E}"/>
              </a:ext>
            </a:extLst>
          </p:cNvPr>
          <p:cNvSpPr/>
          <p:nvPr/>
        </p:nvSpPr>
        <p:spPr>
          <a:xfrm rot="1723241">
            <a:off x="9357544" y="2864382"/>
            <a:ext cx="2604572" cy="1267374"/>
          </a:xfrm>
          <a:prstGeom prst="ellipse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1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CC51-798A-23F0-8AAF-EF418871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Erheben und spezifizieren des Nutzungskontexts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EC1387-7E24-CE72-A42B-E5AB5A7A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11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0144DEA-DA37-404E-BFA8-25C0D70D0574}"/>
              </a:ext>
            </a:extLst>
          </p:cNvPr>
          <p:cNvGrpSpPr/>
          <p:nvPr/>
        </p:nvGrpSpPr>
        <p:grpSpPr>
          <a:xfrm>
            <a:off x="765278" y="2126482"/>
            <a:ext cx="2927136" cy="3325490"/>
            <a:chOff x="576576" y="2244672"/>
            <a:chExt cx="2927136" cy="3325490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124A3FA-9D62-654D-3455-3D6016D8C67D}"/>
                </a:ext>
              </a:extLst>
            </p:cNvPr>
            <p:cNvSpPr/>
            <p:nvPr/>
          </p:nvSpPr>
          <p:spPr>
            <a:xfrm>
              <a:off x="576576" y="2244672"/>
              <a:ext cx="2927136" cy="3325490"/>
            </a:xfrm>
            <a:prstGeom prst="roundRect">
              <a:avLst/>
            </a:prstGeom>
            <a:solidFill>
              <a:srgbClr val="9BBB59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7E1EFEB-FBCA-DB25-3A5F-9D17024DD82D}"/>
                </a:ext>
              </a:extLst>
            </p:cNvPr>
            <p:cNvSpPr/>
            <p:nvPr/>
          </p:nvSpPr>
          <p:spPr>
            <a:xfrm>
              <a:off x="729271" y="2356220"/>
              <a:ext cx="2630425" cy="2620610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Nutzungskontext</a:t>
              </a: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BB274B6E-8C3F-795C-E91F-54CEF3321497}"/>
                </a:ext>
              </a:extLst>
            </p:cNvPr>
            <p:cNvSpPr/>
            <p:nvPr/>
          </p:nvSpPr>
          <p:spPr>
            <a:xfrm>
              <a:off x="969869" y="5055531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Produkt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8935B43-5D04-B1C6-78AF-83FBF5612EFC}"/>
                </a:ext>
              </a:extLst>
            </p:cNvPr>
            <p:cNvSpPr/>
            <p:nvPr/>
          </p:nvSpPr>
          <p:spPr>
            <a:xfrm>
              <a:off x="960752" y="2479970"/>
              <a:ext cx="2174672" cy="50455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Benutzer/ Zielgruppe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96704B71-C649-794E-308B-0AD13560DF1E}"/>
                </a:ext>
              </a:extLst>
            </p:cNvPr>
            <p:cNvSpPr/>
            <p:nvPr/>
          </p:nvSpPr>
          <p:spPr>
            <a:xfrm>
              <a:off x="960752" y="3097485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Arbeitsaufgabe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023388D-9C65-2106-30F6-0EAA37C53403}"/>
                </a:ext>
              </a:extLst>
            </p:cNvPr>
            <p:cNvSpPr/>
            <p:nvPr/>
          </p:nvSpPr>
          <p:spPr>
            <a:xfrm>
              <a:off x="969869" y="3594726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Arbeitsmittel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75194450-552A-22A3-3919-13DDD2368086}"/>
                </a:ext>
              </a:extLst>
            </p:cNvPr>
            <p:cNvSpPr/>
            <p:nvPr/>
          </p:nvSpPr>
          <p:spPr>
            <a:xfrm>
              <a:off x="969869" y="4091967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Umgebung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52B6137-4CB9-1D67-727F-D996CE418359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33243" y="5127712"/>
            <a:ext cx="1144771" cy="10026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2688F6B-6CFB-22EC-BAA2-DFA231C1ECC9}"/>
              </a:ext>
            </a:extLst>
          </p:cNvPr>
          <p:cNvSpPr txBox="1"/>
          <p:nvPr/>
        </p:nvSpPr>
        <p:spPr>
          <a:xfrm>
            <a:off x="4478014" y="4812474"/>
            <a:ext cx="395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Web-Applikation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Smartphone-Applikation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Desktop-Applikation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C59A678-10F7-6CE9-4BBB-11513E8ED653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324126" y="1926069"/>
            <a:ext cx="1149652" cy="68798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818AD6A-50EC-F0BC-0AC8-9CF1BDFBFB4F}"/>
              </a:ext>
            </a:extLst>
          </p:cNvPr>
          <p:cNvSpPr txBox="1"/>
          <p:nvPr/>
        </p:nvSpPr>
        <p:spPr>
          <a:xfrm>
            <a:off x="4473778" y="1633681"/>
            <a:ext cx="226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Wer? (Benutzer)</a:t>
            </a:r>
            <a:b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Fähigkeiten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6C7272-DDEC-B47D-1F95-A27381C09432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3324126" y="2833332"/>
            <a:ext cx="1149652" cy="336334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795DE04-EBE7-49B7-C197-3088EBD731F2}"/>
              </a:ext>
            </a:extLst>
          </p:cNvPr>
          <p:cNvSpPr txBox="1"/>
          <p:nvPr/>
        </p:nvSpPr>
        <p:spPr>
          <a:xfrm>
            <a:off x="4473778" y="2417833"/>
            <a:ext cx="344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Was? (Aufgabe)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Welches Problem/Aufgabe soll gelöst werden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F87CB1-2901-7D77-5559-39F5FB3923DC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333243" y="3615154"/>
            <a:ext cx="1140535" cy="51753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4BBC55A-8D2F-1A35-A4BF-0D2C6898E9FB}"/>
              </a:ext>
            </a:extLst>
          </p:cNvPr>
          <p:cNvSpPr txBox="1"/>
          <p:nvPr/>
        </p:nvSpPr>
        <p:spPr>
          <a:xfrm>
            <a:off x="4473778" y="3199655"/>
            <a:ext cx="2466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Womit? (Ressourcen)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Laptop, Tablet, Smartphone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B3538E2-805E-F69B-0AAC-72FE687C0D0F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333243" y="4164148"/>
            <a:ext cx="1140535" cy="25465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7D883ED-E5FB-F574-FC36-7290FD5C5B38}"/>
              </a:ext>
            </a:extLst>
          </p:cNvPr>
          <p:cNvSpPr txBox="1"/>
          <p:nvPr/>
        </p:nvSpPr>
        <p:spPr>
          <a:xfrm>
            <a:off x="4473778" y="4003306"/>
            <a:ext cx="208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Wo? (Umgebung)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6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Büro, Baustelle, Werkstatt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DA232CA-2DBD-0197-C80B-E8DDF18E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982" y="4191196"/>
            <a:ext cx="3119581" cy="1492290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E864FC38-6989-C7E9-BD78-EF54D0D38208}"/>
              </a:ext>
            </a:extLst>
          </p:cNvPr>
          <p:cNvSpPr/>
          <p:nvPr/>
        </p:nvSpPr>
        <p:spPr>
          <a:xfrm rot="16200000">
            <a:off x="8443491" y="4245901"/>
            <a:ext cx="2158429" cy="1267374"/>
          </a:xfrm>
          <a:prstGeom prst="ellipse">
            <a:avLst/>
          </a:prstGeom>
          <a:noFill/>
          <a:ln w="5715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6A7AD2-8B99-4A28-A879-EAA59ED221D7}"/>
              </a:ext>
            </a:extLst>
          </p:cNvPr>
          <p:cNvSpPr txBox="1"/>
          <p:nvPr/>
        </p:nvSpPr>
        <p:spPr>
          <a:xfrm>
            <a:off x="5871835" y="6123543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b="0" i="0" dirty="0">
                <a:solidFill>
                  <a:srgbClr val="535353"/>
                </a:solidFill>
                <a:effectLst/>
                <a:latin typeface="+mn-lt"/>
              </a:rPr>
              <a:t>©  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0EA62-E215-E58D-CFB5-81E4AB35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Verstehen und dokumentiere des Nutzungskontexts</a:t>
            </a:r>
            <a:br>
              <a:rPr lang="de-DE" dirty="0"/>
            </a:b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11748-E973-3BD4-AF26-6912DBD2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Picture 2" descr="Matrix Morpheus Meme |  WHAT IF I TOLD YOU; FOR EVERY PROBLEM IN COMPUTER SCIENCE THERE IS A TOOL (OR SEVERAL) | image tagged in memes,matrix morpheus | made w/ Imgflip meme maker">
            <a:extLst>
              <a:ext uri="{FF2B5EF4-FFF2-40B4-BE49-F238E27FC236}">
                <a16:creationId xmlns:a16="http://schemas.microsoft.com/office/drawing/2014/main" id="{EAB5C296-8EDD-023A-DDB7-5ED9D407F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97" y="2132856"/>
            <a:ext cx="522900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5AED0E5-AC17-286C-DAF4-2FEEDC32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916832"/>
            <a:ext cx="3691572" cy="369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9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8E080-C142-AB16-FBA9-17A3BB57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</a:t>
            </a:r>
            <a:r>
              <a:rPr lang="de-DE" dirty="0"/>
              <a:t>Nutzungskontext verstehen und beschreiben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033CD-87E2-30BF-A2A1-FF29EE1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977C06-C1DA-160B-70C3-E8CA3A90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804" y="3808682"/>
            <a:ext cx="3119581" cy="149229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8F77EE7-2B5E-CDE4-BFB9-B680860C93E3}"/>
              </a:ext>
            </a:extLst>
          </p:cNvPr>
          <p:cNvSpPr/>
          <p:nvPr/>
        </p:nvSpPr>
        <p:spPr>
          <a:xfrm rot="16200000">
            <a:off x="8478313" y="3863387"/>
            <a:ext cx="2158429" cy="1267374"/>
          </a:xfrm>
          <a:prstGeom prst="ellipse">
            <a:avLst/>
          </a:prstGeom>
          <a:noFill/>
          <a:ln w="5715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F7F9D3-56A1-9158-6684-81975770833B}"/>
              </a:ext>
            </a:extLst>
          </p:cNvPr>
          <p:cNvSpPr txBox="1"/>
          <p:nvPr/>
        </p:nvSpPr>
        <p:spPr>
          <a:xfrm>
            <a:off x="7661610" y="3106980"/>
            <a:ext cx="2236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dirty="0" err="1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Contextual</a:t>
            </a:r>
            <a:r>
              <a:rPr lang="de-DE" sz="2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Inquiry</a:t>
            </a:r>
            <a:endParaRPr lang="de-DE" sz="2000" dirty="0">
              <a:solidFill>
                <a:prstClr val="black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31BC1FFD-799E-2418-592D-F84359D28237}"/>
              </a:ext>
            </a:extLst>
          </p:cNvPr>
          <p:cNvSpPr/>
          <p:nvPr/>
        </p:nvSpPr>
        <p:spPr>
          <a:xfrm>
            <a:off x="6069918" y="1472634"/>
            <a:ext cx="432048" cy="3692652"/>
          </a:xfrm>
          <a:prstGeom prst="rightBrac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F96FE00-4C2B-E460-AB0D-F01F7B96193D}"/>
              </a:ext>
            </a:extLst>
          </p:cNvPr>
          <p:cNvCxnSpPr>
            <a:cxnSpLocks/>
          </p:cNvCxnSpPr>
          <p:nvPr/>
        </p:nvCxnSpPr>
        <p:spPr>
          <a:xfrm>
            <a:off x="6650582" y="3304145"/>
            <a:ext cx="1006408" cy="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FD37301-3487-740B-CAD9-09C80451E79D}"/>
              </a:ext>
            </a:extLst>
          </p:cNvPr>
          <p:cNvGrpSpPr/>
          <p:nvPr/>
        </p:nvGrpSpPr>
        <p:grpSpPr>
          <a:xfrm>
            <a:off x="249804" y="2433128"/>
            <a:ext cx="2927136" cy="3325490"/>
            <a:chOff x="576576" y="2244672"/>
            <a:chExt cx="2927136" cy="332549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A840EC0-7850-B8B8-A55D-BC578BC5039D}"/>
                </a:ext>
              </a:extLst>
            </p:cNvPr>
            <p:cNvSpPr/>
            <p:nvPr/>
          </p:nvSpPr>
          <p:spPr>
            <a:xfrm>
              <a:off x="576576" y="2244672"/>
              <a:ext cx="2927136" cy="3325490"/>
            </a:xfrm>
            <a:prstGeom prst="roundRect">
              <a:avLst/>
            </a:prstGeom>
            <a:solidFill>
              <a:srgbClr val="9BBB59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BCD049C4-A681-CC50-1709-36ADE7EB58A5}"/>
                </a:ext>
              </a:extLst>
            </p:cNvPr>
            <p:cNvSpPr/>
            <p:nvPr/>
          </p:nvSpPr>
          <p:spPr>
            <a:xfrm>
              <a:off x="729271" y="2356220"/>
              <a:ext cx="2630425" cy="2620610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Nutzungskontext</a:t>
              </a: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5FFBBF6-A9DC-1CE5-729B-CA0205D31B74}"/>
                </a:ext>
              </a:extLst>
            </p:cNvPr>
            <p:cNvSpPr/>
            <p:nvPr/>
          </p:nvSpPr>
          <p:spPr>
            <a:xfrm>
              <a:off x="969869" y="5055531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Produkt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128A0E04-1C01-071F-4A16-B8061D91F4EC}"/>
                </a:ext>
              </a:extLst>
            </p:cNvPr>
            <p:cNvSpPr/>
            <p:nvPr/>
          </p:nvSpPr>
          <p:spPr>
            <a:xfrm>
              <a:off x="960752" y="2479970"/>
              <a:ext cx="2174672" cy="50455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Benutzer/ Zielgruppe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9BF4C07-F693-180C-8AE9-94D3DE7EFE4C}"/>
                </a:ext>
              </a:extLst>
            </p:cNvPr>
            <p:cNvSpPr/>
            <p:nvPr/>
          </p:nvSpPr>
          <p:spPr>
            <a:xfrm>
              <a:off x="960752" y="3097485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Arbeitsaufgabe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ECC0F15-756B-C3B2-914B-2393B78A4D0D}"/>
                </a:ext>
              </a:extLst>
            </p:cNvPr>
            <p:cNvSpPr/>
            <p:nvPr/>
          </p:nvSpPr>
          <p:spPr>
            <a:xfrm>
              <a:off x="969869" y="3594726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Arbeitsmittel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F6D861E-C4A9-FB51-B042-E17091FE35CE}"/>
                </a:ext>
              </a:extLst>
            </p:cNvPr>
            <p:cNvSpPr/>
            <p:nvPr/>
          </p:nvSpPr>
          <p:spPr>
            <a:xfrm>
              <a:off x="969869" y="4091967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Umgebung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ECA60C2-6ED4-0088-6302-8258B8D285E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2808652" y="1689263"/>
            <a:ext cx="1149652" cy="1231439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8DED91D-B688-2C5F-AAEE-33E30BEA2835}"/>
              </a:ext>
            </a:extLst>
          </p:cNvPr>
          <p:cNvSpPr txBox="1"/>
          <p:nvPr/>
        </p:nvSpPr>
        <p:spPr>
          <a:xfrm>
            <a:off x="3958304" y="1504597"/>
            <a:ext cx="375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Wer? (Benutzer)</a:t>
            </a:r>
            <a:endParaRPr lang="de-CH" sz="1800" dirty="0">
              <a:solidFill>
                <a:prstClr val="black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274FC0D-FE3F-ADBA-8647-B4FEB1F8DACD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2808652" y="2640293"/>
            <a:ext cx="1154312" cy="836019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2605CD5-FF87-574C-1ADA-144EDE515562}"/>
              </a:ext>
            </a:extLst>
          </p:cNvPr>
          <p:cNvSpPr txBox="1"/>
          <p:nvPr/>
        </p:nvSpPr>
        <p:spPr>
          <a:xfrm>
            <a:off x="3962964" y="2455627"/>
            <a:ext cx="344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Was? (Aufgabe)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6044DA8-0056-C664-DA45-2922170CDCA9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817769" y="3543901"/>
            <a:ext cx="1140535" cy="429652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F4B9E6F-F913-0131-E49D-888E8F9898B6}"/>
              </a:ext>
            </a:extLst>
          </p:cNvPr>
          <p:cNvSpPr txBox="1"/>
          <p:nvPr/>
        </p:nvSpPr>
        <p:spPr>
          <a:xfrm>
            <a:off x="3958304" y="3359235"/>
            <a:ext cx="24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Womit? (Ressourcen)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57A9CCF-B29E-B0B7-0D6B-68553220E9DE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2817769" y="4456273"/>
            <a:ext cx="1154549" cy="14521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E2AC715-F19B-70B0-E79E-0F0F317E4F02}"/>
              </a:ext>
            </a:extLst>
          </p:cNvPr>
          <p:cNvSpPr txBox="1"/>
          <p:nvPr/>
        </p:nvSpPr>
        <p:spPr>
          <a:xfrm>
            <a:off x="3972318" y="4271607"/>
            <a:ext cx="20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Wo? (Umgebung)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A8EAE-FC3B-6F8C-8454-6D309D1BA688}"/>
              </a:ext>
            </a:extLst>
          </p:cNvPr>
          <p:cNvSpPr txBox="1"/>
          <p:nvPr/>
        </p:nvSpPr>
        <p:spPr>
          <a:xfrm>
            <a:off x="6996100" y="6119336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b="0" i="0" dirty="0">
                <a:solidFill>
                  <a:srgbClr val="535353"/>
                </a:solidFill>
                <a:effectLst/>
                <a:latin typeface="+mn-lt"/>
              </a:rPr>
              <a:t>©  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3C31A-4656-1C79-B4F2-82AA231D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</a:t>
            </a:r>
            <a:r>
              <a:rPr lang="de-DE" dirty="0"/>
              <a:t>Nutzungsanforderungen spezifizieren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2E6E8F-D18B-31D9-1887-B0F033C1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14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6632AE-D0D1-9794-6A65-54A3A4D79900}"/>
              </a:ext>
            </a:extLst>
          </p:cNvPr>
          <p:cNvGrpSpPr/>
          <p:nvPr/>
        </p:nvGrpSpPr>
        <p:grpSpPr>
          <a:xfrm>
            <a:off x="576576" y="2648315"/>
            <a:ext cx="2927136" cy="3325490"/>
            <a:chOff x="576576" y="2244672"/>
            <a:chExt cx="2927136" cy="3325490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44992633-04F5-D147-4746-0A16B323CCFF}"/>
                </a:ext>
              </a:extLst>
            </p:cNvPr>
            <p:cNvSpPr/>
            <p:nvPr/>
          </p:nvSpPr>
          <p:spPr>
            <a:xfrm>
              <a:off x="576576" y="2244672"/>
              <a:ext cx="2927136" cy="3325490"/>
            </a:xfrm>
            <a:prstGeom prst="roundRect">
              <a:avLst/>
            </a:prstGeom>
            <a:solidFill>
              <a:srgbClr val="9BBB59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DA513A8D-86BB-53F4-377D-0013BE43B7AC}"/>
                </a:ext>
              </a:extLst>
            </p:cNvPr>
            <p:cNvSpPr/>
            <p:nvPr/>
          </p:nvSpPr>
          <p:spPr>
            <a:xfrm>
              <a:off x="729271" y="2356220"/>
              <a:ext cx="2630425" cy="2620610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Nutzungskontext</a:t>
              </a: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19ECB5BA-2AAE-F6CE-FF04-286568D18615}"/>
                </a:ext>
              </a:extLst>
            </p:cNvPr>
            <p:cNvSpPr/>
            <p:nvPr/>
          </p:nvSpPr>
          <p:spPr>
            <a:xfrm>
              <a:off x="969869" y="5055531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Produkt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908332B-BD9D-5CFE-2FE2-2DA722358FE2}"/>
                </a:ext>
              </a:extLst>
            </p:cNvPr>
            <p:cNvSpPr/>
            <p:nvPr/>
          </p:nvSpPr>
          <p:spPr>
            <a:xfrm>
              <a:off x="960752" y="2479970"/>
              <a:ext cx="2174672" cy="50455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Benutzer/ Zielgruppe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92C7F2E9-7EC0-4895-1049-B51252B40A34}"/>
                </a:ext>
              </a:extLst>
            </p:cNvPr>
            <p:cNvSpPr/>
            <p:nvPr/>
          </p:nvSpPr>
          <p:spPr>
            <a:xfrm>
              <a:off x="960752" y="3097485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Arbeitsaufgabe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1D9CD18E-4FF5-82B6-7FF1-50ACD05E0BD2}"/>
                </a:ext>
              </a:extLst>
            </p:cNvPr>
            <p:cNvSpPr/>
            <p:nvPr/>
          </p:nvSpPr>
          <p:spPr>
            <a:xfrm>
              <a:off x="969869" y="3594726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Arbeitsmittel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1322730F-B312-735C-FD11-C515A4C08AE9}"/>
                </a:ext>
              </a:extLst>
            </p:cNvPr>
            <p:cNvSpPr/>
            <p:nvPr/>
          </p:nvSpPr>
          <p:spPr>
            <a:xfrm>
              <a:off x="969869" y="4091967"/>
              <a:ext cx="2174672" cy="380742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Umgebung</a:t>
              </a:r>
              <a:endPara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D96D228-B8B8-9DFA-0735-DFF353617C0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144541" y="5649545"/>
            <a:ext cx="1140535" cy="29757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021AF28-7300-5D4C-7C2B-4883D12F25E7}"/>
              </a:ext>
            </a:extLst>
          </p:cNvPr>
          <p:cNvSpPr txBox="1"/>
          <p:nvPr/>
        </p:nvSpPr>
        <p:spPr>
          <a:xfrm>
            <a:off x="4285076" y="5356136"/>
            <a:ext cx="543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Plattform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Ergibt sich aus dem Nutzungskontext und den Zielen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788BB9-7AAC-36DB-1C5C-BA37292295A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135424" y="2181449"/>
            <a:ext cx="1149652" cy="95444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BA59D03-F9ED-CE75-E4EA-601E8F4BE191}"/>
              </a:ext>
            </a:extLst>
          </p:cNvPr>
          <p:cNvSpPr txBox="1"/>
          <p:nvPr/>
        </p:nvSpPr>
        <p:spPr>
          <a:xfrm>
            <a:off x="4285076" y="1719784"/>
            <a:ext cx="375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Wer? (Benutzer)</a:t>
            </a:r>
            <a:b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Persona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Rolle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FA8015-9F06-F4B9-5D93-04A2899A255C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3135424" y="3132479"/>
            <a:ext cx="1154312" cy="55902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37DC00D-6D86-381D-8F3E-29F0EB56A452}"/>
              </a:ext>
            </a:extLst>
          </p:cNvPr>
          <p:cNvSpPr txBox="1"/>
          <p:nvPr/>
        </p:nvSpPr>
        <p:spPr>
          <a:xfrm>
            <a:off x="4289736" y="2670814"/>
            <a:ext cx="344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Was? (Aufgabe)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Szenario</a:t>
            </a:r>
            <a:b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User Story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35695F-2373-C0E1-517E-740CFA1FA056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144541" y="4036087"/>
            <a:ext cx="1140535" cy="152653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551B0B-EF42-136D-1659-E859FB2679E4}"/>
              </a:ext>
            </a:extLst>
          </p:cNvPr>
          <p:cNvSpPr txBox="1"/>
          <p:nvPr/>
        </p:nvSpPr>
        <p:spPr>
          <a:xfrm>
            <a:off x="4285076" y="3574422"/>
            <a:ext cx="246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Womit? (Ressourcen)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Szenario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User Story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099FCB7-645C-212D-1C47-78FCF94E9BBE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144541" y="4685981"/>
            <a:ext cx="1154549" cy="262478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9ABF667-3C31-F42F-CBC8-7A93BBA82DDB}"/>
              </a:ext>
            </a:extLst>
          </p:cNvPr>
          <p:cNvSpPr txBox="1"/>
          <p:nvPr/>
        </p:nvSpPr>
        <p:spPr>
          <a:xfrm>
            <a:off x="4299090" y="4486794"/>
            <a:ext cx="208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Wo? (Umgebung)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Szenario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User Story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C757F63-195E-6434-0AD8-3A0066D0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931" y="3810946"/>
            <a:ext cx="3119581" cy="1492290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E383C109-09A6-6D35-3A5E-1AA2D703A21D}"/>
              </a:ext>
            </a:extLst>
          </p:cNvPr>
          <p:cNvSpPr/>
          <p:nvPr/>
        </p:nvSpPr>
        <p:spPr>
          <a:xfrm rot="16200000">
            <a:off x="8393440" y="3865651"/>
            <a:ext cx="2158429" cy="1267374"/>
          </a:xfrm>
          <a:prstGeom prst="ellipse">
            <a:avLst/>
          </a:prstGeom>
          <a:noFill/>
          <a:ln w="5715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03E1C95-5162-E7EC-C323-DAAA60768CE7}"/>
              </a:ext>
            </a:extLst>
          </p:cNvPr>
          <p:cNvSpPr txBox="1"/>
          <p:nvPr/>
        </p:nvSpPr>
        <p:spPr>
          <a:xfrm>
            <a:off x="7104112" y="6119336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b="0" i="0" dirty="0">
                <a:solidFill>
                  <a:srgbClr val="535353"/>
                </a:solidFill>
                <a:effectLst/>
                <a:latin typeface="+mn-lt"/>
              </a:rPr>
              <a:t>©  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5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B3220-0204-02E1-A65E-EE54ED9C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Realisieren und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1230B-9486-219B-37D3-2753E0F3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1976" cy="4351338"/>
          </a:xfrm>
        </p:spPr>
        <p:txBody>
          <a:bodyPr/>
          <a:lstStyle/>
          <a:p>
            <a:r>
              <a:rPr lang="de-DE" dirty="0"/>
              <a:t>Ablauf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Inhalte festlegen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Inhalte strukturieren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Skizzen erstellen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Skizzen verfeinern und </a:t>
            </a:r>
            <a:br>
              <a:rPr lang="de-DE" sz="2400" dirty="0"/>
            </a:br>
            <a:r>
              <a:rPr lang="de-DE" sz="2400" dirty="0"/>
              <a:t>zu Prototypen weiterentwickeln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Prototyp erstellen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2400" dirty="0"/>
              <a:t>Prototyp optimieren bis zur finalen Anwendung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564156-1642-F84A-AFB3-83B3A1B2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958DBD-981F-F1D6-0B4A-4421FC6A7751}"/>
              </a:ext>
            </a:extLst>
          </p:cNvPr>
          <p:cNvSpPr/>
          <p:nvPr/>
        </p:nvSpPr>
        <p:spPr>
          <a:xfrm>
            <a:off x="9452504" y="2827207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Nutzungskontext verstehen und beschreiben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9C8A79-7B95-43EA-D3E6-7D840EA51B9F}"/>
              </a:ext>
            </a:extLst>
          </p:cNvPr>
          <p:cNvSpPr/>
          <p:nvPr/>
        </p:nvSpPr>
        <p:spPr>
          <a:xfrm>
            <a:off x="10500526" y="3647489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Nutzungsanforderungen spezifizieren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A0DFB0-AF1A-4655-ECD8-FCEB72A982C4}"/>
              </a:ext>
            </a:extLst>
          </p:cNvPr>
          <p:cNvSpPr/>
          <p:nvPr/>
        </p:nvSpPr>
        <p:spPr>
          <a:xfrm>
            <a:off x="9596520" y="4349576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3. Gestaltungslösungen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realisieren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A96A72-7A51-ADBC-0D7F-C06F0EFCD685}"/>
              </a:ext>
            </a:extLst>
          </p:cNvPr>
          <p:cNvSpPr/>
          <p:nvPr/>
        </p:nvSpPr>
        <p:spPr>
          <a:xfrm>
            <a:off x="8297960" y="3654623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Gestaltungslösungen evaluieren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57E01A-C00A-0871-872B-A4AC908D227A}"/>
              </a:ext>
            </a:extLst>
          </p:cNvPr>
          <p:cNvSpPr/>
          <p:nvPr/>
        </p:nvSpPr>
        <p:spPr>
          <a:xfrm>
            <a:off x="8616280" y="2012597"/>
            <a:ext cx="122413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135B4ED-ABA3-225D-B01A-B317BC8FEC2A}"/>
              </a:ext>
            </a:extLst>
          </p:cNvPr>
          <p:cNvSpPr/>
          <p:nvPr/>
        </p:nvSpPr>
        <p:spPr>
          <a:xfrm>
            <a:off x="7414376" y="2674766"/>
            <a:ext cx="1553711" cy="66675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97E4FB1A-6F50-8643-33D7-0148001FFF3A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8940654" y="3142774"/>
            <a:ext cx="575388" cy="448311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D0E004FD-E0FF-E2D1-DF89-1F54B8E99A31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0676640" y="3079235"/>
            <a:ext cx="530119" cy="568254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9D4678CA-F87A-54A8-DC34-1005C9F05AA1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10788679" y="4183523"/>
            <a:ext cx="450059" cy="386103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BC631E39-57BD-AB9C-5654-431993646A92}"/>
              </a:ext>
            </a:extLst>
          </p:cNvPr>
          <p:cNvCxnSpPr>
            <a:stCxn id="7" idx="1"/>
            <a:endCxn id="8" idx="2"/>
          </p:cNvCxnSpPr>
          <p:nvPr/>
        </p:nvCxnSpPr>
        <p:spPr>
          <a:xfrm rot="10800000">
            <a:off x="9004194" y="4158680"/>
            <a:ext cx="592327" cy="442925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7BAA742E-0633-8C80-D363-154E9C7C2565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9710425" y="3906651"/>
            <a:ext cx="498163" cy="442925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BCBACD65-773F-1A7C-365E-DB0888E61CF4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10101909" y="2549773"/>
            <a:ext cx="7134" cy="2202566"/>
          </a:xfrm>
          <a:prstGeom prst="curvedConnector3">
            <a:avLst>
              <a:gd name="adj1" fmla="val 3304373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7EC75564-7308-2291-8126-6BB6DA8BE0DC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9840416" y="2264625"/>
            <a:ext cx="224156" cy="562582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C17CE4F8-7F79-7BFF-AF73-81780EAC5D59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8441160" y="3091589"/>
            <a:ext cx="313107" cy="812961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F773536E-4A77-BB37-2D08-D08802AEAC0D}"/>
              </a:ext>
            </a:extLst>
          </p:cNvPr>
          <p:cNvSpPr/>
          <p:nvPr/>
        </p:nvSpPr>
        <p:spPr>
          <a:xfrm rot="1723241">
            <a:off x="8264841" y="3585844"/>
            <a:ext cx="2604572" cy="1267374"/>
          </a:xfrm>
          <a:prstGeom prst="ellipse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9E356-9584-229F-0B75-5C06392F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3. Gestaltungslösungen realisieren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6227F-F55D-F777-C017-472639EF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Umsetzung der Lösung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E84347-06DE-5BE2-7DC1-ACE3436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11CE76-395C-00AB-EE69-AC4CFF2BE72B}"/>
              </a:ext>
            </a:extLst>
          </p:cNvPr>
          <p:cNvSpPr/>
          <p:nvPr/>
        </p:nvSpPr>
        <p:spPr>
          <a:xfrm>
            <a:off x="672075" y="3009534"/>
            <a:ext cx="1586209" cy="821801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Skizzen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DC9BCD7-257E-4B46-CA54-12191EEE994C}"/>
              </a:ext>
            </a:extLst>
          </p:cNvPr>
          <p:cNvSpPr/>
          <p:nvPr/>
        </p:nvSpPr>
        <p:spPr>
          <a:xfrm>
            <a:off x="2258284" y="3212976"/>
            <a:ext cx="504056" cy="432048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6E9072-32EF-3B8F-497B-D6EB2B02644B}"/>
              </a:ext>
            </a:extLst>
          </p:cNvPr>
          <p:cNvSpPr/>
          <p:nvPr/>
        </p:nvSpPr>
        <p:spPr>
          <a:xfrm>
            <a:off x="2762340" y="2999717"/>
            <a:ext cx="1586209" cy="821801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9E43D8-EFAA-ADE1-B86E-BA2E4E620C20}"/>
              </a:ext>
            </a:extLst>
          </p:cNvPr>
          <p:cNvSpPr/>
          <p:nvPr/>
        </p:nvSpPr>
        <p:spPr>
          <a:xfrm>
            <a:off x="8575865" y="3212976"/>
            <a:ext cx="504056" cy="432048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67032-1BA9-E36A-674A-EF5540E20089}"/>
              </a:ext>
            </a:extLst>
          </p:cNvPr>
          <p:cNvSpPr/>
          <p:nvPr/>
        </p:nvSpPr>
        <p:spPr>
          <a:xfrm>
            <a:off x="4846467" y="2988949"/>
            <a:ext cx="1586209" cy="821801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Mockup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C1F2417-D2C3-3AFC-47F6-5245B268B447}"/>
              </a:ext>
            </a:extLst>
          </p:cNvPr>
          <p:cNvSpPr/>
          <p:nvPr/>
        </p:nvSpPr>
        <p:spPr>
          <a:xfrm>
            <a:off x="4342411" y="3212976"/>
            <a:ext cx="504056" cy="432048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A4D5DE3-9807-0D9F-6BFE-382073539746}"/>
              </a:ext>
            </a:extLst>
          </p:cNvPr>
          <p:cNvSpPr/>
          <p:nvPr/>
        </p:nvSpPr>
        <p:spPr>
          <a:xfrm>
            <a:off x="6963194" y="2989064"/>
            <a:ext cx="1586209" cy="821801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Prototyp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7C9E7EF-675A-26AD-AD29-389B8CBFC698}"/>
              </a:ext>
            </a:extLst>
          </p:cNvPr>
          <p:cNvSpPr/>
          <p:nvPr/>
        </p:nvSpPr>
        <p:spPr>
          <a:xfrm>
            <a:off x="6445907" y="3212976"/>
            <a:ext cx="504056" cy="432048"/>
          </a:xfrm>
          <a:prstGeom prst="rightArrow">
            <a:avLst/>
          </a:prstGeom>
          <a:solidFill>
            <a:sysClr val="windowText" lastClr="000000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9E2E36-9163-03EC-5B9D-AC84422548E0}"/>
              </a:ext>
            </a:extLst>
          </p:cNvPr>
          <p:cNvSpPr/>
          <p:nvPr/>
        </p:nvSpPr>
        <p:spPr>
          <a:xfrm>
            <a:off x="9083334" y="2996420"/>
            <a:ext cx="1586209" cy="821801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Hi-fi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Prototyp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16A2A73-0F98-8FB1-B017-6C7868DFB31C}"/>
              </a:ext>
            </a:extLst>
          </p:cNvPr>
          <p:cNvSpPr txBox="1"/>
          <p:nvPr/>
        </p:nvSpPr>
        <p:spPr>
          <a:xfrm>
            <a:off x="672075" y="4293096"/>
            <a:ext cx="119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Ideen grob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skizziert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390EA6-5FE3-97AE-212D-1EF27DAC181A}"/>
              </a:ext>
            </a:extLst>
          </p:cNvPr>
          <p:cNvSpPr txBox="1"/>
          <p:nvPr/>
        </p:nvSpPr>
        <p:spPr>
          <a:xfrm>
            <a:off x="2761815" y="4293095"/>
            <a:ext cx="182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Grafische Aufteilung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von Inhalten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75FB75D-9E57-6CCE-E5AD-A311B406979C}"/>
              </a:ext>
            </a:extLst>
          </p:cNvPr>
          <p:cNvSpPr txBox="1"/>
          <p:nvPr/>
        </p:nvSpPr>
        <p:spPr>
          <a:xfrm>
            <a:off x="4843050" y="4293095"/>
            <a:ext cx="182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Visuelle Gestaltung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1E18D3E-0596-EC37-F447-60D26E3FE18F}"/>
              </a:ext>
            </a:extLst>
          </p:cNvPr>
          <p:cNvSpPr txBox="1"/>
          <p:nvPr/>
        </p:nvSpPr>
        <p:spPr>
          <a:xfrm>
            <a:off x="6963194" y="4293094"/>
            <a:ext cx="182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Verlinkung und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Reihenfolge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5C734B-95EC-DB96-BD9F-4939E2F3CD6A}"/>
              </a:ext>
            </a:extLst>
          </p:cNvPr>
          <p:cNvSpPr txBox="1"/>
          <p:nvPr/>
        </p:nvSpPr>
        <p:spPr>
          <a:xfrm>
            <a:off x="9044429" y="4313173"/>
            <a:ext cx="189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Simulation der fertigen Webseite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20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42027-D4AC-AA21-C037-CFFAA830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4. Gestaltungslösungen evaluieren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F14BE-2BF9-C0BE-EA2D-0BF45126E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2800" dirty="0"/>
              <a:t>Testen von:</a:t>
            </a:r>
          </a:p>
          <a:p>
            <a:r>
              <a:rPr lang="de-DE" sz="2800" dirty="0"/>
              <a:t>Skizzen</a:t>
            </a:r>
          </a:p>
          <a:p>
            <a:r>
              <a:rPr lang="de-DE" sz="2800" dirty="0"/>
              <a:t>Prototypen </a:t>
            </a:r>
          </a:p>
          <a:p>
            <a:r>
              <a:rPr lang="de-DE" sz="2800" dirty="0"/>
              <a:t>Navigationspfaden</a:t>
            </a:r>
          </a:p>
          <a:p>
            <a:pPr marL="0" indent="0">
              <a:buNone/>
            </a:pPr>
            <a:r>
              <a:rPr lang="de-DE" sz="2800" dirty="0"/>
              <a:t>durch die Zielgruppe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Grundsätze der Dialoggestaltung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Heuristiken nach Nielson und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Molich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durch Experten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/>
              <a:t>Ziel der Tests: Messung von</a:t>
            </a:r>
          </a:p>
          <a:p>
            <a:r>
              <a:rPr lang="de-DE" sz="2800" dirty="0"/>
              <a:t>Effektivität</a:t>
            </a:r>
          </a:p>
          <a:p>
            <a:r>
              <a:rPr lang="de-DE" sz="2800" dirty="0"/>
              <a:t>Effizienz</a:t>
            </a:r>
          </a:p>
          <a:p>
            <a:r>
              <a:rPr lang="de-DE" sz="2800" dirty="0"/>
              <a:t>Zufriedenheit</a:t>
            </a:r>
          </a:p>
          <a:p>
            <a:r>
              <a:rPr lang="de-DE" sz="2800" dirty="0"/>
              <a:t>Erfüllungsgrad der Nutzungsanforderungen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83DD3E-1636-C166-0653-5A6D8A7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1A25BF-FA9B-1A02-CB8F-F67340AE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92" y="2204864"/>
            <a:ext cx="7027571" cy="7181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152E17-59C0-DFF9-9209-02F376FD7724}"/>
              </a:ext>
            </a:extLst>
          </p:cNvPr>
          <p:cNvSpPr txBox="1"/>
          <p:nvPr/>
        </p:nvSpPr>
        <p:spPr>
          <a:xfrm>
            <a:off x="4413555" y="1743199"/>
            <a:ext cx="1364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2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Testobjekt</a:t>
            </a:r>
            <a:endParaRPr lang="de-CH" sz="2200" dirty="0">
              <a:solidFill>
                <a:prstClr val="black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412BF-1589-6C79-4202-85E89438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4. Gestaltungslösungen evaluieren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1C3273-B49F-0F11-F40A-75AC5F24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18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F45DC1-107E-FE00-2FDA-C48E4C12D154}"/>
              </a:ext>
            </a:extLst>
          </p:cNvPr>
          <p:cNvGrpSpPr/>
          <p:nvPr/>
        </p:nvGrpSpPr>
        <p:grpSpPr>
          <a:xfrm>
            <a:off x="1127448" y="2281025"/>
            <a:ext cx="3470176" cy="3289557"/>
            <a:chOff x="7320136" y="1916832"/>
            <a:chExt cx="3470176" cy="3289557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89F8598A-C6AD-2D77-D899-B1EDB1E0F95C}"/>
                </a:ext>
              </a:extLst>
            </p:cNvPr>
            <p:cNvSpPr/>
            <p:nvPr/>
          </p:nvSpPr>
          <p:spPr>
            <a:xfrm>
              <a:off x="7320136" y="1916832"/>
              <a:ext cx="3470176" cy="3289557"/>
            </a:xfrm>
            <a:prstGeom prst="roundRect">
              <a:avLst/>
            </a:prstGeom>
            <a:solidFill>
              <a:srgbClr val="9BBB59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Kriterien der Gebrauchstauglichkeit</a:t>
              </a: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9907BA0-DBA6-2819-C88E-E26A06CAB3FF}"/>
                </a:ext>
              </a:extLst>
            </p:cNvPr>
            <p:cNvSpPr/>
            <p:nvPr/>
          </p:nvSpPr>
          <p:spPr>
            <a:xfrm>
              <a:off x="7473868" y="2792931"/>
              <a:ext cx="3086956" cy="525619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Effektivität</a:t>
              </a:r>
              <a:endParaRPr kumimoji="0" lang="de-CH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E732400D-A789-65CB-64BA-8F2DC7B7A6B8}"/>
                </a:ext>
              </a:extLst>
            </p:cNvPr>
            <p:cNvSpPr/>
            <p:nvPr/>
          </p:nvSpPr>
          <p:spPr>
            <a:xfrm>
              <a:off x="7473868" y="3512239"/>
              <a:ext cx="3086956" cy="525619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Effizienz</a:t>
              </a:r>
              <a:endParaRPr kumimoji="0" lang="de-CH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5031EDFD-3735-9C97-C7EA-742340F46C56}"/>
                </a:ext>
              </a:extLst>
            </p:cNvPr>
            <p:cNvSpPr/>
            <p:nvPr/>
          </p:nvSpPr>
          <p:spPr>
            <a:xfrm>
              <a:off x="7473868" y="4231547"/>
              <a:ext cx="3086956" cy="525619"/>
            </a:xfrm>
            <a:prstGeom prst="roundRect">
              <a:avLst/>
            </a:prstGeom>
            <a:solidFill>
              <a:sysClr val="window" lastClr="FFFFFF"/>
            </a:solidFill>
            <a:ln w="25400" cap="rnd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Arial" panose="020B0604020202020204" pitchFamily="34" charset="0"/>
                </a:rPr>
                <a:t>Zufriedenstellung</a:t>
              </a:r>
              <a:endParaRPr kumimoji="0" lang="de-CH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F0E0C2DC-5298-6195-C5B3-D44E59CB17ED}"/>
              </a:ext>
            </a:extLst>
          </p:cNvPr>
          <p:cNvSpPr txBox="1"/>
          <p:nvPr/>
        </p:nvSpPr>
        <p:spPr>
          <a:xfrm>
            <a:off x="6382328" y="332980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Usability Test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SUS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Grundsätze der Dialoggestaltung</a:t>
            </a:r>
            <a:br>
              <a:rPr lang="de-DE" sz="2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de-DE" sz="2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Heuristiken nach Nielson und </a:t>
            </a:r>
            <a:r>
              <a:rPr lang="de-DE" sz="2000" dirty="0" err="1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Molich</a:t>
            </a:r>
            <a:r>
              <a:rPr lang="de-DE" sz="20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40DEFCF-CA34-46AA-90CB-F103E1FA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4601548"/>
            <a:ext cx="3119581" cy="1492290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50837D96-49E7-CEDF-4991-EABA86BD67B2}"/>
              </a:ext>
            </a:extLst>
          </p:cNvPr>
          <p:cNvSpPr/>
          <p:nvPr/>
        </p:nvSpPr>
        <p:spPr>
          <a:xfrm rot="16200000">
            <a:off x="10695535" y="4960960"/>
            <a:ext cx="1429346" cy="1267374"/>
          </a:xfrm>
          <a:prstGeom prst="ellipse">
            <a:avLst/>
          </a:prstGeom>
          <a:noFill/>
          <a:ln w="5715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E2797DDE-0E17-8F79-48EB-B377E4EA9AA5}"/>
              </a:ext>
            </a:extLst>
          </p:cNvPr>
          <p:cNvSpPr/>
          <p:nvPr/>
        </p:nvSpPr>
        <p:spPr>
          <a:xfrm>
            <a:off x="4751356" y="3147814"/>
            <a:ext cx="432048" cy="2144084"/>
          </a:xfrm>
          <a:prstGeom prst="rightBrace">
            <a:avLst/>
          </a:prstGeom>
          <a:noFill/>
          <a:ln w="381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46EE5EC-8B3E-45B3-BEB8-688212E11CFE}"/>
              </a:ext>
            </a:extLst>
          </p:cNvPr>
          <p:cNvCxnSpPr>
            <a:cxnSpLocks/>
          </p:cNvCxnSpPr>
          <p:nvPr/>
        </p:nvCxnSpPr>
        <p:spPr>
          <a:xfrm>
            <a:off x="5375920" y="4219856"/>
            <a:ext cx="1006408" cy="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7F606B62-E65F-66C6-7EC2-7DE01A78EB07}"/>
              </a:ext>
            </a:extLst>
          </p:cNvPr>
          <p:cNvSpPr txBox="1"/>
          <p:nvPr/>
        </p:nvSpPr>
        <p:spPr>
          <a:xfrm>
            <a:off x="6492044" y="6102433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b="0" i="0" dirty="0">
                <a:solidFill>
                  <a:srgbClr val="535353"/>
                </a:solidFill>
                <a:effectLst/>
                <a:latin typeface="+mn-lt"/>
              </a:rPr>
              <a:t>©  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AE9B-47C2-B73D-1BF3-F8613B4E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Gestaltungslösung erfüllt Nutzungsanforderung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9CF04-C3EF-89C2-A04B-42CBC3F2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5832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Realisieren der Lösung </a:t>
            </a:r>
            <a:r>
              <a:rPr lang="de-DE" b="1" dirty="0" err="1"/>
              <a:t>gemäss</a:t>
            </a:r>
            <a:r>
              <a:rPr lang="de-DE" b="1" dirty="0"/>
              <a:t>:</a:t>
            </a:r>
          </a:p>
          <a:p>
            <a:r>
              <a:rPr lang="de-DE" dirty="0"/>
              <a:t>Nutzungsanforderungen</a:t>
            </a:r>
          </a:p>
          <a:p>
            <a:r>
              <a:rPr lang="de-DE" dirty="0"/>
              <a:t>Gestaltungslösungen (Prototypen)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1B4598-01CD-A0F5-69D4-E786B36F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2B90CF-2DEF-9DD7-8441-DC374CE8DBCC}"/>
              </a:ext>
            </a:extLst>
          </p:cNvPr>
          <p:cNvSpPr/>
          <p:nvPr/>
        </p:nvSpPr>
        <p:spPr>
          <a:xfrm>
            <a:off x="9452504" y="2827207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Nutzungskontext verstehen und beschreiben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208FCB-CF00-FA23-F8C4-E57CDE4889D7}"/>
              </a:ext>
            </a:extLst>
          </p:cNvPr>
          <p:cNvSpPr/>
          <p:nvPr/>
        </p:nvSpPr>
        <p:spPr>
          <a:xfrm>
            <a:off x="10500526" y="3647489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Nutzungsanforderungen spezifizieren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2A0FCD-2D47-F081-EA08-35EFE2F8D5BD}"/>
              </a:ext>
            </a:extLst>
          </p:cNvPr>
          <p:cNvSpPr/>
          <p:nvPr/>
        </p:nvSpPr>
        <p:spPr>
          <a:xfrm>
            <a:off x="9596520" y="4349576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3. Gestaltungslösungen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realisieren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6286AD-D875-8CA2-EFA8-416B92E6971C}"/>
              </a:ext>
            </a:extLst>
          </p:cNvPr>
          <p:cNvSpPr/>
          <p:nvPr/>
        </p:nvSpPr>
        <p:spPr>
          <a:xfrm>
            <a:off x="8297960" y="3654623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Gestaltungslösungen evaluieren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371860-D62F-9F6C-4DEC-E5B5808E499A}"/>
              </a:ext>
            </a:extLst>
          </p:cNvPr>
          <p:cNvSpPr/>
          <p:nvPr/>
        </p:nvSpPr>
        <p:spPr>
          <a:xfrm>
            <a:off x="8616280" y="2012597"/>
            <a:ext cx="122413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9A79F40-040B-C279-6114-D805500E1D1E}"/>
              </a:ext>
            </a:extLst>
          </p:cNvPr>
          <p:cNvSpPr/>
          <p:nvPr/>
        </p:nvSpPr>
        <p:spPr>
          <a:xfrm>
            <a:off x="7414376" y="2674766"/>
            <a:ext cx="1553711" cy="66675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242DC88B-C0CC-B9E9-2C10-8B16F51E9AB2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8940654" y="3142774"/>
            <a:ext cx="575388" cy="448311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DF6DFAF-BCE3-2677-92E8-470894EB9346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0676640" y="3079235"/>
            <a:ext cx="530119" cy="568254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7DFF70A0-D88E-A2F2-6F16-D29468B89DA7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10788679" y="4183523"/>
            <a:ext cx="450059" cy="386103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F8575DA-5103-C533-E37B-59BC8BCC5383}"/>
              </a:ext>
            </a:extLst>
          </p:cNvPr>
          <p:cNvCxnSpPr>
            <a:stCxn id="7" idx="1"/>
            <a:endCxn id="8" idx="2"/>
          </p:cNvCxnSpPr>
          <p:nvPr/>
        </p:nvCxnSpPr>
        <p:spPr>
          <a:xfrm rot="10800000">
            <a:off x="9004194" y="4158680"/>
            <a:ext cx="592327" cy="442925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F850A33E-12DA-C08A-285D-8BCF098876FD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9710425" y="3906651"/>
            <a:ext cx="498163" cy="442925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558E15D1-D7B6-E7A4-5CF2-60E9A238A732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10101909" y="2549773"/>
            <a:ext cx="7134" cy="2202566"/>
          </a:xfrm>
          <a:prstGeom prst="curvedConnector3">
            <a:avLst>
              <a:gd name="adj1" fmla="val 3304373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9D8AA901-B424-2B98-6E67-E5DE440C8C64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9840416" y="2264625"/>
            <a:ext cx="224156" cy="562582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49B933CB-AC80-CE12-A0FB-22445D3C12DA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8441160" y="3091589"/>
            <a:ext cx="313107" cy="812961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ED462CAE-F150-291E-484F-5BFB2FE87BA2}"/>
              </a:ext>
            </a:extLst>
          </p:cNvPr>
          <p:cNvSpPr/>
          <p:nvPr/>
        </p:nvSpPr>
        <p:spPr>
          <a:xfrm>
            <a:off x="7248128" y="2557980"/>
            <a:ext cx="1910863" cy="905746"/>
          </a:xfrm>
          <a:prstGeom prst="ellipse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A82C8-ACCE-4F22-9066-B176D39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Mensch im Mittelpunkt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E6484-3BF2-BE40-CAA6-698096EA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88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Technologie an den Menschen anpassen</a:t>
            </a:r>
          </a:p>
          <a:p>
            <a:r>
              <a:rPr lang="de-DE" dirty="0"/>
              <a:t>Fähigkeiten</a:t>
            </a:r>
          </a:p>
          <a:p>
            <a:pPr lvl="1"/>
            <a:r>
              <a:rPr lang="de-DE" dirty="0"/>
              <a:t>Begrenzte Wahrnehmung</a:t>
            </a:r>
          </a:p>
          <a:p>
            <a:pPr lvl="1"/>
            <a:r>
              <a:rPr lang="de-DE" dirty="0"/>
              <a:t>Begrenzte Aufmerksamkeit</a:t>
            </a:r>
          </a:p>
          <a:p>
            <a:r>
              <a:rPr lang="de-DE" dirty="0"/>
              <a:t>Vorwissen</a:t>
            </a:r>
          </a:p>
          <a:p>
            <a:r>
              <a:rPr lang="de-DE" dirty="0"/>
              <a:t>Gewohnheiten</a:t>
            </a:r>
          </a:p>
          <a:p>
            <a:r>
              <a:rPr lang="de-DE" dirty="0"/>
              <a:t>Erwartungen</a:t>
            </a:r>
          </a:p>
          <a:p>
            <a:r>
              <a:rPr lang="de-DE" dirty="0"/>
              <a:t>Möglichst schnell Ziele zu erreichen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5A50E-E0D6-1E7C-0C02-795EE069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" name="Grafik 4" descr="Universeller Zugriff mit einfarbiger Füllung">
            <a:extLst>
              <a:ext uri="{FF2B5EF4-FFF2-40B4-BE49-F238E27FC236}">
                <a16:creationId xmlns:a16="http://schemas.microsoft.com/office/drawing/2014/main" id="{76029E36-41F8-503C-CA81-E16B49B0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328" y="1598246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0F465-25D2-2712-45D5-AE8370C2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2525C0-C917-9FAE-40EA-2163BB39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D2D796-9B6C-E9D6-D2BD-BDE4FBBA96A9}"/>
              </a:ext>
            </a:extLst>
          </p:cNvPr>
          <p:cNvSpPr/>
          <p:nvPr/>
        </p:nvSpPr>
        <p:spPr>
          <a:xfrm>
            <a:off x="6016164" y="2880947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Nutzungskontext verstehen und beschreiben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0B1A8D-A552-C1B4-5112-B971D2794721}"/>
              </a:ext>
            </a:extLst>
          </p:cNvPr>
          <p:cNvSpPr/>
          <p:nvPr/>
        </p:nvSpPr>
        <p:spPr>
          <a:xfrm>
            <a:off x="8176404" y="4009377"/>
            <a:ext cx="2160240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Nutzungsanforderungen spezifizieren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60291-22C8-D147-B0E2-8B4FDCB5621B}"/>
              </a:ext>
            </a:extLst>
          </p:cNvPr>
          <p:cNvSpPr/>
          <p:nvPr/>
        </p:nvSpPr>
        <p:spPr>
          <a:xfrm>
            <a:off x="6016164" y="5229200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3. Gestaltungslösungen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realisieren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513F073-3AFE-03AD-4EC0-1998FBD40737}"/>
              </a:ext>
            </a:extLst>
          </p:cNvPr>
          <p:cNvSpPr/>
          <p:nvPr/>
        </p:nvSpPr>
        <p:spPr>
          <a:xfrm>
            <a:off x="3567892" y="4009377"/>
            <a:ext cx="2160240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Gestaltungslösungen evaluieren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7D22DB5-0D4F-F140-E278-5C9578BCD87E}"/>
              </a:ext>
            </a:extLst>
          </p:cNvPr>
          <p:cNvSpPr/>
          <p:nvPr/>
        </p:nvSpPr>
        <p:spPr>
          <a:xfrm>
            <a:off x="3711908" y="1506061"/>
            <a:ext cx="1872208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FCAF99D-C460-8D10-0F09-A2B4EFD6B7D3}"/>
              </a:ext>
            </a:extLst>
          </p:cNvPr>
          <p:cNvSpPr/>
          <p:nvPr/>
        </p:nvSpPr>
        <p:spPr>
          <a:xfrm>
            <a:off x="1033796" y="1989138"/>
            <a:ext cx="2376264" cy="11430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28F14761-7922-B5F3-145A-7EB561645037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4983897" y="2977110"/>
            <a:ext cx="696382" cy="136815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49C1BEAC-F569-F9B1-93A5-20AC2E9DAD7E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888372" y="3312995"/>
            <a:ext cx="1368152" cy="69638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C5E2B98C-B4DF-EBA5-06A3-2509B205432D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8178561" y="4583284"/>
            <a:ext cx="787775" cy="136815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52C61B84-58F2-A316-80D2-255A9F4B1A19}"/>
              </a:ext>
            </a:extLst>
          </p:cNvPr>
          <p:cNvCxnSpPr>
            <a:stCxn id="7" idx="1"/>
            <a:endCxn id="8" idx="2"/>
          </p:cNvCxnSpPr>
          <p:nvPr/>
        </p:nvCxnSpPr>
        <p:spPr>
          <a:xfrm rot="10800000">
            <a:off x="4648012" y="4873474"/>
            <a:ext cx="1368152" cy="787775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BA752A09-D88E-E5F9-D8CD-39CF2BA40F6F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5728132" y="4441425"/>
            <a:ext cx="1224136" cy="787775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34DB4659-E87E-0166-87F1-8F60567C998F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6952268" y="1705121"/>
            <a:ext cx="12700" cy="4608512"/>
          </a:xfrm>
          <a:prstGeom prst="curvedConnector3">
            <a:avLst>
              <a:gd name="adj1" fmla="val 1800000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F6B852A8-433D-D0B1-5179-017B7B2CD748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5584116" y="1938109"/>
            <a:ext cx="1368152" cy="942838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FE486843-07FE-4794-350B-34734F0F817C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rot="16200000" flipV="1">
            <a:off x="2996351" y="2357716"/>
            <a:ext cx="877239" cy="2426084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pic>
        <p:nvPicPr>
          <p:cNvPr id="19" name="Grafik 18" descr="Universeller Zugriff mit einfarbiger Füllung">
            <a:extLst>
              <a:ext uri="{FF2B5EF4-FFF2-40B4-BE49-F238E27FC236}">
                <a16:creationId xmlns:a16="http://schemas.microsoft.com/office/drawing/2014/main" id="{5FB70084-1318-E7E5-06EB-1D55C0E64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697" y="3258444"/>
            <a:ext cx="2410814" cy="2410814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D659410-528B-F144-49EF-8E9467A6A6AC}"/>
              </a:ext>
            </a:extLst>
          </p:cNvPr>
          <p:cNvSpPr txBox="1"/>
          <p:nvPr/>
        </p:nvSpPr>
        <p:spPr>
          <a:xfrm>
            <a:off x="58053" y="5445224"/>
            <a:ext cx="2653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Arial" panose="020B0604020202020204" pitchFamily="34" charset="0"/>
              </a:rPr>
              <a:t>Quelle: </a:t>
            </a:r>
          </a:p>
          <a:p>
            <a:r>
              <a:rPr lang="de-DE" sz="1400" dirty="0">
                <a:latin typeface="+mn-lt"/>
                <a:cs typeface="Arial" panose="020B0604020202020204" pitchFamily="34" charset="0"/>
              </a:rPr>
              <a:t>Usability und UX für </a:t>
            </a:r>
            <a:r>
              <a:rPr lang="de-DE" sz="1400" dirty="0" err="1">
                <a:latin typeface="+mn-lt"/>
                <a:cs typeface="Arial" panose="020B0604020202020204" pitchFamily="34" charset="0"/>
              </a:rPr>
              <a:t>dummies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, </a:t>
            </a:r>
          </a:p>
          <a:p>
            <a:r>
              <a:rPr lang="de-DE" sz="1400" dirty="0" err="1">
                <a:latin typeface="+mn-lt"/>
                <a:cs typeface="Arial" panose="020B0604020202020204" pitchFamily="34" charset="0"/>
              </a:rPr>
              <a:t>Elske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 Ludewig</a:t>
            </a:r>
          </a:p>
          <a:p>
            <a:r>
              <a:rPr lang="de-DE" sz="1400" dirty="0">
                <a:latin typeface="+mn-lt"/>
                <a:cs typeface="Arial" panose="020B0604020202020204" pitchFamily="34" charset="0"/>
              </a:rPr>
              <a:t>2020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E30832-3C27-D25B-231A-94649BA924A2}"/>
              </a:ext>
            </a:extLst>
          </p:cNvPr>
          <p:cNvSpPr txBox="1"/>
          <p:nvPr/>
        </p:nvSpPr>
        <p:spPr>
          <a:xfrm>
            <a:off x="7888372" y="6041364"/>
            <a:ext cx="26535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Arial" panose="020B0604020202020204" pitchFamily="34" charset="0"/>
              </a:rPr>
              <a:t>Menschenzentrierter Gestaltungsprozess nach DIN SIO 9241-210 (vereinfacht)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F35C9-390B-F221-CBE6-160691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Fremdwörter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25CB20-F2C7-1124-3342-73C620B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95608C8D-C405-4C66-B905-9E1F74FB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15747"/>
              </p:ext>
            </p:extLst>
          </p:nvPr>
        </p:nvGraphicFramePr>
        <p:xfrm>
          <a:off x="420192" y="3609020"/>
          <a:ext cx="11580464" cy="1468120"/>
        </p:xfrm>
        <a:graphic>
          <a:graphicData uri="http://schemas.openxmlformats.org/drawingml/2006/table">
            <a:tbl>
              <a:tblPr firstRow="1" bandRow="1"/>
              <a:tblGrid>
                <a:gridCol w="1571352">
                  <a:extLst>
                    <a:ext uri="{9D8B030D-6E8A-4147-A177-3AD203B41FA5}">
                      <a16:colId xmlns:a16="http://schemas.microsoft.com/office/drawing/2014/main" val="310011940"/>
                    </a:ext>
                  </a:extLst>
                </a:gridCol>
                <a:gridCol w="6931849">
                  <a:extLst>
                    <a:ext uri="{9D8B030D-6E8A-4147-A177-3AD203B41FA5}">
                      <a16:colId xmlns:a16="http://schemas.microsoft.com/office/drawing/2014/main" val="1851929461"/>
                    </a:ext>
                  </a:extLst>
                </a:gridCol>
                <a:gridCol w="3077263">
                  <a:extLst>
                    <a:ext uri="{9D8B030D-6E8A-4147-A177-3AD203B41FA5}">
                      <a16:colId xmlns:a16="http://schemas.microsoft.com/office/drawing/2014/main" val="155859124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+mn-lt"/>
                          <a:cs typeface="Arial" panose="020B0604020202020204" pitchFamily="34" charset="0"/>
                        </a:rPr>
                        <a:t>Wort</a:t>
                      </a:r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+mn-lt"/>
                          <a:cs typeface="Arial" panose="020B0604020202020204" pitchFamily="34" charset="0"/>
                        </a:rPr>
                        <a:t>Beschreibung</a:t>
                      </a:r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+mn-lt"/>
                          <a:cs typeface="Arial" panose="020B0604020202020204" pitchFamily="34" charset="0"/>
                        </a:rPr>
                        <a:t>Quelle</a:t>
                      </a:r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4799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+mn-lt"/>
                          <a:cs typeface="Arial" panose="020B0604020202020204" pitchFamily="34" charset="0"/>
                        </a:rPr>
                        <a:t>Iteration</a:t>
                      </a:r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+mn-lt"/>
                          <a:cs typeface="Arial" panose="020B0604020202020204" pitchFamily="34" charset="0"/>
                        </a:rPr>
                        <a:t>Iteration beschreibt allgemein einen Prozess mehrfachen Wiederholens gleicher oder ähnlicher Handlungen zur Annäherung an eine Lösung oder ein bestimmtes Ziel.</a:t>
                      </a:r>
                    </a:p>
                    <a:p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+mn-lt"/>
                          <a:cs typeface="Arial" panose="020B0604020202020204" pitchFamily="34" charset="0"/>
                        </a:rPr>
                        <a:t>https://de.wikipedia.org/wiki/Iteration</a:t>
                      </a:r>
                    </a:p>
                    <a:p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4553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+mn-lt"/>
                        </a:rPr>
                        <a:t>Akzeptanzkriterien</a:t>
                      </a:r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200" dirty="0">
                          <a:latin typeface="+mn-lt"/>
                          <a:cs typeface="Arial" panose="020B0604020202020204" pitchFamily="34" charset="0"/>
                        </a:rPr>
                        <a:t>Ein Akzeptanzkriterium ist eine niedergeschriebene fachliche Anforderung, welche ein Produkt zum Zeitpunkt der Abnahme erfüllen muss. </a:t>
                      </a:r>
                      <a:endParaRPr lang="de-CH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CH" sz="1200" dirty="0">
                          <a:latin typeface="+mn-lt"/>
                          <a:cs typeface="Arial" panose="020B0604020202020204" pitchFamily="34" charset="0"/>
                        </a:rPr>
                        <a:t>https://de.wikipedia.org/wiki/Akzeptanzkriterium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91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D6CC0-0BD4-4BA6-1B46-E77216EE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endParaRPr lang="de-CH" dirty="0"/>
          </a:p>
        </p:txBody>
      </p:sp>
      <p:pic>
        <p:nvPicPr>
          <p:cNvPr id="5" name="Onlinemedien 4" title="Design Thinking einfach erklärt">
            <a:hlinkClick r:id="" action="ppaction://media"/>
            <a:extLst>
              <a:ext uri="{FF2B5EF4-FFF2-40B4-BE49-F238E27FC236}">
                <a16:creationId xmlns:a16="http://schemas.microsoft.com/office/drawing/2014/main" id="{DE504026-7300-A1CC-375F-AA7CF3A1558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7503" y="1690688"/>
            <a:ext cx="7939772" cy="448627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7F60A-4ADA-7CB3-D76E-7022BD4D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2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F8436-D18C-532F-0443-E476D264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you. Bad doors are everywhere.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A72BE-BA66-FCFF-F022-418F7C1C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" name="Onlinemedien 9" title="It's not you. Bad doors are everywhere.">
            <a:hlinkClick r:id="" action="ppaction://media"/>
            <a:extLst>
              <a:ext uri="{FF2B5EF4-FFF2-40B4-BE49-F238E27FC236}">
                <a16:creationId xmlns:a16="http://schemas.microsoft.com/office/drawing/2014/main" id="{01C0D457-6AF0-D14E-455F-DBBF842D6E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23592" y="1577857"/>
            <a:ext cx="7642389" cy="43179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38CB542-4F5F-031E-EBB1-490079073393}"/>
              </a:ext>
            </a:extLst>
          </p:cNvPr>
          <p:cNvSpPr txBox="1"/>
          <p:nvPr/>
        </p:nvSpPr>
        <p:spPr>
          <a:xfrm>
            <a:off x="479376" y="6056027"/>
            <a:ext cx="6094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dirty="0">
                <a:latin typeface="+mn-lt"/>
              </a:rPr>
              <a:t>Quelle: https://youtu.be/yY96hTb8WgI</a:t>
            </a:r>
          </a:p>
        </p:txBody>
      </p:sp>
    </p:spTree>
    <p:extLst>
      <p:ext uri="{BB962C8B-B14F-4D97-AF65-F5344CB8AC3E}">
        <p14:creationId xmlns:p14="http://schemas.microsoft.com/office/powerpoint/2010/main" val="23272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B875-D509-9FD2-60FF-307871DE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«Der nutzerzentrierte Gestaltungsprozess»?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4DFB7-BBB6-BBF2-269A-A50A905E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Herkunft: </a:t>
            </a:r>
            <a:r>
              <a:rPr lang="de-DE" dirty="0"/>
              <a:t>DIN ISO 9241-210 seit 2010</a:t>
            </a:r>
          </a:p>
          <a:p>
            <a:pPr marL="0" indent="0">
              <a:buNone/>
            </a:pPr>
            <a:r>
              <a:rPr lang="de-DE" b="1" dirty="0"/>
              <a:t>Synonyme: </a:t>
            </a:r>
            <a:r>
              <a:rPr lang="de-DE" dirty="0"/>
              <a:t>User </a:t>
            </a:r>
            <a:r>
              <a:rPr lang="de-DE" dirty="0" err="1"/>
              <a:t>Centered</a:t>
            </a:r>
            <a:r>
              <a:rPr lang="de-DE" dirty="0"/>
              <a:t> Design (UCD)</a:t>
            </a:r>
          </a:p>
          <a:p>
            <a:pPr marL="0" indent="0">
              <a:buNone/>
            </a:pPr>
            <a:r>
              <a:rPr lang="de-DE" b="1" dirty="0"/>
              <a:t>Prinzipien:</a:t>
            </a:r>
          </a:p>
          <a:p>
            <a:r>
              <a:rPr lang="de-DE" dirty="0"/>
              <a:t>Entwicklung von Software basiert auf: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Verständnis des Benutzers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Verständnis der Aufgabe des Benutzers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Verständnis der Arbeitsumgebung des Benutzers</a:t>
            </a:r>
          </a:p>
          <a:p>
            <a:r>
              <a:rPr lang="de-DE" dirty="0"/>
              <a:t>Benutzer in den Entwicklungsprozess einbeziehen</a:t>
            </a:r>
          </a:p>
          <a:p>
            <a:r>
              <a:rPr lang="de-DE" dirty="0"/>
              <a:t>Iteratives (fortlaufendes) Anpassen und Verfeinern mit Einbezug des Benutzers</a:t>
            </a:r>
          </a:p>
          <a:p>
            <a:r>
              <a:rPr lang="de-DE" dirty="0"/>
              <a:t>Zwischenergebnisse werden stetig getestet vom Benutzer</a:t>
            </a:r>
          </a:p>
          <a:p>
            <a:r>
              <a:rPr lang="de-DE" dirty="0"/>
              <a:t>Gesamte User Experience wird berücksichtigt.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Zusammenfassung:</a:t>
            </a:r>
          </a:p>
          <a:p>
            <a:pPr marL="0" indent="0">
              <a:buNone/>
            </a:pPr>
            <a:r>
              <a:rPr lang="de-DE" dirty="0"/>
              <a:t>Der Benutzer ist im Mittelpunkt des Entwicklungsprozesses – nicht die Technik, nicht das Budget, nicht das Design.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FF644C-38E3-B945-C2C5-57F7397F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3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8D0A2-22CD-4D05-6397-5802DEA1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Der nutzerzentrierte Gestaltungsprozess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A0773-C960-18B6-C02B-A17D4B0A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11CB358-6B05-DB13-5278-BF8D51761CA3}"/>
              </a:ext>
            </a:extLst>
          </p:cNvPr>
          <p:cNvSpPr/>
          <p:nvPr/>
        </p:nvSpPr>
        <p:spPr>
          <a:xfrm>
            <a:off x="6380339" y="2702964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Nutzungskontext verstehen und beschreiben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125BE03-23BF-B4C9-3262-834E0D424813}"/>
              </a:ext>
            </a:extLst>
          </p:cNvPr>
          <p:cNvSpPr/>
          <p:nvPr/>
        </p:nvSpPr>
        <p:spPr>
          <a:xfrm>
            <a:off x="8540579" y="3831394"/>
            <a:ext cx="2160240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Nutzungsanforderungen spezifizieren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93274B-B3E1-9CE4-1A17-0B434F14EE43}"/>
              </a:ext>
            </a:extLst>
          </p:cNvPr>
          <p:cNvSpPr/>
          <p:nvPr/>
        </p:nvSpPr>
        <p:spPr>
          <a:xfrm>
            <a:off x="6380339" y="5051217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3. Gestaltungslösungen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realisieren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4377D8-1180-2F22-236E-EB51E85B437F}"/>
              </a:ext>
            </a:extLst>
          </p:cNvPr>
          <p:cNvSpPr/>
          <p:nvPr/>
        </p:nvSpPr>
        <p:spPr>
          <a:xfrm>
            <a:off x="3932067" y="3831394"/>
            <a:ext cx="2160240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Gestaltungslösungen evaluieren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46B65C-F309-B1AF-F77A-DCF4F904DBD7}"/>
              </a:ext>
            </a:extLst>
          </p:cNvPr>
          <p:cNvSpPr/>
          <p:nvPr/>
        </p:nvSpPr>
        <p:spPr>
          <a:xfrm>
            <a:off x="4076083" y="1328078"/>
            <a:ext cx="1872208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9DC63C-26F9-2247-AEBB-AA129DAA4D62}"/>
              </a:ext>
            </a:extLst>
          </p:cNvPr>
          <p:cNvSpPr/>
          <p:nvPr/>
        </p:nvSpPr>
        <p:spPr>
          <a:xfrm>
            <a:off x="1397971" y="1811155"/>
            <a:ext cx="2376264" cy="11430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3CE0C622-7207-DC50-342E-CB39BF87207C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5348072" y="2799127"/>
            <a:ext cx="696382" cy="136815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7F5FB510-7B6D-1AB2-64FE-8A1720513119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8252547" y="3135012"/>
            <a:ext cx="1368152" cy="69638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3F8D701B-43F8-B296-502D-0B814206B567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8542736" y="4405301"/>
            <a:ext cx="787775" cy="1368152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0ECEA30B-25E0-C5E0-CB7E-07B6593AB6E4}"/>
              </a:ext>
            </a:extLst>
          </p:cNvPr>
          <p:cNvCxnSpPr>
            <a:stCxn id="7" idx="1"/>
            <a:endCxn id="8" idx="2"/>
          </p:cNvCxnSpPr>
          <p:nvPr/>
        </p:nvCxnSpPr>
        <p:spPr>
          <a:xfrm rot="10800000">
            <a:off x="5012187" y="4695491"/>
            <a:ext cx="1368152" cy="787775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AA63992E-0ACB-9155-215A-012FF8E677C5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6092307" y="4263442"/>
            <a:ext cx="1224136" cy="787775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9A70C737-BC32-CB67-A630-250BA142A67F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16443" y="1527138"/>
            <a:ext cx="12700" cy="4608512"/>
          </a:xfrm>
          <a:prstGeom prst="curvedConnector3">
            <a:avLst>
              <a:gd name="adj1" fmla="val 1800000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79B3FA3A-444E-304A-9235-2A6F8DFAEE30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5948291" y="1760126"/>
            <a:ext cx="1368152" cy="942838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11F812B6-A863-324A-CEDD-AB9B113DE2AC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3360526" y="2179733"/>
            <a:ext cx="877239" cy="2426084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5D39836-2F8E-AAE0-CDBA-36BD4647D2DA}"/>
              </a:ext>
            </a:extLst>
          </p:cNvPr>
          <p:cNvSpPr txBox="1"/>
          <p:nvPr/>
        </p:nvSpPr>
        <p:spPr>
          <a:xfrm>
            <a:off x="58053" y="5445224"/>
            <a:ext cx="2653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Arial" panose="020B0604020202020204" pitchFamily="34" charset="0"/>
              </a:rPr>
              <a:t>Quelle: </a:t>
            </a:r>
          </a:p>
          <a:p>
            <a:r>
              <a:rPr lang="de-DE" sz="1400" dirty="0">
                <a:latin typeface="+mn-lt"/>
                <a:cs typeface="Arial" panose="020B0604020202020204" pitchFamily="34" charset="0"/>
              </a:rPr>
              <a:t>Usability und UX für </a:t>
            </a:r>
            <a:r>
              <a:rPr lang="de-DE" sz="1400" dirty="0" err="1">
                <a:latin typeface="+mn-lt"/>
                <a:cs typeface="Arial" panose="020B0604020202020204" pitchFamily="34" charset="0"/>
              </a:rPr>
              <a:t>dummies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, </a:t>
            </a:r>
          </a:p>
          <a:p>
            <a:r>
              <a:rPr lang="de-DE" sz="1400" dirty="0" err="1">
                <a:latin typeface="+mn-lt"/>
                <a:cs typeface="Arial" panose="020B0604020202020204" pitchFamily="34" charset="0"/>
              </a:rPr>
              <a:t>Elske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 Ludewig</a:t>
            </a:r>
          </a:p>
          <a:p>
            <a:r>
              <a:rPr lang="de-DE" sz="1400" dirty="0">
                <a:latin typeface="+mn-lt"/>
                <a:cs typeface="Arial" panose="020B0604020202020204" pitchFamily="34" charset="0"/>
              </a:rPr>
              <a:t>2020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B7522DB-104A-607C-731B-ED07B06DB0F1}"/>
              </a:ext>
            </a:extLst>
          </p:cNvPr>
          <p:cNvSpPr txBox="1"/>
          <p:nvPr/>
        </p:nvSpPr>
        <p:spPr>
          <a:xfrm>
            <a:off x="7608168" y="6029999"/>
            <a:ext cx="26535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Arial" panose="020B0604020202020204" pitchFamily="34" charset="0"/>
              </a:rPr>
              <a:t>Menschenzentrierter Gestaltungsprozess nach DIN SIO 9241-210 (vereinfacht)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F22D9-7782-F31E-192F-642DB855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menschenzentrierte Gestaltungsprozess</a:t>
            </a:r>
            <a:endParaRPr lang="de-CH" dirty="0"/>
          </a:p>
        </p:txBody>
      </p:sp>
      <p:pic>
        <p:nvPicPr>
          <p:cNvPr id="5" name="Onlinemedien 4" title="User Centered Design deutsch - menschzentrierte Gestaltung">
            <a:hlinkClick r:id="" action="ppaction://media"/>
            <a:extLst>
              <a:ext uri="{FF2B5EF4-FFF2-40B4-BE49-F238E27FC236}">
                <a16:creationId xmlns:a16="http://schemas.microsoft.com/office/drawing/2014/main" id="{03D2206A-69B2-9273-74E4-FB54368AD33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31504" y="1330989"/>
            <a:ext cx="8604956" cy="486212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CE2E90-A5FB-48EA-06C7-6BCE5743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9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DC4FA-FB1F-FCDA-55CD-3994E401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Der nutzerzentrierte Gestaltungsprozess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30335A-C4BB-380D-834B-DB865B5C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FB742A9-5CE8-4BE6-17CB-7E867D476876}"/>
              </a:ext>
            </a:extLst>
          </p:cNvPr>
          <p:cNvSpPr/>
          <p:nvPr/>
        </p:nvSpPr>
        <p:spPr>
          <a:xfrm>
            <a:off x="6502345" y="2281734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Contextual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Inquiry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90F529-1662-38CC-3CB0-D73276BA0AEF}"/>
              </a:ext>
            </a:extLst>
          </p:cNvPr>
          <p:cNvSpPr/>
          <p:nvPr/>
        </p:nvSpPr>
        <p:spPr>
          <a:xfrm>
            <a:off x="9832175" y="3712960"/>
            <a:ext cx="2160240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Persona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Szenario</a:t>
            </a:r>
            <a:b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User Story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DED89B-2A00-0DF4-5430-FF5A888459CA}"/>
              </a:ext>
            </a:extLst>
          </p:cNvPr>
          <p:cNvSpPr/>
          <p:nvPr/>
        </p:nvSpPr>
        <p:spPr>
          <a:xfrm>
            <a:off x="6718369" y="5229200"/>
            <a:ext cx="1872208" cy="86409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Wireframing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Prototyping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Card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Sorting</a:t>
            </a:r>
            <a:endParaRPr kumimoji="0" lang="de-CH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348124B-D6A7-0A6E-A312-3F11AC87AE17}"/>
              </a:ext>
            </a:extLst>
          </p:cNvPr>
          <p:cNvSpPr/>
          <p:nvPr/>
        </p:nvSpPr>
        <p:spPr>
          <a:xfrm>
            <a:off x="2325881" y="3429000"/>
            <a:ext cx="3326102" cy="1432017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Usability Test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Grundsätze der Dialoggestaltung</a:t>
            </a:r>
            <a:b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Heuristiken nach Nielson und </a:t>
            </a:r>
            <a:r>
              <a:rPr kumimoji="0" lang="de-DE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Molich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AD29742-A743-EADD-6CBD-B9611752E697}"/>
              </a:ext>
            </a:extLst>
          </p:cNvPr>
          <p:cNvSpPr/>
          <p:nvPr/>
        </p:nvSpPr>
        <p:spPr>
          <a:xfrm>
            <a:off x="3261985" y="1506061"/>
            <a:ext cx="1872208" cy="86409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D52AAF7-27B2-3147-1067-328BE1C3C4B2}"/>
              </a:ext>
            </a:extLst>
          </p:cNvPr>
          <p:cNvSpPr/>
          <p:nvPr/>
        </p:nvSpPr>
        <p:spPr>
          <a:xfrm>
            <a:off x="583873" y="1989138"/>
            <a:ext cx="2376264" cy="11430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66F74222-9059-80BB-5CCF-DE4419B8B550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5400000" flipH="1" flipV="1">
            <a:off x="4888029" y="1814685"/>
            <a:ext cx="715218" cy="2513413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F70683ED-757B-87F3-42EC-43A5A443E781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8374553" y="2713782"/>
            <a:ext cx="2537742" cy="999178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BD6B8234-A45F-74D1-F26F-E3F88177A2FB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9209340" y="3958293"/>
            <a:ext cx="1084192" cy="2321718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83D5B768-9736-E30E-8E31-AF707388B495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3988933" y="4861018"/>
            <a:ext cx="2729437" cy="800231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9A264523-BEB5-E00F-6426-178ACFD1E023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5651983" y="4145009"/>
            <a:ext cx="2002490" cy="1084191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575D3026-0D0D-F53C-834A-6FC2B54FF39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>
            <a:off x="7308633" y="109299"/>
            <a:ext cx="283960" cy="6923363"/>
          </a:xfrm>
          <a:prstGeom prst="curvedConnector3">
            <a:avLst>
              <a:gd name="adj1" fmla="val -80504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84A8CE3E-726A-CE37-B95B-39A382B29C43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5134193" y="1938109"/>
            <a:ext cx="2304256" cy="343625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57D9721C-5565-D2B2-1EE7-AAC2F8C262F3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2732038" y="2172105"/>
            <a:ext cx="296862" cy="2216927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08B6066-B72B-A286-77CD-5266B19154B1}"/>
              </a:ext>
            </a:extLst>
          </p:cNvPr>
          <p:cNvSpPr txBox="1"/>
          <p:nvPr/>
        </p:nvSpPr>
        <p:spPr>
          <a:xfrm>
            <a:off x="58053" y="5445224"/>
            <a:ext cx="2653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Arial" panose="020B0604020202020204" pitchFamily="34" charset="0"/>
              </a:rPr>
              <a:t>Quelle: </a:t>
            </a:r>
          </a:p>
          <a:p>
            <a:r>
              <a:rPr lang="de-DE" sz="1400" dirty="0">
                <a:latin typeface="+mn-lt"/>
                <a:cs typeface="Arial" panose="020B0604020202020204" pitchFamily="34" charset="0"/>
              </a:rPr>
              <a:t>Usability und UX für </a:t>
            </a:r>
            <a:r>
              <a:rPr lang="de-DE" sz="1400" dirty="0" err="1">
                <a:latin typeface="+mn-lt"/>
                <a:cs typeface="Arial" panose="020B0604020202020204" pitchFamily="34" charset="0"/>
              </a:rPr>
              <a:t>dummies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, </a:t>
            </a:r>
          </a:p>
          <a:p>
            <a:r>
              <a:rPr lang="de-DE" sz="1400" dirty="0" err="1">
                <a:latin typeface="+mn-lt"/>
                <a:cs typeface="Arial" panose="020B0604020202020204" pitchFamily="34" charset="0"/>
              </a:rPr>
              <a:t>Elske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 Ludewig</a:t>
            </a:r>
          </a:p>
          <a:p>
            <a:r>
              <a:rPr lang="de-DE" sz="1400" dirty="0">
                <a:latin typeface="+mn-lt"/>
                <a:cs typeface="Arial" panose="020B0604020202020204" pitchFamily="34" charset="0"/>
              </a:rPr>
              <a:t>2020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4D49A4-E264-FA15-46F4-CD29346E1C6A}"/>
              </a:ext>
            </a:extLst>
          </p:cNvPr>
          <p:cNvSpPr txBox="1"/>
          <p:nvPr/>
        </p:nvSpPr>
        <p:spPr>
          <a:xfrm>
            <a:off x="2872220" y="6092318"/>
            <a:ext cx="4104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Arial" panose="020B0604020202020204" pitchFamily="34" charset="0"/>
              </a:rPr>
              <a:t>Geeignete Methoden pro Entwicklungsphase im menschenzentrierten Gestaltungsprozesses nach DIN SIO 9241-210 (vereinfacht)</a:t>
            </a:r>
            <a:endParaRPr lang="de-CH" sz="14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5DAA2-327E-450A-7AE8-A169B8F1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 der menschenzentrierten Gestaltung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AFE27C-33FD-0EA8-C704-07051893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7960" cy="4351338"/>
          </a:xfrm>
        </p:spPr>
        <p:txBody>
          <a:bodyPr/>
          <a:lstStyle/>
          <a:p>
            <a:r>
              <a:rPr lang="de-DE" sz="1800" dirty="0"/>
              <a:t>Planung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Ziel: Was soll entwickelt werden, was nicht.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Personen: Welche Personen müssen beteiligt sein.</a:t>
            </a:r>
          </a:p>
          <a:p>
            <a:pPr lvl="2"/>
            <a:r>
              <a:rPr lang="de-DE" sz="1600" dirty="0"/>
              <a:t>Mitarbeiter</a:t>
            </a:r>
          </a:p>
          <a:p>
            <a:pPr lvl="2"/>
            <a:r>
              <a:rPr lang="de-DE" sz="1600" dirty="0"/>
              <a:t>Stakeholder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Zeit: Wann soll was gemacht werden, wann muss es fertig sein.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Methoden: Welche Methode wird eingesetzt und wann im Prozess.</a:t>
            </a:r>
          </a:p>
          <a:p>
            <a:r>
              <a:rPr lang="de-DE" sz="1800" dirty="0"/>
              <a:t>Marktanalyse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Wie sehen die Webseiten und Apps der Konkurrenz aus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Welche Erwartungen und Vorerfahrungen haben die Nutzer dadurch.</a:t>
            </a:r>
          </a:p>
          <a:p>
            <a:r>
              <a:rPr lang="de-DE" sz="1800" dirty="0"/>
              <a:t>Dokumente erstellen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Arbeitslog (Wer, Wann, Was)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Planungsdokument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/>
              <a:t>Dokumentation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B2191-A940-A0AB-FAED-EED7B4AC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B5943B-3A67-DA12-406C-34C3C7131135}"/>
              </a:ext>
            </a:extLst>
          </p:cNvPr>
          <p:cNvSpPr/>
          <p:nvPr/>
        </p:nvSpPr>
        <p:spPr>
          <a:xfrm>
            <a:off x="9626808" y="2961624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1.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Nutzungskontext verstehen und beschreiben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8E43F7-F808-5074-2C9B-847564BA9B6A}"/>
              </a:ext>
            </a:extLst>
          </p:cNvPr>
          <p:cNvSpPr/>
          <p:nvPr/>
        </p:nvSpPr>
        <p:spPr>
          <a:xfrm>
            <a:off x="10674830" y="3781906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Nutzungsanforderungen spezifizieren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9D6800-5AE7-7ED9-8062-0B5468E5822B}"/>
              </a:ext>
            </a:extLst>
          </p:cNvPr>
          <p:cNvSpPr/>
          <p:nvPr/>
        </p:nvSpPr>
        <p:spPr>
          <a:xfrm>
            <a:off x="9770824" y="4483993"/>
            <a:ext cx="1224136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3. Gestaltungslösungen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realisieren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CC5544-A77A-F039-A174-46EC4DA3ADE3}"/>
              </a:ext>
            </a:extLst>
          </p:cNvPr>
          <p:cNvSpPr/>
          <p:nvPr/>
        </p:nvSpPr>
        <p:spPr>
          <a:xfrm>
            <a:off x="8472264" y="3789040"/>
            <a:ext cx="1412465" cy="504056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4. </a:t>
            </a:r>
          </a:p>
          <a:p>
            <a:pPr marL="0" marR="0" lvl="0" indent="0" algn="ctr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Gestaltungslösungen evaluieren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E7E0A7B-D427-84E9-D076-0CBF7ECFF2C6}"/>
              </a:ext>
            </a:extLst>
          </p:cNvPr>
          <p:cNvSpPr/>
          <p:nvPr/>
        </p:nvSpPr>
        <p:spPr>
          <a:xfrm>
            <a:off x="8790584" y="2147014"/>
            <a:ext cx="1224136" cy="5040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Planung der menschenzentrierten Gestaltung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D67D73D-9E4C-6417-33F2-BC76935FF326}"/>
              </a:ext>
            </a:extLst>
          </p:cNvPr>
          <p:cNvSpPr/>
          <p:nvPr/>
        </p:nvSpPr>
        <p:spPr>
          <a:xfrm>
            <a:off x="7588680" y="2809183"/>
            <a:ext cx="1553711" cy="66675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Gestaltungslösung erfüllt Nutzungs-anforderung</a:t>
            </a:r>
            <a:endParaRPr kumimoji="0" lang="de-CH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78F5749-C55E-C2DF-C793-62F4081589F7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5400000" flipH="1" flipV="1">
            <a:off x="9114958" y="3277191"/>
            <a:ext cx="575388" cy="448311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08C5E286-D7EB-C6D9-4190-62B9F152B5F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0850944" y="3213652"/>
            <a:ext cx="530119" cy="568254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CEE4863B-A2D3-5A3B-0F98-0AF06007F877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10962983" y="4317940"/>
            <a:ext cx="450059" cy="386103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36F25FAD-AB7A-E2E0-C645-AED390508CFD}"/>
              </a:ext>
            </a:extLst>
          </p:cNvPr>
          <p:cNvCxnSpPr>
            <a:stCxn id="7" idx="1"/>
            <a:endCxn id="8" idx="2"/>
          </p:cNvCxnSpPr>
          <p:nvPr/>
        </p:nvCxnSpPr>
        <p:spPr>
          <a:xfrm rot="10800000">
            <a:off x="9178498" y="4293097"/>
            <a:ext cx="592327" cy="442925"/>
          </a:xfrm>
          <a:prstGeom prst="curvedConnector2">
            <a:avLst/>
          </a:prstGeom>
          <a:noFill/>
          <a:ln w="38100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290FF739-9830-D3F2-F678-1BF182EA0170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9884729" y="4041068"/>
            <a:ext cx="498163" cy="442925"/>
          </a:xfrm>
          <a:prstGeom prst="curvedConnector2">
            <a:avLst/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88C1730B-D38D-7588-D73A-EE5A9DFE2192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10276213" y="2684190"/>
            <a:ext cx="7134" cy="2202566"/>
          </a:xfrm>
          <a:prstGeom prst="curvedConnector3">
            <a:avLst>
              <a:gd name="adj1" fmla="val 3304373"/>
            </a:avLst>
          </a:prstGeom>
          <a:noFill/>
          <a:ln w="19050" cap="rnd" cmpd="sng" algn="ctr">
            <a:solidFill>
              <a:srgbClr val="00B050"/>
            </a:solidFill>
            <a:prstDash val="sysDash"/>
            <a:tailEnd type="triangle"/>
          </a:ln>
          <a:effectLst/>
        </p:spPr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F0839EC7-F925-9078-28CE-0CBAA2F7C8C2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10014720" y="2399042"/>
            <a:ext cx="224156" cy="562582"/>
          </a:xfrm>
          <a:prstGeom prst="curvedConnector2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EC7EF787-0643-A23F-2A88-AC5053953C0A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8615464" y="3226006"/>
            <a:ext cx="313107" cy="812961"/>
          </a:xfrm>
          <a:prstGeom prst="curvedConnector3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5F1AC7F-8B92-76CB-F7B2-504EE169A41A}"/>
              </a:ext>
            </a:extLst>
          </p:cNvPr>
          <p:cNvSpPr/>
          <p:nvPr/>
        </p:nvSpPr>
        <p:spPr>
          <a:xfrm>
            <a:off x="8495277" y="1996181"/>
            <a:ext cx="1814750" cy="810434"/>
          </a:xfrm>
          <a:prstGeom prst="ellipse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0EE7-4F14-AD6B-4388-6173B6F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 der menschenzentrierten Gestaltung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EF19D-09BA-E3A6-A2F1-5D2AFB54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6491CD-BBD9-322E-AA02-D37FA0564263}"/>
              </a:ext>
            </a:extLst>
          </p:cNvPr>
          <p:cNvSpPr/>
          <p:nvPr/>
        </p:nvSpPr>
        <p:spPr>
          <a:xfrm>
            <a:off x="1080632" y="1417638"/>
            <a:ext cx="3403560" cy="4963690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825B240-9600-5603-06BF-8C885D49461C}"/>
              </a:ext>
            </a:extLst>
          </p:cNvPr>
          <p:cNvSpPr/>
          <p:nvPr/>
        </p:nvSpPr>
        <p:spPr>
          <a:xfrm>
            <a:off x="1237244" y="1529186"/>
            <a:ext cx="3058556" cy="3988047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Nutzungskontext</a:t>
            </a:r>
            <a:endParaRPr kumimoji="0" lang="de-CH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B365A7B-5CA9-518A-024E-6B55A3EE7BA4}"/>
              </a:ext>
            </a:extLst>
          </p:cNvPr>
          <p:cNvSpPr/>
          <p:nvPr/>
        </p:nvSpPr>
        <p:spPr>
          <a:xfrm>
            <a:off x="1502210" y="564070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Produkt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C7053FC-B834-42D2-563F-A98E6E474210}"/>
              </a:ext>
            </a:extLst>
          </p:cNvPr>
          <p:cNvSpPr/>
          <p:nvPr/>
        </p:nvSpPr>
        <p:spPr>
          <a:xfrm>
            <a:off x="1502210" y="171942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Benutzer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FC30C5A-3537-6AA2-6C0C-B79626769A57}"/>
              </a:ext>
            </a:extLst>
          </p:cNvPr>
          <p:cNvSpPr/>
          <p:nvPr/>
        </p:nvSpPr>
        <p:spPr>
          <a:xfrm>
            <a:off x="1518100" y="2575633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Arbeitsaufgabe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6E8839-A158-4DB5-E3F7-C5F7C3A8D3FF}"/>
              </a:ext>
            </a:extLst>
          </p:cNvPr>
          <p:cNvSpPr/>
          <p:nvPr/>
        </p:nvSpPr>
        <p:spPr>
          <a:xfrm>
            <a:off x="1534516" y="342900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Arbeitsmittel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7613A3B-D3ED-FA88-B264-9FF05CD05D1E}"/>
              </a:ext>
            </a:extLst>
          </p:cNvPr>
          <p:cNvSpPr/>
          <p:nvPr/>
        </p:nvSpPr>
        <p:spPr>
          <a:xfrm>
            <a:off x="1534516" y="4280780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Umgebung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2149315-B312-283B-8951-B4B8B4AA6053}"/>
              </a:ext>
            </a:extLst>
          </p:cNvPr>
          <p:cNvSpPr/>
          <p:nvPr/>
        </p:nvSpPr>
        <p:spPr>
          <a:xfrm>
            <a:off x="8510510" y="1737278"/>
            <a:ext cx="2528624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Ziele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BD8EF92-058B-BAE9-AA0C-A759607CC6C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84192" y="2000088"/>
            <a:ext cx="4026318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8A35736-FE19-D8D6-9FA2-A7501A2335F1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9745464" y="2262897"/>
            <a:ext cx="29358" cy="805926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EC89B32-92C5-CD92-79AA-B0D5F67C5983}"/>
              </a:ext>
            </a:extLst>
          </p:cNvPr>
          <p:cNvSpPr/>
          <p:nvPr/>
        </p:nvSpPr>
        <p:spPr>
          <a:xfrm>
            <a:off x="4831688" y="1529186"/>
            <a:ext cx="2528624" cy="805926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Angestrebtes 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Ergebnis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4CF2F8-00E6-7CCA-F7B3-747A1BD78876}"/>
              </a:ext>
            </a:extLst>
          </p:cNvPr>
          <p:cNvSpPr/>
          <p:nvPr/>
        </p:nvSpPr>
        <p:spPr>
          <a:xfrm>
            <a:off x="4900236" y="4077072"/>
            <a:ext cx="2528624" cy="890829"/>
          </a:xfrm>
          <a:prstGeom prst="roundRect">
            <a:avLst/>
          </a:prstGeom>
          <a:noFill/>
          <a:ln w="2540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Ergebnis der</a:t>
            </a:r>
          </a:p>
          <a:p>
            <a:pPr marL="0" marR="0" lvl="0" indent="0" algn="ctr" defTabSz="91440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Nutzung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C72C7D7-2F6E-781C-30D5-BC1BFCEC678B}"/>
              </a:ext>
            </a:extLst>
          </p:cNvPr>
          <p:cNvSpPr txBox="1"/>
          <p:nvPr/>
        </p:nvSpPr>
        <p:spPr>
          <a:xfrm>
            <a:off x="4923528" y="5538134"/>
            <a:ext cx="2752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400" dirty="0">
                <a:solidFill>
                  <a:srgbClr val="535353"/>
                </a:solidFill>
                <a:latin typeface="+mn-lt"/>
                <a:ea typeface="+mn-ea"/>
              </a:rPr>
              <a:t>©  </a:t>
            </a:r>
            <a:r>
              <a:rPr lang="de-DE" sz="1400" dirty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rPr>
              <a:t>Gebrauchstauglichkeit nach DIN EN ISO 9241-11 (eigene Darstellung)</a:t>
            </a:r>
            <a:endParaRPr lang="de-CH" sz="1400" dirty="0">
              <a:solidFill>
                <a:prstClr val="black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6DBD53E-00DC-D17A-4311-B811C5EF183B}"/>
              </a:ext>
            </a:extLst>
          </p:cNvPr>
          <p:cNvSpPr/>
          <p:nvPr/>
        </p:nvSpPr>
        <p:spPr>
          <a:xfrm>
            <a:off x="8010376" y="3068823"/>
            <a:ext cx="3470176" cy="3289557"/>
          </a:xfrm>
          <a:prstGeom prst="round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Kriterien der Gebrauchstauglichkeit</a:t>
            </a:r>
            <a:endParaRPr kumimoji="0" lang="de-CH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A7ACB5A-721B-0B1E-016E-B74A1CF746D1}"/>
              </a:ext>
            </a:extLst>
          </p:cNvPr>
          <p:cNvSpPr/>
          <p:nvPr/>
        </p:nvSpPr>
        <p:spPr>
          <a:xfrm>
            <a:off x="8164108" y="3944922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Effektivität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0161D-1249-0B66-B6EB-E58815D62CD5}"/>
              </a:ext>
            </a:extLst>
          </p:cNvPr>
          <p:cNvCxnSpPr>
            <a:cxnSpLocks/>
          </p:cNvCxnSpPr>
          <p:nvPr/>
        </p:nvCxnSpPr>
        <p:spPr>
          <a:xfrm>
            <a:off x="4295800" y="4549352"/>
            <a:ext cx="3737496" cy="0"/>
          </a:xfrm>
          <a:prstGeom prst="straightConnector1">
            <a:avLst/>
          </a:prstGeom>
          <a:noFill/>
          <a:ln w="571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055B3CDF-F23A-2A0A-D087-5255955DD99A}"/>
              </a:ext>
            </a:extLst>
          </p:cNvPr>
          <p:cNvSpPr/>
          <p:nvPr/>
        </p:nvSpPr>
        <p:spPr>
          <a:xfrm>
            <a:off x="8164108" y="4664230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Effizienz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7ADD04C-1704-890B-07C1-D56C7D887814}"/>
              </a:ext>
            </a:extLst>
          </p:cNvPr>
          <p:cNvSpPr/>
          <p:nvPr/>
        </p:nvSpPr>
        <p:spPr>
          <a:xfrm>
            <a:off x="8164108" y="5383538"/>
            <a:ext cx="3086956" cy="525619"/>
          </a:xfrm>
          <a:prstGeom prst="roundRect">
            <a:avLst/>
          </a:prstGeom>
          <a:solidFill>
            <a:sysClr val="window" lastClr="FFFFFF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Zufriedenstellung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750938D-E1FB-875B-835E-990B94167E42}"/>
              </a:ext>
            </a:extLst>
          </p:cNvPr>
          <p:cNvSpPr/>
          <p:nvPr/>
        </p:nvSpPr>
        <p:spPr>
          <a:xfrm>
            <a:off x="4771690" y="1352372"/>
            <a:ext cx="6595503" cy="1267374"/>
          </a:xfrm>
          <a:prstGeom prst="ellipse">
            <a:avLst/>
          </a:prstGeom>
          <a:noFill/>
          <a:ln w="57150" cap="rnd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3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customXml/itemProps2.xml><?xml version="1.0" encoding="utf-8"?>
<ds:datastoreItem xmlns:ds="http://schemas.openxmlformats.org/officeDocument/2006/customXml" ds:itemID="{6C798E6B-7DD7-4184-824E-63DB1AB2D8CD}"/>
</file>

<file path=customXml/itemProps3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2533</Words>
  <Application>Microsoft Office PowerPoint</Application>
  <PresentationFormat>Breitbild</PresentationFormat>
  <Paragraphs>457</Paragraphs>
  <Slides>22</Slides>
  <Notes>20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Vorlage sfb-Folien 2006</vt:lpstr>
      <vt:lpstr>1_Vorlage sfb-Folien 2006</vt:lpstr>
      <vt:lpstr>MODUL 322 Benutzerschnittstellen entwerfen und implementieren  Der nutzerzentrierte Gestaltungsprozess</vt:lpstr>
      <vt:lpstr>Mensch im Mittelpunkt </vt:lpstr>
      <vt:lpstr>It's not you. Bad doors are everywhere.</vt:lpstr>
      <vt:lpstr>Was ist «Der nutzerzentrierte Gestaltungsprozess»?</vt:lpstr>
      <vt:lpstr>Der nutzerzentrierte Gestaltungsprozess</vt:lpstr>
      <vt:lpstr>Der menschenzentrierte Gestaltungsprozess</vt:lpstr>
      <vt:lpstr>Der nutzerzentrierte Gestaltungsprozess</vt:lpstr>
      <vt:lpstr>Planung der menschenzentrierten Gestaltung</vt:lpstr>
      <vt:lpstr>Planung der menschenzentrierten Gestaltung</vt:lpstr>
      <vt:lpstr>Analyse</vt:lpstr>
      <vt:lpstr>Erheben und spezifizieren des Nutzungskontexts</vt:lpstr>
      <vt:lpstr>Verstehen und dokumentiere des Nutzungskontexts </vt:lpstr>
      <vt:lpstr>1. Nutzungskontext verstehen und beschreiben</vt:lpstr>
      <vt:lpstr>2. Nutzungsanforderungen spezifizieren</vt:lpstr>
      <vt:lpstr>Realisieren und testen</vt:lpstr>
      <vt:lpstr>3. Gestaltungslösungen realisieren</vt:lpstr>
      <vt:lpstr>4. Gestaltungslösungen evaluieren</vt:lpstr>
      <vt:lpstr>4. Gestaltungslösungen evaluieren</vt:lpstr>
      <vt:lpstr>Gestaltungslösung erfüllt Nutzungsanforderung</vt:lpstr>
      <vt:lpstr>Zusammenfassung</vt:lpstr>
      <vt:lpstr>Fremdwörter</vt:lpstr>
      <vt:lpstr>Design Thinking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656</cp:revision>
  <cp:lastPrinted>2018-10-15T09:46:05Z</cp:lastPrinted>
  <dcterms:created xsi:type="dcterms:W3CDTF">2008-06-05T09:41:28Z</dcterms:created>
  <dcterms:modified xsi:type="dcterms:W3CDTF">2024-01-26T09:03:54Z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