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8" r:id="rId5"/>
  </p:sldMasterIdLst>
  <p:notesMasterIdLst>
    <p:notesMasterId r:id="rId24"/>
  </p:notesMasterIdLst>
  <p:handoutMasterIdLst>
    <p:handoutMasterId r:id="rId25"/>
  </p:handoutMasterIdLst>
  <p:sldIdLst>
    <p:sldId id="256"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2" r:id="rId20"/>
    <p:sldId id="303" r:id="rId21"/>
    <p:sldId id="304" r:id="rId22"/>
    <p:sldId id="305" r:id="rId23"/>
  </p:sldIdLst>
  <p:sldSz cx="12192000" cy="6858000"/>
  <p:notesSz cx="6797675" cy="9874250"/>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autoAdjust="0"/>
    <p:restoredTop sz="75323" autoAdjust="0"/>
  </p:normalViewPr>
  <p:slideViewPr>
    <p:cSldViewPr snapToObjects="1">
      <p:cViewPr varScale="1">
        <p:scale>
          <a:sx n="83" d="100"/>
          <a:sy n="83" d="100"/>
        </p:scale>
        <p:origin x="194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05207CC-F127-2342-970A-36A9270D10EB}"/>
              </a:ext>
            </a:extLst>
          </p:cNvPr>
          <p:cNvSpPr>
            <a:spLocks noGrp="1" noChangeArrowheads="1"/>
          </p:cNvSpPr>
          <p:nvPr>
            <p:ph type="hdr" sz="quarter"/>
          </p:nvPr>
        </p:nvSpPr>
        <p:spPr bwMode="auto">
          <a:xfrm>
            <a:off x="0"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099" name="Rectangle 3">
            <a:extLst>
              <a:ext uri="{FF2B5EF4-FFF2-40B4-BE49-F238E27FC236}">
                <a16:creationId xmlns:a16="http://schemas.microsoft.com/office/drawing/2014/main" id="{E86BCF9B-7163-F246-92C2-8994168A15C5}"/>
              </a:ext>
            </a:extLst>
          </p:cNvPr>
          <p:cNvSpPr>
            <a:spLocks noGrp="1" noChangeArrowheads="1"/>
          </p:cNvSpPr>
          <p:nvPr>
            <p:ph type="dt" sz="quarter" idx="1"/>
          </p:nvPr>
        </p:nvSpPr>
        <p:spPr bwMode="auto">
          <a:xfrm>
            <a:off x="3851814"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4100" name="Rectangle 4">
            <a:extLst>
              <a:ext uri="{FF2B5EF4-FFF2-40B4-BE49-F238E27FC236}">
                <a16:creationId xmlns:a16="http://schemas.microsoft.com/office/drawing/2014/main" id="{8D820D67-13B8-2D46-B7B5-8D0E84E8C274}"/>
              </a:ext>
            </a:extLst>
          </p:cNvPr>
          <p:cNvSpPr>
            <a:spLocks noGrp="1" noChangeArrowheads="1"/>
          </p:cNvSpPr>
          <p:nvPr>
            <p:ph type="ftr" sz="quarter" idx="2"/>
          </p:nvPr>
        </p:nvSpPr>
        <p:spPr bwMode="auto">
          <a:xfrm>
            <a:off x="0"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101" name="Rectangle 5">
            <a:extLst>
              <a:ext uri="{FF2B5EF4-FFF2-40B4-BE49-F238E27FC236}">
                <a16:creationId xmlns:a16="http://schemas.microsoft.com/office/drawing/2014/main" id="{F517C999-FEF2-E749-9CCD-EFAE5F260D76}"/>
              </a:ext>
            </a:extLst>
          </p:cNvPr>
          <p:cNvSpPr>
            <a:spLocks noGrp="1" noChangeArrowheads="1"/>
          </p:cNvSpPr>
          <p:nvPr>
            <p:ph type="sldNum" sz="quarter" idx="3"/>
          </p:nvPr>
        </p:nvSpPr>
        <p:spPr bwMode="auto">
          <a:xfrm>
            <a:off x="3851814"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9476D645-E89B-FB4D-B0AB-38D264F31F69}" type="slidenum">
              <a:rPr lang="de-DE" altLang="de-DE"/>
              <a:pPr>
                <a:defRPr/>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DF70943-76C0-2A4B-B181-CFC3D6F07FE3}"/>
              </a:ext>
            </a:extLst>
          </p:cNvPr>
          <p:cNvSpPr>
            <a:spLocks noGrp="1" noChangeArrowheads="1"/>
          </p:cNvSpPr>
          <p:nvPr>
            <p:ph type="hdr" sz="quarter"/>
          </p:nvPr>
        </p:nvSpPr>
        <p:spPr bwMode="auto">
          <a:xfrm>
            <a:off x="0"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87" name="Rectangle 3">
            <a:extLst>
              <a:ext uri="{FF2B5EF4-FFF2-40B4-BE49-F238E27FC236}">
                <a16:creationId xmlns:a16="http://schemas.microsoft.com/office/drawing/2014/main" id="{7F5A6CCD-01ED-F340-9FBD-28B7396C3840}"/>
              </a:ext>
            </a:extLst>
          </p:cNvPr>
          <p:cNvSpPr>
            <a:spLocks noGrp="1" noChangeArrowheads="1"/>
          </p:cNvSpPr>
          <p:nvPr>
            <p:ph type="dt" idx="1"/>
          </p:nvPr>
        </p:nvSpPr>
        <p:spPr bwMode="auto">
          <a:xfrm>
            <a:off x="3851814"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13316" name="Rectangle 4">
            <a:extLst>
              <a:ext uri="{FF2B5EF4-FFF2-40B4-BE49-F238E27FC236}">
                <a16:creationId xmlns:a16="http://schemas.microsoft.com/office/drawing/2014/main" id="{47E6639A-5D96-7D4A-8065-FC35FE3F82A3}"/>
              </a:ext>
            </a:extLst>
          </p:cNvPr>
          <p:cNvSpPr>
            <a:spLocks noGrp="1" noRot="1" noChangeAspect="1" noChangeArrowheads="1" noTextEdit="1"/>
          </p:cNvSpPr>
          <p:nvPr>
            <p:ph type="sldImg" idx="2"/>
          </p:nvPr>
        </p:nvSpPr>
        <p:spPr bwMode="auto">
          <a:xfrm>
            <a:off x="104775" y="757238"/>
            <a:ext cx="6589713" cy="37068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A7C053B6-6CB9-D64F-A5A3-921BB8D8EBE3}"/>
              </a:ext>
            </a:extLst>
          </p:cNvPr>
          <p:cNvSpPr>
            <a:spLocks noGrp="1" noChangeArrowheads="1"/>
          </p:cNvSpPr>
          <p:nvPr>
            <p:ph type="body" sz="quarter" idx="3"/>
          </p:nvPr>
        </p:nvSpPr>
        <p:spPr bwMode="auto">
          <a:xfrm>
            <a:off x="905952" y="4689771"/>
            <a:ext cx="4985772" cy="4464625"/>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p>
            <a:pPr lvl="0"/>
            <a:r>
              <a:rPr lang="de-DE" altLang="de-DE" noProof="0"/>
              <a:t>Klicken Sie, um die Formate des Vorlagentextes zu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16390" name="Rectangle 6">
            <a:extLst>
              <a:ext uri="{FF2B5EF4-FFF2-40B4-BE49-F238E27FC236}">
                <a16:creationId xmlns:a16="http://schemas.microsoft.com/office/drawing/2014/main" id="{D509089C-86DC-3D43-BEB2-CCB1499671BF}"/>
              </a:ext>
            </a:extLst>
          </p:cNvPr>
          <p:cNvSpPr>
            <a:spLocks noGrp="1" noChangeArrowheads="1"/>
          </p:cNvSpPr>
          <p:nvPr>
            <p:ph type="ftr" sz="quarter" idx="4"/>
          </p:nvPr>
        </p:nvSpPr>
        <p:spPr bwMode="auto">
          <a:xfrm>
            <a:off x="0"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91" name="Rectangle 7">
            <a:extLst>
              <a:ext uri="{FF2B5EF4-FFF2-40B4-BE49-F238E27FC236}">
                <a16:creationId xmlns:a16="http://schemas.microsoft.com/office/drawing/2014/main" id="{83F7C444-7E8A-F344-8707-00E0107E3404}"/>
              </a:ext>
            </a:extLst>
          </p:cNvPr>
          <p:cNvSpPr>
            <a:spLocks noGrp="1" noChangeArrowheads="1"/>
          </p:cNvSpPr>
          <p:nvPr>
            <p:ph type="sldNum" sz="quarter" idx="5"/>
          </p:nvPr>
        </p:nvSpPr>
        <p:spPr bwMode="auto">
          <a:xfrm>
            <a:off x="3851814"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35D81EF2-0047-0D44-AD3B-4678F306739C}"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4775" y="757238"/>
            <a:ext cx="6589713" cy="3706812"/>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a:t>
            </a:fld>
            <a:endParaRPr lang="de-DE" altLang="de-DE"/>
          </a:p>
        </p:txBody>
      </p:sp>
    </p:spTree>
    <p:extLst>
      <p:ext uri="{BB962C8B-B14F-4D97-AF65-F5344CB8AC3E}">
        <p14:creationId xmlns:p14="http://schemas.microsoft.com/office/powerpoint/2010/main" val="282122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Nutzungsanforderungen ändert sich einfach die Satzstellung.</a:t>
            </a:r>
          </a:p>
          <a:p>
            <a:r>
              <a:rPr lang="de-DE" dirty="0"/>
              <a:t>Kann man machen, wird auch so gemacht.</a:t>
            </a:r>
          </a:p>
          <a:p>
            <a:r>
              <a:rPr lang="de-DE" dirty="0"/>
              <a:t>Im agilen Umfeld werden verwendet man User Stories.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User Stories sind ähnlich aufgebaut, bieten aber weitere Vorzüge. </a:t>
            </a:r>
          </a:p>
          <a:p>
            <a:endParaRPr lang="de-DE" dirty="0"/>
          </a:p>
          <a:p>
            <a:r>
              <a:rPr lang="de-DE" dirty="0"/>
              <a:t>Quelle:</a:t>
            </a:r>
          </a:p>
          <a:p>
            <a:r>
              <a:rPr lang="de-DE" dirty="0"/>
              <a:t>https://www.peterjohann-consulting.de/satzschablonen/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15</a:t>
            </a:fld>
            <a:endParaRPr lang="de-DE" altLang="de-DE"/>
          </a:p>
        </p:txBody>
      </p:sp>
    </p:spTree>
    <p:extLst>
      <p:ext uri="{BB962C8B-B14F-4D97-AF65-F5344CB8AC3E}">
        <p14:creationId xmlns:p14="http://schemas.microsoft.com/office/powerpoint/2010/main" val="2415667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diesem Modul betrachten wir die die Erfassung von Anforderungen mit der UI/UX Brille.</a:t>
            </a:r>
          </a:p>
          <a:p>
            <a:r>
              <a:rPr lang="de-DE" dirty="0"/>
              <a:t>Systemanforderungen werden aber auch für die restlichen Bereiche von Softwaresysteme erfasst.</a:t>
            </a:r>
          </a:p>
          <a:p>
            <a:r>
              <a:rPr lang="de-DE" dirty="0"/>
              <a:t>Wenn Sie sich für </a:t>
            </a:r>
            <a:r>
              <a:rPr lang="de-DE" dirty="0" err="1"/>
              <a:t>Requirements</a:t>
            </a:r>
            <a:r>
              <a:rPr lang="de-DE" dirty="0"/>
              <a:t> </a:t>
            </a:r>
            <a:r>
              <a:rPr lang="de-DE" dirty="0" err="1"/>
              <a:t>Engineneering</a:t>
            </a:r>
            <a:r>
              <a:rPr lang="de-DE" dirty="0"/>
              <a:t> interessieren, das Buch hilft ihnen weiter.</a:t>
            </a:r>
            <a:endParaRPr lang="de-CH" dirty="0"/>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18</a:t>
            </a:fld>
            <a:endParaRPr lang="de-DE" altLang="de-DE"/>
          </a:p>
        </p:txBody>
      </p:sp>
    </p:spTree>
    <p:extLst>
      <p:ext uri="{BB962C8B-B14F-4D97-AF65-F5344CB8AC3E}">
        <p14:creationId xmlns:p14="http://schemas.microsoft.com/office/powerpoint/2010/main" val="4146875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222222"/>
                </a:solidFill>
                <a:effectLst/>
                <a:latin typeface="Arial" panose="020B0604020202020204" pitchFamily="34" charset="0"/>
              </a:rPr>
              <a:t>In dieser Präsentation kümmern wir uns um die </a:t>
            </a:r>
            <a:r>
              <a:rPr lang="de-DE" sz="1200" dirty="0">
                <a:latin typeface="Arial" panose="020B0604020202020204" pitchFamily="34" charset="0"/>
                <a:cs typeface="Arial" panose="020B0604020202020204" pitchFamily="34" charset="0"/>
              </a:rPr>
              <a:t>Spezifikation der</a:t>
            </a:r>
            <a:r>
              <a:rPr lang="de-DE" b="0" i="0" dirty="0">
                <a:solidFill>
                  <a:srgbClr val="222222"/>
                </a:solidFill>
                <a:effectLst/>
                <a:latin typeface="Arial" panose="020B0604020202020204" pitchFamily="34" charset="0"/>
              </a:rPr>
              <a:t> </a:t>
            </a:r>
            <a:r>
              <a:rPr lang="de-DE" sz="1200" dirty="0">
                <a:latin typeface="Arial" panose="020B0604020202020204" pitchFamily="34" charset="0"/>
                <a:cs typeface="Arial" panose="020B0604020202020204" pitchFamily="34" charset="0"/>
              </a:rPr>
              <a:t>Nutzungsanforderungen.</a:t>
            </a:r>
          </a:p>
          <a:p>
            <a:r>
              <a:rPr lang="de-CH" sz="1200" b="0" i="0" dirty="0">
                <a:solidFill>
                  <a:schemeClr val="tx1"/>
                </a:solidFill>
                <a:effectLst/>
                <a:latin typeface="Arial" panose="020B0604020202020204" pitchFamily="34" charset="0"/>
                <a:cs typeface="Arial" panose="020B0604020202020204" pitchFamily="34" charset="0"/>
              </a:rPr>
              <a:t>Dabei handelt es sich um den zweiten </a:t>
            </a:r>
            <a:r>
              <a:rPr lang="de-DE" b="0" i="0" dirty="0">
                <a:solidFill>
                  <a:srgbClr val="222222"/>
                </a:solidFill>
                <a:effectLst/>
                <a:latin typeface="Arial" panose="020B0604020202020204" pitchFamily="34" charset="0"/>
              </a:rPr>
              <a:t>Schritt im </a:t>
            </a:r>
            <a:r>
              <a:rPr lang="de-DE" sz="1200" b="0" i="0" dirty="0">
                <a:solidFill>
                  <a:srgbClr val="222222"/>
                </a:solidFill>
                <a:effectLst/>
                <a:latin typeface="Arial" panose="020B0604020202020204" pitchFamily="34" charset="0"/>
                <a:cs typeface="Arial" panose="020B0604020202020204" pitchFamily="34" charset="0"/>
              </a:rPr>
              <a:t>m</a:t>
            </a:r>
            <a:r>
              <a:rPr lang="de-DE" sz="1200" dirty="0">
                <a:latin typeface="Arial" panose="020B0604020202020204" pitchFamily="34" charset="0"/>
                <a:cs typeface="Arial" panose="020B0604020202020204" pitchFamily="34" charset="0"/>
              </a:rPr>
              <a:t>enschenzentrierten Gestaltungsprozess:</a:t>
            </a:r>
          </a:p>
          <a:p>
            <a:r>
              <a:rPr lang="de-DE" sz="1200" dirty="0">
                <a:latin typeface="Arial" panose="020B0604020202020204" pitchFamily="34" charset="0"/>
                <a:cs typeface="Arial" panose="020B0604020202020204" pitchFamily="34" charset="0"/>
              </a:rPr>
              <a:t>Nutzungsanforderungen spezifizieren.</a:t>
            </a:r>
          </a:p>
          <a:p>
            <a:r>
              <a:rPr lang="de-DE" sz="1200" b="0" i="0" dirty="0">
                <a:solidFill>
                  <a:srgbClr val="222222"/>
                </a:solidFill>
                <a:effectLst/>
                <a:latin typeface="Arial" panose="020B0604020202020204" pitchFamily="34" charset="0"/>
                <a:cs typeface="Arial" panose="020B0604020202020204" pitchFamily="34" charset="0"/>
              </a:rPr>
              <a:t>Die Erkenntnisse aus dem ersten Schritt werden in diesem Schritt detaillierter Beschrieben und formalisiert.</a:t>
            </a:r>
            <a:endParaRPr lang="de-DE" b="0" i="0" dirty="0">
              <a:solidFill>
                <a:srgbClr val="222222"/>
              </a:solidFill>
              <a:effectLst/>
              <a:latin typeface="Arial" panose="020B0604020202020204" pitchFamily="34" charset="0"/>
            </a:endParaRPr>
          </a:p>
          <a:p>
            <a:endParaRPr lang="de-DE" b="0" i="0" dirty="0">
              <a:solidFill>
                <a:srgbClr val="222222"/>
              </a:solidFill>
              <a:effectLst/>
              <a:latin typeface="Arial" panose="020B0604020202020204" pitchFamily="34" charset="0"/>
            </a:endParaRPr>
          </a:p>
          <a:p>
            <a:r>
              <a:rPr lang="de-DE" dirty="0"/>
              <a:t>Quelle: Usability und UX für </a:t>
            </a:r>
            <a:r>
              <a:rPr lang="de-DE" dirty="0" err="1"/>
              <a:t>dummies</a:t>
            </a:r>
            <a:r>
              <a:rPr lang="de-DE" dirty="0"/>
              <a:t>, </a:t>
            </a:r>
            <a:r>
              <a:rPr lang="de-DE" dirty="0" err="1"/>
              <a:t>Elske</a:t>
            </a:r>
            <a:r>
              <a:rPr lang="de-DE" dirty="0"/>
              <a:t> Ludewig, WILEY-VCH Verlag, 2020</a:t>
            </a:r>
            <a:endParaRPr lang="de-CH" dirty="0"/>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3</a:t>
            </a:fld>
            <a:endParaRPr lang="de-DE" altLang="de-DE"/>
          </a:p>
        </p:txBody>
      </p:sp>
    </p:spTree>
    <p:extLst>
      <p:ext uri="{BB962C8B-B14F-4D97-AF65-F5344CB8AC3E}">
        <p14:creationId xmlns:p14="http://schemas.microsoft.com/office/powerpoint/2010/main" val="16838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latin typeface="+mn-lt"/>
                <a:ea typeface="+mn-ea"/>
                <a:cs typeface="+mn-cs"/>
              </a:rPr>
              <a:t>Formalisieren </a:t>
            </a:r>
            <a:r>
              <a:rPr lang="de-DE" sz="1200" kern="1200" dirty="0" err="1">
                <a:solidFill>
                  <a:schemeClr val="tx1"/>
                </a:solidFill>
                <a:latin typeface="+mn-lt"/>
                <a:ea typeface="+mn-ea"/>
                <a:cs typeface="+mn-cs"/>
              </a:rPr>
              <a:t>heisst</a:t>
            </a:r>
            <a:r>
              <a:rPr lang="de-DE" sz="1200" kern="1200" dirty="0">
                <a:solidFill>
                  <a:schemeClr val="tx1"/>
                </a:solidFill>
                <a:latin typeface="+mn-lt"/>
                <a:ea typeface="+mn-ea"/>
                <a:cs typeface="+mn-cs"/>
              </a:rPr>
              <a:t>: in eine einheitliche Form bringen.</a:t>
            </a:r>
          </a:p>
          <a:p>
            <a:r>
              <a:rPr lang="de-DE" dirty="0"/>
              <a:t>1) Auf dieser Folio zu sehen ist der Nutzungskontext. aufgeschlüsselt nach dem Werkzeug zur dessen Verwendung.</a:t>
            </a:r>
          </a:p>
          <a:p>
            <a:r>
              <a:rPr lang="de-DE" dirty="0"/>
              <a:t>Auch zur Spezifikation des Nutzungskontextes gibt es verschiedene Werkzeuge.</a:t>
            </a:r>
          </a:p>
          <a:p>
            <a:r>
              <a:rPr lang="de-DE" dirty="0"/>
              <a:t>Eine Auswahl an Werkzeugen werden Sie in dieser Präsentation kennenlernen.</a:t>
            </a:r>
          </a:p>
          <a:p>
            <a:r>
              <a:rPr lang="de-DE" dirty="0"/>
              <a:t>Deren Einsatz kann von Firma zu Firma aber auch abhängig von Auftraggeber variieren.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4</a:t>
            </a:fld>
            <a:endParaRPr lang="de-DE" altLang="de-DE"/>
          </a:p>
        </p:txBody>
      </p:sp>
    </p:spTree>
    <p:extLst>
      <p:ext uri="{BB962C8B-B14F-4D97-AF65-F5344CB8AC3E}">
        <p14:creationId xmlns:p14="http://schemas.microsoft.com/office/powerpoint/2010/main" val="1069009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Dieses Szenario kennen Sie bereits schon.</a:t>
            </a:r>
          </a:p>
          <a:p>
            <a:r>
              <a:rPr lang="de-DE" dirty="0"/>
              <a:t>Ein Szenario ist weder eindeutig noch vollständig, Nutzungsanforderungen müssen es sein.</a:t>
            </a:r>
          </a:p>
          <a:p>
            <a:r>
              <a:rPr lang="de-DE" dirty="0"/>
              <a:t>Szenarien beschreiben Handlungsabläufe ohne viele Details.</a:t>
            </a:r>
          </a:p>
          <a:p>
            <a:r>
              <a:rPr lang="de-DE" dirty="0"/>
              <a:t>Nutzungsanforderungen enthalten die Details.</a:t>
            </a:r>
            <a:endParaRPr lang="de-CH" dirty="0"/>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6</a:t>
            </a:fld>
            <a:endParaRPr lang="de-DE" altLang="de-DE"/>
          </a:p>
        </p:txBody>
      </p:sp>
    </p:spTree>
    <p:extLst>
      <p:ext uri="{BB962C8B-B14F-4D97-AF65-F5344CB8AC3E}">
        <p14:creationId xmlns:p14="http://schemas.microsoft.com/office/powerpoint/2010/main" val="3797060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Ein Szenario sollte möglichst viele Informationen über die 5 Faktoren des Nutzungskontextes liefern.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Diese Informationen werden in Nutzungsanforderungen weiter verfeinert bzw. </a:t>
            </a:r>
            <a:r>
              <a:rPr lang="de-DE" dirty="0" err="1"/>
              <a:t>aufgespaltent</a:t>
            </a:r>
            <a:endParaRPr lang="de-DE" dirty="0"/>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7</a:t>
            </a:fld>
            <a:endParaRPr lang="de-DE" altLang="de-DE"/>
          </a:p>
        </p:txBody>
      </p:sp>
    </p:spTree>
    <p:extLst>
      <p:ext uri="{BB962C8B-B14F-4D97-AF65-F5344CB8AC3E}">
        <p14:creationId xmlns:p14="http://schemas.microsoft.com/office/powerpoint/2010/main" val="276067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22222"/>
                </a:solidFill>
                <a:effectLst/>
                <a:latin typeface="Arial" panose="020B0604020202020204" pitchFamily="34" charset="0"/>
              </a:rPr>
              <a:t>Spezifizieren oder dokumentieren der Anforderungen der Benutzer an das System.</a:t>
            </a:r>
          </a:p>
          <a:p>
            <a:r>
              <a:rPr lang="de-DE" b="0" i="0" dirty="0">
                <a:solidFill>
                  <a:srgbClr val="222222"/>
                </a:solidFill>
                <a:effectLst/>
                <a:latin typeface="Arial" panose="020B0604020202020204" pitchFamily="34" charset="0"/>
              </a:rPr>
              <a:t>Was müssen die Benutzer machen können, um ihr Ziel zu erreichen ohne Bezug auf mögliche Lösungen.</a:t>
            </a:r>
          </a:p>
          <a:p>
            <a:endParaRPr lang="de-DE" b="0" i="0" dirty="0">
              <a:solidFill>
                <a:srgbClr val="222222"/>
              </a:solidFill>
              <a:effectLst/>
              <a:latin typeface="Arial" panose="020B0604020202020204" pitchFamily="34" charset="0"/>
            </a:endParaRPr>
          </a:p>
          <a:p>
            <a:r>
              <a:rPr lang="de-DE" dirty="0"/>
              <a:t>Quelle: </a:t>
            </a:r>
          </a:p>
          <a:p>
            <a:r>
              <a:rPr lang="de-DE" dirty="0"/>
              <a:t>Usability und UX für </a:t>
            </a:r>
            <a:r>
              <a:rPr lang="de-DE" dirty="0" err="1"/>
              <a:t>dummies</a:t>
            </a:r>
            <a:r>
              <a:rPr lang="de-DE" dirty="0"/>
              <a:t>, </a:t>
            </a:r>
            <a:r>
              <a:rPr lang="de-DE" dirty="0" err="1"/>
              <a:t>Elske</a:t>
            </a:r>
            <a:r>
              <a:rPr lang="de-DE" dirty="0"/>
              <a:t> Ludewig, WILEY-VCH Verlag, 2020</a:t>
            </a:r>
          </a:p>
          <a:p>
            <a:r>
              <a:rPr lang="de-CH" dirty="0"/>
              <a:t>https://www.johner-institut.de/blog/tag/nutzungsanforderungen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8</a:t>
            </a:fld>
            <a:endParaRPr lang="de-DE" altLang="de-DE"/>
          </a:p>
        </p:txBody>
      </p:sp>
    </p:spTree>
    <p:extLst>
      <p:ext uri="{BB962C8B-B14F-4D97-AF65-F5344CB8AC3E}">
        <p14:creationId xmlns:p14="http://schemas.microsoft.com/office/powerpoint/2010/main" val="424339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Nutzungsanforderungen kommen in zwei Geschmacksrichtungen: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de-DE" dirty="0"/>
              <a:t>Qualitative Nutzungsanforderungen und Quantitative Nutzungsanforderungen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de-DE" dirty="0"/>
              <a:t>Qualitative Nutzungsanforderungen beschreiben, was der Benutzer mit dem System können muss</a:t>
            </a:r>
          </a:p>
          <a:p>
            <a:r>
              <a:rPr lang="de-DE" b="0" i="0" dirty="0">
                <a:solidFill>
                  <a:srgbClr val="222222"/>
                </a:solidFill>
                <a:effectLst/>
                <a:latin typeface="Arial" panose="020B0604020202020204" pitchFamily="34" charset="0"/>
              </a:rPr>
              <a:t>Beispiel: Ein </a:t>
            </a:r>
            <a:r>
              <a:rPr lang="de-DE" dirty="0"/>
              <a:t>Sachbearbeiter</a:t>
            </a:r>
            <a:r>
              <a:rPr lang="de-DE" b="0" i="0" dirty="0">
                <a:solidFill>
                  <a:srgbClr val="222222"/>
                </a:solidFill>
                <a:effectLst/>
                <a:latin typeface="Arial" panose="020B0604020202020204" pitchFamily="34" charset="0"/>
              </a:rPr>
              <a:t> muss bei der Suche nach einem Kunden nach bestimmten Regionen filtern können.</a:t>
            </a:r>
          </a:p>
          <a:p>
            <a:endParaRPr lang="de-DE" b="0" i="0" dirty="0">
              <a:solidFill>
                <a:srgbClr val="2222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de-DE" dirty="0"/>
              <a:t>3) Quantitative Nutzungsanforderungen beschreiben die Verfügbarkeit, Antwortzeiten, Ausfallsicherheiten oder auch die Effizienz des Benutzers.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err="1">
                <a:solidFill>
                  <a:srgbClr val="222222"/>
                </a:solidFill>
                <a:effectLst/>
                <a:latin typeface="Arial" panose="020B0604020202020204" pitchFamily="34" charset="0"/>
              </a:rPr>
              <a:t>Aspkete</a:t>
            </a:r>
            <a:r>
              <a:rPr lang="de-DE" b="0" i="0" dirty="0">
                <a:solidFill>
                  <a:srgbClr val="222222"/>
                </a:solidFill>
                <a:effectLst/>
                <a:latin typeface="Arial" panose="020B0604020202020204" pitchFamily="34" charset="0"/>
              </a:rPr>
              <a:t>, die das Nutzererlebnis eines Systems beeinflussen. Die Nicht-Funktionalen Anforderungen haben Auswirkung auf die zu wählende Technologie und die Software-Architektur.</a:t>
            </a:r>
          </a:p>
          <a:p>
            <a:r>
              <a:rPr lang="de-DE" b="0" i="0" dirty="0">
                <a:solidFill>
                  <a:srgbClr val="222222"/>
                </a:solidFill>
                <a:effectLst/>
                <a:latin typeface="Arial" panose="020B0604020202020204" pitchFamily="34" charset="0"/>
              </a:rPr>
              <a:t>Beispiel: Ein </a:t>
            </a:r>
            <a:r>
              <a:rPr lang="de-DE" dirty="0"/>
              <a:t>Sachbearbeiter</a:t>
            </a:r>
            <a:r>
              <a:rPr lang="de-DE" b="0" i="0" dirty="0">
                <a:solidFill>
                  <a:srgbClr val="222222"/>
                </a:solidFill>
                <a:effectLst/>
                <a:latin typeface="Arial" panose="020B0604020202020204" pitchFamily="34" charset="0"/>
              </a:rPr>
              <a:t> muss einen Kunden mit maximal 2 Klicks finden können.</a:t>
            </a:r>
          </a:p>
          <a:p>
            <a:endParaRPr lang="de-DE" b="0" i="0" dirty="0">
              <a:solidFill>
                <a:srgbClr val="222222"/>
              </a:solidFill>
              <a:effectLst/>
              <a:latin typeface="Arial" panose="020B0604020202020204" pitchFamily="34" charset="0"/>
            </a:endParaRPr>
          </a:p>
          <a:p>
            <a:r>
              <a:rPr lang="de-DE" dirty="0"/>
              <a:t>Quelle: </a:t>
            </a:r>
          </a:p>
          <a:p>
            <a:r>
              <a:rPr lang="de-DE" dirty="0"/>
              <a:t>Usability und UX für </a:t>
            </a:r>
            <a:r>
              <a:rPr lang="de-DE" dirty="0" err="1"/>
              <a:t>dummies</a:t>
            </a:r>
            <a:r>
              <a:rPr lang="de-DE" dirty="0"/>
              <a:t>, </a:t>
            </a:r>
            <a:r>
              <a:rPr lang="de-DE" dirty="0" err="1"/>
              <a:t>Elske</a:t>
            </a:r>
            <a:r>
              <a:rPr lang="de-DE" dirty="0"/>
              <a:t> Ludewig, WILEY-VCH Verlag, 2020</a:t>
            </a:r>
          </a:p>
          <a:p>
            <a:r>
              <a:rPr lang="de-CH" dirty="0"/>
              <a:t>https://www.johner-institut.de/blog/tag/nutzungsanforderungen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9</a:t>
            </a:fld>
            <a:endParaRPr lang="de-DE" altLang="de-DE"/>
          </a:p>
        </p:txBody>
      </p:sp>
    </p:spTree>
    <p:extLst>
      <p:ext uri="{BB962C8B-B14F-4D97-AF65-F5344CB8AC3E}">
        <p14:creationId xmlns:p14="http://schemas.microsoft.com/office/powerpoint/2010/main" val="978142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der klassischen Anforderungsanalyse werden zum spezifizieren von Systemanforderungen Satzschablonen verwendet.</a:t>
            </a:r>
          </a:p>
          <a:p>
            <a:r>
              <a:rPr lang="de-DE" dirty="0"/>
              <a:t>Solche Sätze sind extrem präzise und bieten auch wenig Interpretationsspielraum, sagen aber auch wenig über die Situation aus.</a:t>
            </a:r>
          </a:p>
          <a:p>
            <a:r>
              <a:rPr lang="de-DE" dirty="0"/>
              <a:t>Das funktioniert auch für </a:t>
            </a:r>
            <a:r>
              <a:rPr lang="de-DE" dirty="0" err="1"/>
              <a:t>Nutzungangsanforderungen</a:t>
            </a:r>
            <a:r>
              <a:rPr lang="de-DE" dirty="0"/>
              <a:t>.</a:t>
            </a:r>
          </a:p>
          <a:p>
            <a:endParaRPr lang="de-DE" dirty="0"/>
          </a:p>
          <a:p>
            <a:r>
              <a:rPr lang="de-DE" dirty="0"/>
              <a:t>Quelle:</a:t>
            </a:r>
          </a:p>
          <a:p>
            <a:r>
              <a:rPr lang="de-DE" dirty="0"/>
              <a:t>https://www.peterjohann-consulting.de/satzschablonen/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10</a:t>
            </a:fld>
            <a:endParaRPr lang="de-DE" altLang="de-DE"/>
          </a:p>
        </p:txBody>
      </p:sp>
    </p:spTree>
    <p:extLst>
      <p:ext uri="{BB962C8B-B14F-4D97-AF65-F5344CB8AC3E}">
        <p14:creationId xmlns:p14="http://schemas.microsoft.com/office/powerpoint/2010/main" val="2469286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Nutzungsanforderungen ändert sich einfach die Satzstellung.</a:t>
            </a:r>
          </a:p>
          <a:p>
            <a:r>
              <a:rPr lang="de-DE" dirty="0"/>
              <a:t>Kann man machen, wird auch so gemacht.</a:t>
            </a:r>
          </a:p>
          <a:p>
            <a:r>
              <a:rPr lang="de-DE" dirty="0"/>
              <a:t>Im agilen Umfeld werden verwendet man User Stories.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User Stories sind ähnlich aufgebaut, bieten aber weitere Vorzüge. </a:t>
            </a:r>
          </a:p>
          <a:p>
            <a:endParaRPr lang="de-DE" dirty="0"/>
          </a:p>
          <a:p>
            <a:r>
              <a:rPr lang="de-DE" dirty="0"/>
              <a:t>Quelle:</a:t>
            </a:r>
          </a:p>
          <a:p>
            <a:r>
              <a:rPr lang="de-DE" dirty="0"/>
              <a:t>https://www.peterjohann-consulting.de/satzschablonen/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11</a:t>
            </a:fld>
            <a:endParaRPr lang="de-DE" altLang="de-DE"/>
          </a:p>
        </p:txBody>
      </p:sp>
    </p:spTree>
    <p:extLst>
      <p:ext uri="{BB962C8B-B14F-4D97-AF65-F5344CB8AC3E}">
        <p14:creationId xmlns:p14="http://schemas.microsoft.com/office/powerpoint/2010/main" val="2515740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lstStyle>
            <a:lvl1pPr algn="ctr">
              <a:defRPr sz="3375"/>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de-DE"/>
              <a:t>Master-Untertitelformat bearbeiten</a:t>
            </a:r>
          </a:p>
        </p:txBody>
      </p:sp>
      <p:sp>
        <p:nvSpPr>
          <p:cNvPr id="6" name="Foliennummernplatzhalter 2">
            <a:extLst>
              <a:ext uri="{FF2B5EF4-FFF2-40B4-BE49-F238E27FC236}">
                <a16:creationId xmlns:a16="http://schemas.microsoft.com/office/drawing/2014/main" id="{3753EECA-ADE8-5641-801D-67B6A47C8E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484538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4147607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20298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0487308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572425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758316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050190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303533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80902531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09713970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849866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83500" y="476672"/>
            <a:ext cx="6604513" cy="1016000"/>
          </a:xfrm>
        </p:spPr>
        <p:txBody>
          <a:bodyPr/>
          <a:lstStyle>
            <a:lvl1pPr>
              <a:defRPr sz="2400"/>
            </a:lvl1pPr>
          </a:lstStyle>
          <a:p>
            <a:r>
              <a:rPr lang="de-DE" dirty="0"/>
              <a:t>Mastertitelformat bearbeiten</a:t>
            </a:r>
          </a:p>
        </p:txBody>
      </p:sp>
      <p:sp>
        <p:nvSpPr>
          <p:cNvPr id="3" name="Inhaltsplatzhalter 2"/>
          <p:cNvSpPr>
            <a:spLocks noGrp="1"/>
          </p:cNvSpPr>
          <p:nvPr>
            <p:ph idx="1"/>
          </p:nvPr>
        </p:nvSpPr>
        <p:spPr>
          <a:xfrm>
            <a:off x="1583499" y="1844824"/>
            <a:ext cx="9768207" cy="3805238"/>
          </a:xfrm>
        </p:spPr>
        <p:txBody>
          <a:bodyPr/>
          <a:lstStyle>
            <a:lvl1pPr>
              <a:defRPr sz="2400"/>
            </a:lvl1pPr>
            <a:lvl2pPr>
              <a:defRPr sz="1800"/>
            </a:lvl2pPr>
            <a:lvl3pPr>
              <a:defRPr sz="1800"/>
            </a:lvl3pPr>
            <a:lvl4pPr>
              <a:defRPr sz="1100"/>
            </a:lvl4pPr>
            <a:lvl5pPr>
              <a:defRPr sz="9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liennummernplatzhalter 2">
            <a:extLst>
              <a:ext uri="{FF2B5EF4-FFF2-40B4-BE49-F238E27FC236}">
                <a16:creationId xmlns:a16="http://schemas.microsoft.com/office/drawing/2014/main" id="{87F1AD59-1613-3D4D-8BF3-8EA66DCB797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923979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2550841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487488" y="1709743"/>
            <a:ext cx="9860451" cy="2852737"/>
          </a:xfrm>
        </p:spPr>
        <p:txBody>
          <a:bodyPr/>
          <a:lstStyle>
            <a:lvl1pPr>
              <a:defRPr sz="3375"/>
            </a:lvl1pPr>
          </a:lstStyle>
          <a:p>
            <a:r>
              <a:rPr lang="de-DE"/>
              <a:t>Mastertitelformat bearbeiten</a:t>
            </a:r>
          </a:p>
        </p:txBody>
      </p:sp>
      <p:sp>
        <p:nvSpPr>
          <p:cNvPr id="3" name="Textplatzhalter 2"/>
          <p:cNvSpPr>
            <a:spLocks noGrp="1"/>
          </p:cNvSpPr>
          <p:nvPr>
            <p:ph type="body" idx="1"/>
          </p:nvPr>
        </p:nvSpPr>
        <p:spPr>
          <a:xfrm>
            <a:off x="1487488" y="4589468"/>
            <a:ext cx="9860451" cy="1500187"/>
          </a:xfrm>
        </p:spPr>
        <p:txBody>
          <a:bodyPr/>
          <a:lstStyle>
            <a:lvl1pPr marL="0" indent="0">
              <a:buNone/>
              <a:defRPr sz="1350"/>
            </a:lvl1pPr>
            <a:lvl2pPr marL="257175" indent="0">
              <a:buNone/>
              <a:defRPr sz="1125"/>
            </a:lvl2pPr>
            <a:lvl3pPr marL="514350" indent="0">
              <a:buNone/>
              <a:defRPr sz="1013"/>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pPr lvl="0"/>
            <a:r>
              <a:rPr lang="de-DE"/>
              <a:t>Mastertextformat bearbeiten</a:t>
            </a:r>
          </a:p>
        </p:txBody>
      </p:sp>
      <p:sp>
        <p:nvSpPr>
          <p:cNvPr id="4" name="Foliennummernplatzhalter 2">
            <a:extLst>
              <a:ext uri="{FF2B5EF4-FFF2-40B4-BE49-F238E27FC236}">
                <a16:creationId xmlns:a16="http://schemas.microsoft.com/office/drawing/2014/main" id="{91F701B7-DB45-C34B-A14D-FDB3CB60C7E6}"/>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842343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1247462" y="1844675"/>
            <a:ext cx="4825093"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260123" y="1844675"/>
            <a:ext cx="5330092"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oliennummernplatzhalter 2">
            <a:extLst>
              <a:ext uri="{FF2B5EF4-FFF2-40B4-BE49-F238E27FC236}">
                <a16:creationId xmlns:a16="http://schemas.microsoft.com/office/drawing/2014/main" id="{77C0B1A6-E4F3-A343-9752-C8A3522BDF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042598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487486" y="365129"/>
            <a:ext cx="9868268" cy="1325563"/>
          </a:xfrm>
        </p:spPr>
        <p:txBody>
          <a:bodyPr/>
          <a:lstStyle/>
          <a:p>
            <a:r>
              <a:rPr lang="de-DE" dirty="0"/>
              <a:t>Mastertitelformat bearbeiten</a:t>
            </a:r>
          </a:p>
        </p:txBody>
      </p:sp>
      <p:sp>
        <p:nvSpPr>
          <p:cNvPr id="3" name="Textplatzhalter 2"/>
          <p:cNvSpPr>
            <a:spLocks noGrp="1"/>
          </p:cNvSpPr>
          <p:nvPr>
            <p:ph type="body" idx="1"/>
          </p:nvPr>
        </p:nvSpPr>
        <p:spPr>
          <a:xfrm>
            <a:off x="1487482" y="1681163"/>
            <a:ext cx="489655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a:t>Mastertextformat bearbeiten</a:t>
            </a:r>
          </a:p>
        </p:txBody>
      </p:sp>
      <p:sp>
        <p:nvSpPr>
          <p:cNvPr id="4" name="Inhaltsplatzhalter 3"/>
          <p:cNvSpPr>
            <a:spLocks noGrp="1"/>
          </p:cNvSpPr>
          <p:nvPr>
            <p:ph sz="half" idx="2"/>
          </p:nvPr>
        </p:nvSpPr>
        <p:spPr>
          <a:xfrm>
            <a:off x="1487488" y="2505075"/>
            <a:ext cx="4896545"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528049" y="1681163"/>
            <a:ext cx="482770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dirty="0"/>
              <a:t>Mastertextformat bearbeiten</a:t>
            </a:r>
          </a:p>
        </p:txBody>
      </p:sp>
      <p:sp>
        <p:nvSpPr>
          <p:cNvPr id="6" name="Inhaltsplatzhalter 5"/>
          <p:cNvSpPr>
            <a:spLocks noGrp="1"/>
          </p:cNvSpPr>
          <p:nvPr>
            <p:ph sz="quarter" idx="4"/>
          </p:nvPr>
        </p:nvSpPr>
        <p:spPr>
          <a:xfrm>
            <a:off x="6528049" y="2505075"/>
            <a:ext cx="4827708" cy="368458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2">
            <a:extLst>
              <a:ext uri="{FF2B5EF4-FFF2-40B4-BE49-F238E27FC236}">
                <a16:creationId xmlns:a16="http://schemas.microsoft.com/office/drawing/2014/main" id="{72F6F261-C0CC-4180-ADB5-D0B20B6F7518}"/>
              </a:ext>
            </a:extLst>
          </p:cNvPr>
          <p:cNvSpPr>
            <a:spLocks noGrp="1"/>
          </p:cNvSpPr>
          <p:nvPr>
            <p:ph type="sldNum" sz="quarter" idx="10"/>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05744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487489" y="476672"/>
            <a:ext cx="6700524" cy="1016000"/>
          </a:xfrm>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7EB2A278-176F-49E7-A219-94289615D958}"/>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57086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29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108645" y="457200"/>
            <a:ext cx="3931139" cy="1600200"/>
          </a:xfrm>
        </p:spPr>
        <p:txBody>
          <a:bodyPr/>
          <a:lstStyle>
            <a:lvl1pPr>
              <a:defRPr sz="1800"/>
            </a:lvl1pPr>
          </a:lstStyle>
          <a:p>
            <a:r>
              <a:rPr lang="de-DE" dirty="0"/>
              <a:t>Mastertitelformat bearbeiten</a:t>
            </a:r>
          </a:p>
        </p:txBody>
      </p:sp>
      <p:sp>
        <p:nvSpPr>
          <p:cNvPr id="3" name="Inhaltsplatzhalter 2"/>
          <p:cNvSpPr>
            <a:spLocks noGrp="1"/>
          </p:cNvSpPr>
          <p:nvPr>
            <p:ph idx="1"/>
          </p:nvPr>
        </p:nvSpPr>
        <p:spPr>
          <a:xfrm>
            <a:off x="5183558" y="987430"/>
            <a:ext cx="6172199"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108645"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3763459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40153" y="457200"/>
            <a:ext cx="3931139" cy="1600200"/>
          </a:xfrm>
        </p:spPr>
        <p:txBody>
          <a:bodyPr/>
          <a:lstStyle>
            <a:lvl1pPr>
              <a:defRPr sz="1800"/>
            </a:lvl1pPr>
          </a:lstStyle>
          <a:p>
            <a:r>
              <a:rPr lang="de-DE"/>
              <a:t>Mastertitelformat bearbeiten</a:t>
            </a:r>
          </a:p>
        </p:txBody>
      </p:sp>
      <p:sp>
        <p:nvSpPr>
          <p:cNvPr id="3" name="Bildplatzhalter 2"/>
          <p:cNvSpPr>
            <a:spLocks noGrp="1"/>
          </p:cNvSpPr>
          <p:nvPr>
            <p:ph type="pic" idx="1"/>
          </p:nvPr>
        </p:nvSpPr>
        <p:spPr>
          <a:xfrm>
            <a:off x="5183558" y="987430"/>
            <a:ext cx="6172199"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de-DE" noProof="0"/>
          </a:p>
        </p:txBody>
      </p:sp>
      <p:sp>
        <p:nvSpPr>
          <p:cNvPr id="4" name="Textplatzhalter 3"/>
          <p:cNvSpPr>
            <a:spLocks noGrp="1"/>
          </p:cNvSpPr>
          <p:nvPr>
            <p:ph type="body" sz="half" idx="2"/>
          </p:nvPr>
        </p:nvSpPr>
        <p:spPr>
          <a:xfrm>
            <a:off x="840153"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219586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 name="Rectangle 24">
            <a:extLst>
              <a:ext uri="{FF2B5EF4-FFF2-40B4-BE49-F238E27FC236}">
                <a16:creationId xmlns:a16="http://schemas.microsoft.com/office/drawing/2014/main" id="{72F254F1-9F31-D24B-83E2-2F71497DF94D}"/>
              </a:ext>
            </a:extLst>
          </p:cNvPr>
          <p:cNvSpPr>
            <a:spLocks noGrp="1" noChangeArrowheads="1"/>
          </p:cNvSpPr>
          <p:nvPr>
            <p:ph type="title"/>
          </p:nvPr>
        </p:nvSpPr>
        <p:spPr bwMode="auto">
          <a:xfrm>
            <a:off x="1248001" y="360000"/>
            <a:ext cx="6940551"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049" name="Rectangle 25">
            <a:extLst>
              <a:ext uri="{FF2B5EF4-FFF2-40B4-BE49-F238E27FC236}">
                <a16:creationId xmlns:a16="http://schemas.microsoft.com/office/drawing/2014/main" id="{8B3B5DBD-418E-F14C-9133-5BDEEDBD8FF1}"/>
              </a:ext>
            </a:extLst>
          </p:cNvPr>
          <p:cNvSpPr>
            <a:spLocks noGrp="1" noChangeArrowheads="1"/>
          </p:cNvSpPr>
          <p:nvPr>
            <p:ph type="body" idx="1"/>
          </p:nvPr>
        </p:nvSpPr>
        <p:spPr bwMode="auto">
          <a:xfrm>
            <a:off x="1247462" y="1844824"/>
            <a:ext cx="10104244"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3" name="Foliennummernplatzhalter 2">
            <a:extLst>
              <a:ext uri="{FF2B5EF4-FFF2-40B4-BE49-F238E27FC236}">
                <a16:creationId xmlns:a16="http://schemas.microsoft.com/office/drawing/2014/main" id="{63D90622-56C1-5E46-823D-75761C73A35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pic>
        <p:nvPicPr>
          <p:cNvPr id="8" name="Grafik 7">
            <a:extLst>
              <a:ext uri="{FF2B5EF4-FFF2-40B4-BE49-F238E27FC236}">
                <a16:creationId xmlns:a16="http://schemas.microsoft.com/office/drawing/2014/main" id="{1273A6D2-F85C-DE41-AEA6-1FB94E2D32DF}"/>
              </a:ext>
            </a:extLst>
          </p:cNvPr>
          <p:cNvPicPr>
            <a:picLocks noChangeAspect="1"/>
          </p:cNvPicPr>
          <p:nvPr userDrawn="1"/>
        </p:nvPicPr>
        <p:blipFill>
          <a:blip r:embed="rId11"/>
          <a:stretch>
            <a:fillRect/>
          </a:stretch>
        </p:blipFill>
        <p:spPr>
          <a:xfrm rot="16200000">
            <a:off x="-1374786" y="1586753"/>
            <a:ext cx="3384378" cy="44413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687" r:id="rId2"/>
    <p:sldLayoutId id="2147483688" r:id="rId3"/>
    <p:sldLayoutId id="2147483689" r:id="rId4"/>
    <p:sldLayoutId id="2147483690" r:id="rId5"/>
    <p:sldLayoutId id="2147483691" r:id="rId6"/>
    <p:sldLayoutId id="2147483697" r:id="rId7"/>
    <p:sldLayoutId id="2147483692" r:id="rId8"/>
    <p:sldLayoutId id="2147483693" r:id="rId9"/>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
                                        </p:tgtEl>
                                        <p:attrNameLst>
                                          <p:attrName>style.visibility</p:attrName>
                                        </p:attrNameLst>
                                      </p:cBhvr>
                                      <p:to>
                                        <p:strVal val="visible"/>
                                      </p:to>
                                    </p:set>
                                    <p:animEffect transition="in" filter="fade">
                                      <p:cBhvr>
                                        <p:cTn id="7" dur="2000"/>
                                        <p:tgtEl>
                                          <p:spTgt spid="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 grpId="0"/>
    </p:bldLst>
  </p:timing>
  <p:hf hdr="0" ftr="0" dt="0"/>
  <p:txStyles>
    <p:titleStyle>
      <a:lvl1pPr algn="l" rtl="0" eaLnBrk="0" fontAlgn="base" hangingPunct="0">
        <a:spcBef>
          <a:spcPct val="0"/>
        </a:spcBef>
        <a:spcAft>
          <a:spcPct val="0"/>
        </a:spcAft>
        <a:defRPr kern="1200">
          <a:solidFill>
            <a:srgbClr val="0070C0"/>
          </a:solidFill>
          <a:latin typeface="+mj-lt"/>
          <a:ea typeface="+mj-ea"/>
          <a:cs typeface="+mj-cs"/>
        </a:defRPr>
      </a:lvl1pPr>
      <a:lvl2pPr algn="l" rtl="0" eaLnBrk="0" fontAlgn="base" hangingPunct="0">
        <a:spcBef>
          <a:spcPct val="0"/>
        </a:spcBef>
        <a:spcAft>
          <a:spcPct val="0"/>
        </a:spcAft>
        <a:defRPr>
          <a:solidFill>
            <a:srgbClr val="669900"/>
          </a:solidFill>
          <a:latin typeface="Arial Black" charset="0"/>
        </a:defRPr>
      </a:lvl2pPr>
      <a:lvl3pPr algn="l" rtl="0" eaLnBrk="0" fontAlgn="base" hangingPunct="0">
        <a:spcBef>
          <a:spcPct val="0"/>
        </a:spcBef>
        <a:spcAft>
          <a:spcPct val="0"/>
        </a:spcAft>
        <a:defRPr>
          <a:solidFill>
            <a:srgbClr val="669900"/>
          </a:solidFill>
          <a:latin typeface="Arial Black" charset="0"/>
        </a:defRPr>
      </a:lvl3pPr>
      <a:lvl4pPr algn="l" rtl="0" eaLnBrk="0" fontAlgn="base" hangingPunct="0">
        <a:spcBef>
          <a:spcPct val="0"/>
        </a:spcBef>
        <a:spcAft>
          <a:spcPct val="0"/>
        </a:spcAft>
        <a:defRPr>
          <a:solidFill>
            <a:srgbClr val="669900"/>
          </a:solidFill>
          <a:latin typeface="Arial Black" charset="0"/>
        </a:defRPr>
      </a:lvl4pPr>
      <a:lvl5pPr algn="l" rtl="0" eaLnBrk="0" fontAlgn="base" hangingPunct="0">
        <a:spcBef>
          <a:spcPct val="0"/>
        </a:spcBef>
        <a:spcAft>
          <a:spcPct val="0"/>
        </a:spcAft>
        <a:defRPr>
          <a:solidFill>
            <a:srgbClr val="669900"/>
          </a:solidFill>
          <a:latin typeface="Arial Black" charset="0"/>
        </a:defRPr>
      </a:lvl5pPr>
      <a:lvl6pPr marL="257175" algn="l" rtl="0" fontAlgn="base">
        <a:spcBef>
          <a:spcPct val="0"/>
        </a:spcBef>
        <a:spcAft>
          <a:spcPct val="0"/>
        </a:spcAft>
        <a:defRPr sz="1350">
          <a:solidFill>
            <a:srgbClr val="669900"/>
          </a:solidFill>
          <a:latin typeface="Arial Black" charset="0"/>
        </a:defRPr>
      </a:lvl6pPr>
      <a:lvl7pPr marL="514350" algn="l" rtl="0" fontAlgn="base">
        <a:spcBef>
          <a:spcPct val="0"/>
        </a:spcBef>
        <a:spcAft>
          <a:spcPct val="0"/>
        </a:spcAft>
        <a:defRPr sz="1350">
          <a:solidFill>
            <a:srgbClr val="669900"/>
          </a:solidFill>
          <a:latin typeface="Arial Black" charset="0"/>
        </a:defRPr>
      </a:lvl7pPr>
      <a:lvl8pPr marL="771525" algn="l" rtl="0" fontAlgn="base">
        <a:spcBef>
          <a:spcPct val="0"/>
        </a:spcBef>
        <a:spcAft>
          <a:spcPct val="0"/>
        </a:spcAft>
        <a:defRPr sz="1350">
          <a:solidFill>
            <a:srgbClr val="669900"/>
          </a:solidFill>
          <a:latin typeface="Arial Black" charset="0"/>
        </a:defRPr>
      </a:lvl8pPr>
      <a:lvl9pPr marL="1028700" algn="l" rtl="0" fontAlgn="base">
        <a:spcBef>
          <a:spcPct val="0"/>
        </a:spcBef>
        <a:spcAft>
          <a:spcPct val="0"/>
        </a:spcAft>
        <a:defRPr sz="1350">
          <a:solidFill>
            <a:srgbClr val="669900"/>
          </a:solidFill>
          <a:latin typeface="Arial Black" charset="0"/>
        </a:defRPr>
      </a:lvl9pPr>
    </p:titleStyle>
    <p:bodyStyle>
      <a:lvl1pPr marL="192088" indent="-192088" algn="l" rtl="0" eaLnBrk="0" fontAlgn="base" hangingPunct="0">
        <a:spcBef>
          <a:spcPct val="20000"/>
        </a:spcBef>
        <a:spcAft>
          <a:spcPct val="0"/>
        </a:spcAft>
        <a:defRPr sz="1100" b="1" kern="1200">
          <a:solidFill>
            <a:schemeClr val="tx1"/>
          </a:solidFill>
          <a:latin typeface="+mn-lt"/>
          <a:ea typeface="+mn-ea"/>
          <a:cs typeface="+mn-cs"/>
        </a:defRPr>
      </a:lvl1pPr>
      <a:lvl2pPr marL="417513" indent="-160338" algn="l" rtl="0" eaLnBrk="0" fontAlgn="base" hangingPunct="0">
        <a:spcBef>
          <a:spcPct val="20000"/>
        </a:spcBef>
        <a:spcAft>
          <a:spcPct val="0"/>
        </a:spcAft>
        <a:defRPr sz="1100" kern="1200">
          <a:solidFill>
            <a:schemeClr val="tx1"/>
          </a:solidFill>
          <a:latin typeface="+mn-lt"/>
          <a:ea typeface="+mn-ea"/>
          <a:cs typeface="+mn-cs"/>
        </a:defRPr>
      </a:lvl2pPr>
      <a:lvl3pPr marL="642938" indent="-128588" algn="l" rtl="0" eaLnBrk="0" fontAlgn="base" hangingPunct="0">
        <a:spcBef>
          <a:spcPct val="20000"/>
        </a:spcBef>
        <a:spcAft>
          <a:spcPct val="0"/>
        </a:spcAft>
        <a:defRPr kern="1200">
          <a:solidFill>
            <a:schemeClr val="tx1"/>
          </a:solidFill>
          <a:latin typeface="+mn-lt"/>
          <a:ea typeface="+mn-ea"/>
          <a:cs typeface="+mn-cs"/>
        </a:defRPr>
      </a:lvl3pPr>
      <a:lvl4pPr marL="900113" indent="-128588" algn="l" rtl="0" eaLnBrk="0" fontAlgn="base" hangingPunct="0">
        <a:spcBef>
          <a:spcPct val="20000"/>
        </a:spcBef>
        <a:spcAft>
          <a:spcPct val="0"/>
        </a:spcAft>
        <a:defRPr sz="900" kern="1200">
          <a:solidFill>
            <a:schemeClr val="tx1"/>
          </a:solidFill>
          <a:latin typeface="+mn-lt"/>
          <a:ea typeface="+mn-ea"/>
          <a:cs typeface="+mn-cs"/>
        </a:defRPr>
      </a:lvl4pPr>
      <a:lvl5pPr marL="1157288" indent="-128588" algn="l" rtl="0" eaLnBrk="0" fontAlgn="base" hangingPunct="0">
        <a:spcBef>
          <a:spcPct val="20000"/>
        </a:spcBef>
        <a:spcAft>
          <a:spcPct val="0"/>
        </a:spcAft>
        <a:defRPr sz="6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de-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841FC-7AA3-274E-887F-3F06530528A4}" type="slidenum">
              <a:rPr lang="de-DE" smtClean="0"/>
              <a:pPr/>
              <a:t>‹Nr.›</a:t>
            </a:fld>
            <a:endParaRPr lang="de-DE"/>
          </a:p>
        </p:txBody>
      </p:sp>
      <p:pic>
        <p:nvPicPr>
          <p:cNvPr id="7" name="Grafik 6">
            <a:extLst>
              <a:ext uri="{FF2B5EF4-FFF2-40B4-BE49-F238E27FC236}">
                <a16:creationId xmlns:a16="http://schemas.microsoft.com/office/drawing/2014/main" id="{90A6C2E0-E82E-D46F-8CED-0ACB5B7198C2}"/>
              </a:ext>
            </a:extLst>
          </p:cNvPr>
          <p:cNvPicPr>
            <a:picLocks noChangeAspect="1"/>
          </p:cNvPicPr>
          <p:nvPr userDrawn="1"/>
        </p:nvPicPr>
        <p:blipFill>
          <a:blip r:embed="rId13"/>
          <a:stretch>
            <a:fillRect/>
          </a:stretch>
        </p:blipFill>
        <p:spPr>
          <a:xfrm rot="16200000">
            <a:off x="-1374786" y="1586753"/>
            <a:ext cx="3384378" cy="444136"/>
          </a:xfrm>
          <a:prstGeom prst="rect">
            <a:avLst/>
          </a:prstGeom>
        </p:spPr>
      </p:pic>
    </p:spTree>
    <p:extLst>
      <p:ext uri="{BB962C8B-B14F-4D97-AF65-F5344CB8AC3E}">
        <p14:creationId xmlns:p14="http://schemas.microsoft.com/office/powerpoint/2010/main" val="40021671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video" Target="https://www.youtube.com/embed/cJlb3lqXS90?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CH" sz="3600"/>
              <a:t>MODUL 322</a:t>
            </a:r>
            <a:br>
              <a:rPr lang="de-CH" sz="3600" dirty="0"/>
            </a:br>
            <a:r>
              <a:rPr lang="de-CH" sz="3600" dirty="0"/>
              <a:t>Benutzerschnittstellen entwerfen </a:t>
            </a:r>
            <a:r>
              <a:rPr lang="de-CH" sz="3600"/>
              <a:t>und implementieren</a:t>
            </a:r>
            <a:br>
              <a:rPr lang="de-CH" sz="3600"/>
            </a:br>
            <a:br>
              <a:rPr lang="de-CH" sz="3600"/>
            </a:br>
            <a:r>
              <a:rPr lang="de-CH" sz="3600"/>
              <a:t>Nutzungskontext</a:t>
            </a:r>
            <a:br>
              <a:rPr lang="de-CH" sz="3600" dirty="0"/>
            </a:br>
            <a:r>
              <a:rPr lang="de-CH" sz="3600" dirty="0"/>
              <a:t>  </a:t>
            </a:r>
          </a:p>
        </p:txBody>
      </p:sp>
      <p:sp>
        <p:nvSpPr>
          <p:cNvPr id="6" name="Untertitel 5">
            <a:extLst>
              <a:ext uri="{FF2B5EF4-FFF2-40B4-BE49-F238E27FC236}">
                <a16:creationId xmlns:a16="http://schemas.microsoft.com/office/drawing/2014/main" id="{7D3B3CF1-0D42-184E-86E3-D831590CBC83}"/>
              </a:ext>
            </a:extLst>
          </p:cNvPr>
          <p:cNvSpPr>
            <a:spLocks noGrp="1"/>
          </p:cNvSpPr>
          <p:nvPr>
            <p:ph type="subTitle" idx="1"/>
          </p:nvPr>
        </p:nvSpPr>
        <p:spPr>
          <a:xfrm>
            <a:off x="2099556" y="3825044"/>
            <a:ext cx="8316924" cy="1655762"/>
          </a:xfrm>
        </p:spPr>
        <p:txBody>
          <a:bodyPr/>
          <a:lstStyle/>
          <a:p>
            <a:r>
              <a:rPr lang="de-DE" sz="4400" dirty="0"/>
              <a:t>Nutzungsanforderungen spezifizieren</a:t>
            </a:r>
          </a:p>
        </p:txBody>
      </p:sp>
      <p:sp>
        <p:nvSpPr>
          <p:cNvPr id="3" name="Textfeld 2">
            <a:extLst>
              <a:ext uri="{FF2B5EF4-FFF2-40B4-BE49-F238E27FC236}">
                <a16:creationId xmlns:a16="http://schemas.microsoft.com/office/drawing/2014/main" id="{0B98474E-8366-9A05-E57E-36162A788871}"/>
              </a:ext>
            </a:extLst>
          </p:cNvPr>
          <p:cNvSpPr txBox="1"/>
          <p:nvPr/>
        </p:nvSpPr>
        <p:spPr>
          <a:xfrm>
            <a:off x="479376" y="6219118"/>
            <a:ext cx="8229270" cy="400110"/>
          </a:xfrm>
          <a:prstGeom prst="rect">
            <a:avLst/>
          </a:prstGeom>
          <a:noFill/>
        </p:spPr>
        <p:txBody>
          <a:bodyPr wrap="square" rtlCol="0">
            <a:spAutoFit/>
          </a:bodyPr>
          <a:lstStyle/>
          <a:p>
            <a:r>
              <a:rPr lang="de-DE" sz="2000" dirty="0">
                <a:latin typeface="+mn-lt"/>
              </a:rPr>
              <a:t>Quelle: BBB (Berufsschule Baden)</a:t>
            </a:r>
            <a:endParaRPr lang="de-CH" sz="2000" dirty="0">
              <a:latin typeface="+mn-lt"/>
            </a:endParaRPr>
          </a:p>
        </p:txBody>
      </p:sp>
    </p:spTree>
    <p:extLst>
      <p:ext uri="{BB962C8B-B14F-4D97-AF65-F5344CB8AC3E}">
        <p14:creationId xmlns:p14="http://schemas.microsoft.com/office/powerpoint/2010/main" val="2029416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9A97ED-7A8A-645C-D365-E4E140666DCA}"/>
              </a:ext>
            </a:extLst>
          </p:cNvPr>
          <p:cNvSpPr>
            <a:spLocks noGrp="1"/>
          </p:cNvSpPr>
          <p:nvPr>
            <p:ph type="title"/>
          </p:nvPr>
        </p:nvSpPr>
        <p:spPr/>
        <p:txBody>
          <a:bodyPr>
            <a:normAutofit/>
          </a:bodyPr>
          <a:lstStyle/>
          <a:p>
            <a:r>
              <a:rPr lang="de-DE" dirty="0"/>
              <a:t>Klassische Spezifikationen: </a:t>
            </a:r>
            <a:br>
              <a:rPr lang="de-DE" dirty="0"/>
            </a:br>
            <a:r>
              <a:rPr lang="de-DE" sz="3100" dirty="0"/>
              <a:t>Systemanforderungen mit Satzschablonen spezifizieren</a:t>
            </a:r>
            <a:endParaRPr lang="de-CH" sz="3100" dirty="0"/>
          </a:p>
        </p:txBody>
      </p:sp>
      <p:sp>
        <p:nvSpPr>
          <p:cNvPr id="4" name="Foliennummernplatzhalter 3">
            <a:extLst>
              <a:ext uri="{FF2B5EF4-FFF2-40B4-BE49-F238E27FC236}">
                <a16:creationId xmlns:a16="http://schemas.microsoft.com/office/drawing/2014/main" id="{4400234A-6F27-6A2F-9E3B-13E3DB4449FE}"/>
              </a:ext>
            </a:extLst>
          </p:cNvPr>
          <p:cNvSpPr>
            <a:spLocks noGrp="1"/>
          </p:cNvSpPr>
          <p:nvPr>
            <p:ph type="sldNum" sz="quarter" idx="12"/>
          </p:nvPr>
        </p:nvSpPr>
        <p:spPr/>
        <p:txBody>
          <a:bodyPr/>
          <a:lstStyle/>
          <a:p>
            <a:fld id="{F0E841FC-7AA3-274E-887F-3F06530528A4}" type="slidenum">
              <a:rPr lang="de-DE" smtClean="0"/>
              <a:pPr/>
              <a:t>10</a:t>
            </a:fld>
            <a:endParaRPr lang="de-DE"/>
          </a:p>
        </p:txBody>
      </p:sp>
      <p:pic>
        <p:nvPicPr>
          <p:cNvPr id="5" name="Picture 2" descr="Die Satzschablone, (C) Peterjohann Consulting, 2018-2022">
            <a:extLst>
              <a:ext uri="{FF2B5EF4-FFF2-40B4-BE49-F238E27FC236}">
                <a16:creationId xmlns:a16="http://schemas.microsoft.com/office/drawing/2014/main" id="{B308D2C1-3149-9849-FCA5-4C3E88AA5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033" y="1590289"/>
            <a:ext cx="7620000" cy="2343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91748D32-882F-7491-71C8-189EB49DF896}"/>
              </a:ext>
            </a:extLst>
          </p:cNvPr>
          <p:cNvSpPr txBox="1"/>
          <p:nvPr/>
        </p:nvSpPr>
        <p:spPr>
          <a:xfrm>
            <a:off x="2063552" y="4106090"/>
            <a:ext cx="4297780" cy="369332"/>
          </a:xfrm>
          <a:prstGeom prst="rect">
            <a:avLst/>
          </a:prstGeom>
          <a:noFill/>
        </p:spPr>
        <p:txBody>
          <a:bodyPr wrap="none" rtlCol="0">
            <a:spAutoFit/>
          </a:bodyPr>
          <a:lstStyle/>
          <a:p>
            <a:pPr eaLnBrk="1" fontAlgn="auto" hangingPunct="1">
              <a:spcBef>
                <a:spcPts val="0"/>
              </a:spcBef>
              <a:spcAft>
                <a:spcPts val="0"/>
              </a:spcAft>
            </a:pPr>
            <a:r>
              <a:rPr lang="de-CH" sz="1800" b="1" dirty="0">
                <a:solidFill>
                  <a:srgbClr val="111516"/>
                </a:solidFill>
                <a:latin typeface="LabGrotesque-Black"/>
                <a:ea typeface="+mn-ea"/>
              </a:rPr>
              <a:t>Die </a:t>
            </a:r>
            <a:r>
              <a:rPr lang="de-CH" sz="1800" b="1" dirty="0" err="1">
                <a:solidFill>
                  <a:srgbClr val="111516"/>
                </a:solidFill>
                <a:latin typeface="LabGrotesque-Black"/>
                <a:ea typeface="+mn-ea"/>
              </a:rPr>
              <a:t>Satzschablone</a:t>
            </a:r>
            <a:r>
              <a:rPr lang="de-CH" sz="1800" dirty="0" err="1">
                <a:solidFill>
                  <a:srgbClr val="757575"/>
                </a:solidFill>
                <a:latin typeface="LabGrotesque-Regular"/>
                <a:ea typeface="+mn-ea"/>
              </a:rPr>
              <a:t>©peterjohann-consulting</a:t>
            </a:r>
            <a:endParaRPr lang="de-CH" sz="1800" dirty="0">
              <a:solidFill>
                <a:prstClr val="black"/>
              </a:solidFill>
              <a:latin typeface="Calibri"/>
              <a:ea typeface="+mn-ea"/>
            </a:endParaRPr>
          </a:p>
        </p:txBody>
      </p:sp>
      <p:sp>
        <p:nvSpPr>
          <p:cNvPr id="7" name="Inhaltsplatzhalter 2">
            <a:extLst>
              <a:ext uri="{FF2B5EF4-FFF2-40B4-BE49-F238E27FC236}">
                <a16:creationId xmlns:a16="http://schemas.microsoft.com/office/drawing/2014/main" id="{8A8348D3-DC7F-63AE-335D-66CC3655EA4F}"/>
              </a:ext>
            </a:extLst>
          </p:cNvPr>
          <p:cNvSpPr txBox="1">
            <a:spLocks/>
          </p:cNvSpPr>
          <p:nvPr/>
        </p:nvSpPr>
        <p:spPr>
          <a:xfrm>
            <a:off x="609600" y="4221088"/>
            <a:ext cx="10972800" cy="1905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Die Versicherungsapplikation muss dem Sachbearbeiter die Möglichkeit bieten Schadensmeldung zu erfassen.</a:t>
            </a: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725420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BEB60A-C90B-DE49-0057-4154DE536B90}"/>
              </a:ext>
            </a:extLst>
          </p:cNvPr>
          <p:cNvSpPr>
            <a:spLocks noGrp="1"/>
          </p:cNvSpPr>
          <p:nvPr>
            <p:ph type="title"/>
          </p:nvPr>
        </p:nvSpPr>
        <p:spPr/>
        <p:txBody>
          <a:bodyPr>
            <a:normAutofit fontScale="90000"/>
          </a:bodyPr>
          <a:lstStyle/>
          <a:p>
            <a:r>
              <a:rPr lang="de-DE" dirty="0"/>
              <a:t>Klassische Spezifikationen: </a:t>
            </a:r>
            <a:br>
              <a:rPr lang="de-DE" dirty="0"/>
            </a:br>
            <a:r>
              <a:rPr lang="de-DE" sz="3600" dirty="0"/>
              <a:t>Nutzungsanforderungen mit Satzschablonen spezifizieren</a:t>
            </a:r>
            <a:endParaRPr lang="de-CH" sz="3600" dirty="0"/>
          </a:p>
        </p:txBody>
      </p:sp>
      <p:sp>
        <p:nvSpPr>
          <p:cNvPr id="4" name="Foliennummernplatzhalter 3">
            <a:extLst>
              <a:ext uri="{FF2B5EF4-FFF2-40B4-BE49-F238E27FC236}">
                <a16:creationId xmlns:a16="http://schemas.microsoft.com/office/drawing/2014/main" id="{2D396F5A-27D6-FC44-AB20-C6A8EA372F05}"/>
              </a:ext>
            </a:extLst>
          </p:cNvPr>
          <p:cNvSpPr>
            <a:spLocks noGrp="1"/>
          </p:cNvSpPr>
          <p:nvPr>
            <p:ph type="sldNum" sz="quarter" idx="12"/>
          </p:nvPr>
        </p:nvSpPr>
        <p:spPr/>
        <p:txBody>
          <a:bodyPr/>
          <a:lstStyle/>
          <a:p>
            <a:fld id="{F0E841FC-7AA3-274E-887F-3F06530528A4}" type="slidenum">
              <a:rPr lang="de-DE" smtClean="0"/>
              <a:pPr/>
              <a:t>11</a:t>
            </a:fld>
            <a:endParaRPr lang="de-DE"/>
          </a:p>
        </p:txBody>
      </p:sp>
      <p:sp>
        <p:nvSpPr>
          <p:cNvPr id="23" name="Rechteck 22">
            <a:extLst>
              <a:ext uri="{FF2B5EF4-FFF2-40B4-BE49-F238E27FC236}">
                <a16:creationId xmlns:a16="http://schemas.microsoft.com/office/drawing/2014/main" id="{416BC056-6C92-9331-30CC-02C8BEC2EF97}"/>
              </a:ext>
            </a:extLst>
          </p:cNvPr>
          <p:cNvSpPr/>
          <p:nvPr/>
        </p:nvSpPr>
        <p:spPr>
          <a:xfrm>
            <a:off x="144016" y="2286171"/>
            <a:ext cx="1271465"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&lt;Akteur&gt;</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4" name="Rechteck 23">
            <a:extLst>
              <a:ext uri="{FF2B5EF4-FFF2-40B4-BE49-F238E27FC236}">
                <a16:creationId xmlns:a16="http://schemas.microsoft.com/office/drawing/2014/main" id="{06436AFB-E0BC-4549-652A-B80E53A42CB0}"/>
              </a:ext>
            </a:extLst>
          </p:cNvPr>
          <p:cNvSpPr/>
          <p:nvPr/>
        </p:nvSpPr>
        <p:spPr>
          <a:xfrm>
            <a:off x="3258597" y="2291556"/>
            <a:ext cx="1344622"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&lt;System-name&gt;</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Rechteck 24">
            <a:extLst>
              <a:ext uri="{FF2B5EF4-FFF2-40B4-BE49-F238E27FC236}">
                <a16:creationId xmlns:a16="http://schemas.microsoft.com/office/drawing/2014/main" id="{2D0BD174-1BCA-2CB7-622B-A97A534FAC45}"/>
              </a:ext>
            </a:extLst>
          </p:cNvPr>
          <p:cNvSpPr/>
          <p:nvPr/>
        </p:nvSpPr>
        <p:spPr>
          <a:xfrm>
            <a:off x="1870307" y="1536829"/>
            <a:ext cx="843208"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muss</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6" name="Rechteck 25">
            <a:extLst>
              <a:ext uri="{FF2B5EF4-FFF2-40B4-BE49-F238E27FC236}">
                <a16:creationId xmlns:a16="http://schemas.microsoft.com/office/drawing/2014/main" id="{700ED962-1700-0F72-1448-FAD4043C6F97}"/>
              </a:ext>
            </a:extLst>
          </p:cNvPr>
          <p:cNvSpPr/>
          <p:nvPr/>
        </p:nvSpPr>
        <p:spPr>
          <a:xfrm>
            <a:off x="5101714" y="2286171"/>
            <a:ext cx="1344622"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&lt;Prozess-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wort</a:t>
            </a: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&gt;</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7" name="Rechteck 26">
            <a:extLst>
              <a:ext uri="{FF2B5EF4-FFF2-40B4-BE49-F238E27FC236}">
                <a16:creationId xmlns:a16="http://schemas.microsoft.com/office/drawing/2014/main" id="{677231CB-D041-1520-E0DF-39A69DC8E2EF}"/>
              </a:ext>
            </a:extLst>
          </p:cNvPr>
          <p:cNvSpPr/>
          <p:nvPr/>
        </p:nvSpPr>
        <p:spPr>
          <a:xfrm>
            <a:off x="1870307" y="2262364"/>
            <a:ext cx="843208"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soll</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8" name="Rechteck 27">
            <a:extLst>
              <a:ext uri="{FF2B5EF4-FFF2-40B4-BE49-F238E27FC236}">
                <a16:creationId xmlns:a16="http://schemas.microsoft.com/office/drawing/2014/main" id="{2AACF0C0-C2FB-106F-F36E-0B1A6D5477F1}"/>
              </a:ext>
            </a:extLst>
          </p:cNvPr>
          <p:cNvSpPr/>
          <p:nvPr/>
        </p:nvSpPr>
        <p:spPr>
          <a:xfrm>
            <a:off x="1870307" y="2993326"/>
            <a:ext cx="843208"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wird</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9" name="Rechteck 28">
            <a:extLst>
              <a:ext uri="{FF2B5EF4-FFF2-40B4-BE49-F238E27FC236}">
                <a16:creationId xmlns:a16="http://schemas.microsoft.com/office/drawing/2014/main" id="{E41037FE-93D5-5E25-304F-CA96F8648DBE}"/>
              </a:ext>
            </a:extLst>
          </p:cNvPr>
          <p:cNvSpPr/>
          <p:nvPr/>
        </p:nvSpPr>
        <p:spPr>
          <a:xfrm>
            <a:off x="6991418" y="2286171"/>
            <a:ext cx="1204798"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&lt;Objekt&gt;</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 name="Rechteck 29">
            <a:extLst>
              <a:ext uri="{FF2B5EF4-FFF2-40B4-BE49-F238E27FC236}">
                <a16:creationId xmlns:a16="http://schemas.microsoft.com/office/drawing/2014/main" id="{D2B3CFD1-3057-665F-AA21-8C8CE12CBB1F}"/>
              </a:ext>
            </a:extLst>
          </p:cNvPr>
          <p:cNvSpPr/>
          <p:nvPr/>
        </p:nvSpPr>
        <p:spPr>
          <a:xfrm>
            <a:off x="8696891" y="2286171"/>
            <a:ext cx="1344622"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Zu können (, um)</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1" name="Rechteck 30">
            <a:extLst>
              <a:ext uri="{FF2B5EF4-FFF2-40B4-BE49-F238E27FC236}">
                <a16:creationId xmlns:a16="http://schemas.microsoft.com/office/drawing/2014/main" id="{A68DA9EB-BAEC-777F-4CB2-FB450332AFB7}"/>
              </a:ext>
            </a:extLst>
          </p:cNvPr>
          <p:cNvSpPr/>
          <p:nvPr/>
        </p:nvSpPr>
        <p:spPr>
          <a:xfrm>
            <a:off x="10418381" y="2286171"/>
            <a:ext cx="1726291"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&lt;Erfordernis&gt;</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32" name="Gerader Verbinder 31">
            <a:extLst>
              <a:ext uri="{FF2B5EF4-FFF2-40B4-BE49-F238E27FC236}">
                <a16:creationId xmlns:a16="http://schemas.microsoft.com/office/drawing/2014/main" id="{81717146-FBBD-BA7D-AB8E-F01CC47B2749}"/>
              </a:ext>
            </a:extLst>
          </p:cNvPr>
          <p:cNvCxnSpPr>
            <a:cxnSpLocks/>
            <a:stCxn id="23" idx="3"/>
            <a:endCxn id="25" idx="1"/>
          </p:cNvCxnSpPr>
          <p:nvPr/>
        </p:nvCxnSpPr>
        <p:spPr>
          <a:xfrm flipV="1">
            <a:off x="1415481" y="1814485"/>
            <a:ext cx="454826" cy="749342"/>
          </a:xfrm>
          <a:prstGeom prst="line">
            <a:avLst/>
          </a:prstGeom>
          <a:noFill/>
          <a:ln w="28575" cap="rnd" cmpd="sng" algn="ctr">
            <a:solidFill>
              <a:sysClr val="windowText" lastClr="000000">
                <a:shade val="95000"/>
                <a:satMod val="105000"/>
              </a:sysClr>
            </a:solidFill>
            <a:prstDash val="solid"/>
          </a:ln>
          <a:effectLst/>
        </p:spPr>
      </p:cxnSp>
      <p:cxnSp>
        <p:nvCxnSpPr>
          <p:cNvPr id="33" name="Gerader Verbinder 32">
            <a:extLst>
              <a:ext uri="{FF2B5EF4-FFF2-40B4-BE49-F238E27FC236}">
                <a16:creationId xmlns:a16="http://schemas.microsoft.com/office/drawing/2014/main" id="{150B5BCE-9D9E-5FD2-B894-D62BA664DCCD}"/>
              </a:ext>
            </a:extLst>
          </p:cNvPr>
          <p:cNvCxnSpPr>
            <a:cxnSpLocks/>
            <a:stCxn id="23" idx="3"/>
            <a:endCxn id="27" idx="1"/>
          </p:cNvCxnSpPr>
          <p:nvPr/>
        </p:nvCxnSpPr>
        <p:spPr>
          <a:xfrm flipV="1">
            <a:off x="1415481" y="2540020"/>
            <a:ext cx="454826" cy="23807"/>
          </a:xfrm>
          <a:prstGeom prst="line">
            <a:avLst/>
          </a:prstGeom>
          <a:noFill/>
          <a:ln w="28575" cap="rnd" cmpd="sng" algn="ctr">
            <a:solidFill>
              <a:sysClr val="windowText" lastClr="000000">
                <a:shade val="95000"/>
                <a:satMod val="105000"/>
              </a:sysClr>
            </a:solidFill>
            <a:prstDash val="solid"/>
          </a:ln>
          <a:effectLst/>
        </p:spPr>
      </p:cxnSp>
      <p:cxnSp>
        <p:nvCxnSpPr>
          <p:cNvPr id="34" name="Gerader Verbinder 33">
            <a:extLst>
              <a:ext uri="{FF2B5EF4-FFF2-40B4-BE49-F238E27FC236}">
                <a16:creationId xmlns:a16="http://schemas.microsoft.com/office/drawing/2014/main" id="{885730BC-6D5E-26B5-8F30-B08FFF8DCBE9}"/>
              </a:ext>
            </a:extLst>
          </p:cNvPr>
          <p:cNvCxnSpPr>
            <a:cxnSpLocks/>
            <a:stCxn id="23" idx="3"/>
            <a:endCxn id="28" idx="1"/>
          </p:cNvCxnSpPr>
          <p:nvPr/>
        </p:nvCxnSpPr>
        <p:spPr>
          <a:xfrm>
            <a:off x="1415481" y="2563827"/>
            <a:ext cx="454826" cy="707155"/>
          </a:xfrm>
          <a:prstGeom prst="line">
            <a:avLst/>
          </a:prstGeom>
          <a:noFill/>
          <a:ln w="28575" cap="rnd" cmpd="sng" algn="ctr">
            <a:solidFill>
              <a:sysClr val="windowText" lastClr="000000">
                <a:shade val="95000"/>
                <a:satMod val="105000"/>
              </a:sysClr>
            </a:solidFill>
            <a:prstDash val="solid"/>
          </a:ln>
          <a:effectLst/>
        </p:spPr>
      </p:cxnSp>
      <p:cxnSp>
        <p:nvCxnSpPr>
          <p:cNvPr id="35" name="Gerader Verbinder 34">
            <a:extLst>
              <a:ext uri="{FF2B5EF4-FFF2-40B4-BE49-F238E27FC236}">
                <a16:creationId xmlns:a16="http://schemas.microsoft.com/office/drawing/2014/main" id="{F0EDB022-D0A3-EF6A-B15B-5EFB07E6654D}"/>
              </a:ext>
            </a:extLst>
          </p:cNvPr>
          <p:cNvCxnSpPr>
            <a:cxnSpLocks/>
            <a:stCxn id="24" idx="1"/>
            <a:endCxn id="28" idx="3"/>
          </p:cNvCxnSpPr>
          <p:nvPr/>
        </p:nvCxnSpPr>
        <p:spPr>
          <a:xfrm flipH="1">
            <a:off x="2713515" y="2569212"/>
            <a:ext cx="545082" cy="701770"/>
          </a:xfrm>
          <a:prstGeom prst="line">
            <a:avLst/>
          </a:prstGeom>
          <a:noFill/>
          <a:ln w="28575" cap="rnd" cmpd="sng" algn="ctr">
            <a:solidFill>
              <a:sysClr val="windowText" lastClr="000000">
                <a:shade val="95000"/>
                <a:satMod val="105000"/>
              </a:sysClr>
            </a:solidFill>
            <a:prstDash val="solid"/>
          </a:ln>
          <a:effectLst/>
        </p:spPr>
      </p:cxnSp>
      <p:cxnSp>
        <p:nvCxnSpPr>
          <p:cNvPr id="36" name="Gerader Verbinder 35">
            <a:extLst>
              <a:ext uri="{FF2B5EF4-FFF2-40B4-BE49-F238E27FC236}">
                <a16:creationId xmlns:a16="http://schemas.microsoft.com/office/drawing/2014/main" id="{25D28E49-E0FD-4354-2387-6302CA81D3ED}"/>
              </a:ext>
            </a:extLst>
          </p:cNvPr>
          <p:cNvCxnSpPr>
            <a:cxnSpLocks/>
            <a:stCxn id="24" idx="1"/>
            <a:endCxn id="27" idx="3"/>
          </p:cNvCxnSpPr>
          <p:nvPr/>
        </p:nvCxnSpPr>
        <p:spPr>
          <a:xfrm flipH="1" flipV="1">
            <a:off x="2713515" y="2540020"/>
            <a:ext cx="545082" cy="29192"/>
          </a:xfrm>
          <a:prstGeom prst="line">
            <a:avLst/>
          </a:prstGeom>
          <a:noFill/>
          <a:ln w="28575" cap="rnd" cmpd="sng" algn="ctr">
            <a:solidFill>
              <a:sysClr val="windowText" lastClr="000000">
                <a:shade val="95000"/>
                <a:satMod val="105000"/>
              </a:sysClr>
            </a:solidFill>
            <a:prstDash val="solid"/>
          </a:ln>
          <a:effectLst/>
        </p:spPr>
      </p:cxnSp>
      <p:cxnSp>
        <p:nvCxnSpPr>
          <p:cNvPr id="37" name="Gerader Verbinder 36">
            <a:extLst>
              <a:ext uri="{FF2B5EF4-FFF2-40B4-BE49-F238E27FC236}">
                <a16:creationId xmlns:a16="http://schemas.microsoft.com/office/drawing/2014/main" id="{05F2BCE4-7FF7-17AE-0424-B505259CACEE}"/>
              </a:ext>
            </a:extLst>
          </p:cNvPr>
          <p:cNvCxnSpPr>
            <a:cxnSpLocks/>
            <a:stCxn id="24" idx="1"/>
            <a:endCxn id="25" idx="3"/>
          </p:cNvCxnSpPr>
          <p:nvPr/>
        </p:nvCxnSpPr>
        <p:spPr>
          <a:xfrm flipH="1" flipV="1">
            <a:off x="2713515" y="1814485"/>
            <a:ext cx="545082" cy="754727"/>
          </a:xfrm>
          <a:prstGeom prst="line">
            <a:avLst/>
          </a:prstGeom>
          <a:noFill/>
          <a:ln w="28575" cap="rnd" cmpd="sng" algn="ctr">
            <a:solidFill>
              <a:sysClr val="windowText" lastClr="000000">
                <a:shade val="95000"/>
                <a:satMod val="105000"/>
              </a:sysClr>
            </a:solidFill>
            <a:prstDash val="solid"/>
          </a:ln>
          <a:effectLst/>
        </p:spPr>
      </p:cxnSp>
      <p:cxnSp>
        <p:nvCxnSpPr>
          <p:cNvPr id="38" name="Gerader Verbinder 37">
            <a:extLst>
              <a:ext uri="{FF2B5EF4-FFF2-40B4-BE49-F238E27FC236}">
                <a16:creationId xmlns:a16="http://schemas.microsoft.com/office/drawing/2014/main" id="{410D6F42-C485-9DEE-56AD-88D7A23DEE19}"/>
              </a:ext>
            </a:extLst>
          </p:cNvPr>
          <p:cNvCxnSpPr>
            <a:cxnSpLocks/>
            <a:stCxn id="26" idx="1"/>
            <a:endCxn id="24" idx="3"/>
          </p:cNvCxnSpPr>
          <p:nvPr/>
        </p:nvCxnSpPr>
        <p:spPr>
          <a:xfrm flipH="1">
            <a:off x="4603219" y="2563827"/>
            <a:ext cx="498495" cy="5385"/>
          </a:xfrm>
          <a:prstGeom prst="line">
            <a:avLst/>
          </a:prstGeom>
          <a:noFill/>
          <a:ln w="28575" cap="rnd" cmpd="sng" algn="ctr">
            <a:solidFill>
              <a:sysClr val="windowText" lastClr="000000">
                <a:shade val="95000"/>
                <a:satMod val="105000"/>
              </a:sysClr>
            </a:solidFill>
            <a:prstDash val="solid"/>
          </a:ln>
          <a:effectLst/>
        </p:spPr>
      </p:cxnSp>
      <p:cxnSp>
        <p:nvCxnSpPr>
          <p:cNvPr id="39" name="Gerader Verbinder 38">
            <a:extLst>
              <a:ext uri="{FF2B5EF4-FFF2-40B4-BE49-F238E27FC236}">
                <a16:creationId xmlns:a16="http://schemas.microsoft.com/office/drawing/2014/main" id="{7C03531E-973D-0BF6-8178-8526712DCD7A}"/>
              </a:ext>
            </a:extLst>
          </p:cNvPr>
          <p:cNvCxnSpPr>
            <a:cxnSpLocks/>
            <a:stCxn id="29" idx="1"/>
            <a:endCxn id="26" idx="3"/>
          </p:cNvCxnSpPr>
          <p:nvPr/>
        </p:nvCxnSpPr>
        <p:spPr>
          <a:xfrm flipH="1">
            <a:off x="6446336" y="2563827"/>
            <a:ext cx="545082" cy="0"/>
          </a:xfrm>
          <a:prstGeom prst="line">
            <a:avLst/>
          </a:prstGeom>
          <a:noFill/>
          <a:ln w="28575" cap="rnd" cmpd="sng" algn="ctr">
            <a:solidFill>
              <a:sysClr val="windowText" lastClr="000000">
                <a:shade val="95000"/>
                <a:satMod val="105000"/>
              </a:sysClr>
            </a:solidFill>
            <a:prstDash val="solid"/>
          </a:ln>
          <a:effectLst/>
        </p:spPr>
      </p:cxnSp>
      <p:cxnSp>
        <p:nvCxnSpPr>
          <p:cNvPr id="40" name="Gerader Verbinder 39">
            <a:extLst>
              <a:ext uri="{FF2B5EF4-FFF2-40B4-BE49-F238E27FC236}">
                <a16:creationId xmlns:a16="http://schemas.microsoft.com/office/drawing/2014/main" id="{F973CFCF-44B5-3D39-4A4C-495EE5A30B30}"/>
              </a:ext>
            </a:extLst>
          </p:cNvPr>
          <p:cNvCxnSpPr>
            <a:cxnSpLocks/>
            <a:stCxn id="30" idx="1"/>
            <a:endCxn id="29" idx="3"/>
          </p:cNvCxnSpPr>
          <p:nvPr/>
        </p:nvCxnSpPr>
        <p:spPr>
          <a:xfrm flipH="1">
            <a:off x="8196216" y="2563827"/>
            <a:ext cx="500675" cy="0"/>
          </a:xfrm>
          <a:prstGeom prst="line">
            <a:avLst/>
          </a:prstGeom>
          <a:noFill/>
          <a:ln w="28575" cap="rnd" cmpd="sng" algn="ctr">
            <a:solidFill>
              <a:sysClr val="windowText" lastClr="000000">
                <a:shade val="95000"/>
                <a:satMod val="105000"/>
              </a:sysClr>
            </a:solidFill>
            <a:prstDash val="solid"/>
          </a:ln>
          <a:effectLst/>
        </p:spPr>
      </p:cxnSp>
      <p:cxnSp>
        <p:nvCxnSpPr>
          <p:cNvPr id="41" name="Gerader Verbinder 40">
            <a:extLst>
              <a:ext uri="{FF2B5EF4-FFF2-40B4-BE49-F238E27FC236}">
                <a16:creationId xmlns:a16="http://schemas.microsoft.com/office/drawing/2014/main" id="{1CBA4848-9E1C-2A56-F0F7-E823A96693F3}"/>
              </a:ext>
            </a:extLst>
          </p:cNvPr>
          <p:cNvCxnSpPr>
            <a:cxnSpLocks/>
            <a:stCxn id="31" idx="1"/>
            <a:endCxn id="30" idx="3"/>
          </p:cNvCxnSpPr>
          <p:nvPr/>
        </p:nvCxnSpPr>
        <p:spPr>
          <a:xfrm flipH="1">
            <a:off x="10041513" y="2563827"/>
            <a:ext cx="376868" cy="0"/>
          </a:xfrm>
          <a:prstGeom prst="line">
            <a:avLst/>
          </a:prstGeom>
          <a:noFill/>
          <a:ln w="28575" cap="rnd" cmpd="sng" algn="ctr">
            <a:solidFill>
              <a:sysClr val="windowText" lastClr="000000">
                <a:shade val="95000"/>
                <a:satMod val="105000"/>
              </a:sysClr>
            </a:solidFill>
            <a:prstDash val="solid"/>
          </a:ln>
          <a:effectLst/>
        </p:spPr>
      </p:cxnSp>
      <p:sp>
        <p:nvSpPr>
          <p:cNvPr id="42" name="Inhaltsplatzhalter 2">
            <a:extLst>
              <a:ext uri="{FF2B5EF4-FFF2-40B4-BE49-F238E27FC236}">
                <a16:creationId xmlns:a16="http://schemas.microsoft.com/office/drawing/2014/main" id="{DD6B5F74-A22C-C527-4761-D7C8661A64A7}"/>
              </a:ext>
            </a:extLst>
          </p:cNvPr>
          <p:cNvSpPr>
            <a:spLocks noGrp="1"/>
          </p:cNvSpPr>
          <p:nvPr>
            <p:ph idx="1"/>
          </p:nvPr>
        </p:nvSpPr>
        <p:spPr>
          <a:xfrm>
            <a:off x="609600" y="3686209"/>
            <a:ext cx="10972800" cy="2439955"/>
          </a:xfrm>
        </p:spPr>
        <p:txBody>
          <a:bodyPr>
            <a:normAutofit/>
          </a:bodyPr>
          <a:lstStyle/>
          <a:p>
            <a:pPr marL="0" indent="0">
              <a:buNone/>
            </a:pPr>
            <a:r>
              <a:rPr lang="de-DE" dirty="0"/>
              <a:t>Als Sachbearbeiter muss mir die Versicherungsapplikation die Möglichkeit bieten Kunden suchen zu können.</a:t>
            </a:r>
          </a:p>
          <a:p>
            <a:pPr marL="0" indent="0">
              <a:buNone/>
            </a:pPr>
            <a:r>
              <a:rPr lang="de-DE" dirty="0"/>
              <a:t>Als Sachbearbeiter muss mir die Versicherungsapplikation die Möglichkeit bieten Kunden auswählen zu können.</a:t>
            </a:r>
            <a:endParaRPr lang="de-CH" dirty="0"/>
          </a:p>
          <a:p>
            <a:pPr marL="0" indent="0">
              <a:buNone/>
            </a:pPr>
            <a:endParaRPr lang="de-CH" dirty="0"/>
          </a:p>
        </p:txBody>
      </p:sp>
    </p:spTree>
    <p:extLst>
      <p:ext uri="{BB962C8B-B14F-4D97-AF65-F5344CB8AC3E}">
        <p14:creationId xmlns:p14="http://schemas.microsoft.com/office/powerpoint/2010/main" val="127615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509978-E208-F83B-A948-70806E279706}"/>
              </a:ext>
            </a:extLst>
          </p:cNvPr>
          <p:cNvSpPr>
            <a:spLocks noGrp="1"/>
          </p:cNvSpPr>
          <p:nvPr>
            <p:ph type="title"/>
          </p:nvPr>
        </p:nvSpPr>
        <p:spPr/>
        <p:txBody>
          <a:bodyPr/>
          <a:lstStyle/>
          <a:p>
            <a:r>
              <a:rPr lang="de-CH" dirty="0"/>
              <a:t>User Stories</a:t>
            </a:r>
          </a:p>
        </p:txBody>
      </p:sp>
      <p:sp>
        <p:nvSpPr>
          <p:cNvPr id="4" name="Foliennummernplatzhalter 3">
            <a:extLst>
              <a:ext uri="{FF2B5EF4-FFF2-40B4-BE49-F238E27FC236}">
                <a16:creationId xmlns:a16="http://schemas.microsoft.com/office/drawing/2014/main" id="{18184BB1-2A68-7F3C-BF46-31B0754F0945}"/>
              </a:ext>
            </a:extLst>
          </p:cNvPr>
          <p:cNvSpPr>
            <a:spLocks noGrp="1"/>
          </p:cNvSpPr>
          <p:nvPr>
            <p:ph type="sldNum" sz="quarter" idx="12"/>
          </p:nvPr>
        </p:nvSpPr>
        <p:spPr/>
        <p:txBody>
          <a:bodyPr/>
          <a:lstStyle/>
          <a:p>
            <a:fld id="{F0E841FC-7AA3-274E-887F-3F06530528A4}" type="slidenum">
              <a:rPr lang="de-DE" smtClean="0"/>
              <a:pPr/>
              <a:t>12</a:t>
            </a:fld>
            <a:endParaRPr lang="de-DE"/>
          </a:p>
        </p:txBody>
      </p:sp>
      <p:sp>
        <p:nvSpPr>
          <p:cNvPr id="5" name="Inhaltsplatzhalter 2">
            <a:extLst>
              <a:ext uri="{FF2B5EF4-FFF2-40B4-BE49-F238E27FC236}">
                <a16:creationId xmlns:a16="http://schemas.microsoft.com/office/drawing/2014/main" id="{F223BDF7-FA8D-BB95-8DC1-BA5698CD5CA9}"/>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Eine Userstory beschreibt die </a:t>
            </a: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Funktion </a:t>
            </a: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eines Softwaresystem </a:t>
            </a: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aus Sicht des Benutzers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 </a:t>
            </a:r>
            <a:r>
              <a:rPr kumimoji="0" lang="en-GB"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Die Userstory beschreibt einen sichtbaren Mehrwert für den Kunden.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GB"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Eine Userstory besteht aus 3 Teilen </a:t>
            </a: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sym typeface="Wingdings" panose="05000000000000000000" pitchFamily="2" charset="2"/>
              </a:rPr>
              <a:t> CCC</a:t>
            </a: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Karte / </a:t>
            </a:r>
            <a:r>
              <a:rPr kumimoji="0" lang="de-CH" sz="2400" b="1"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C</a:t>
            </a: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ard</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Konversation / </a:t>
            </a:r>
            <a:r>
              <a:rPr kumimoji="0" lang="de-CH" sz="2400" b="1"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C</a:t>
            </a: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onversation</a:t>
            </a:r>
          </a:p>
          <a:p>
            <a:pPr marL="457200" marR="0" lvl="0" indent="-457200" algn="l" defTabSz="914400" rtl="0" eaLnBrk="1" fontAlgn="auto" latinLnBrk="0" hangingPunct="1">
              <a:lnSpc>
                <a:spcPct val="100000"/>
              </a:lnSpc>
              <a:spcBef>
                <a:spcPct val="20000"/>
              </a:spcBef>
              <a:spcAft>
                <a:spcPts val="0"/>
              </a:spcAft>
              <a:buClrTx/>
              <a:buSzTx/>
              <a:buFont typeface="Wingdings" pitchFamily="2" charset="2"/>
              <a:buAutoNum type="arabicPeriod"/>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Akzeptanzkrieterien / </a:t>
            </a:r>
            <a:r>
              <a:rPr kumimoji="0" lang="de-CH" sz="2400" b="1"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C</a:t>
            </a: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onfirmation</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55802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03BBB-2D16-B647-E691-62B044C7F893}"/>
              </a:ext>
            </a:extLst>
          </p:cNvPr>
          <p:cNvSpPr>
            <a:spLocks noGrp="1"/>
          </p:cNvSpPr>
          <p:nvPr>
            <p:ph type="title"/>
          </p:nvPr>
        </p:nvSpPr>
        <p:spPr/>
        <p:txBody>
          <a:bodyPr/>
          <a:lstStyle/>
          <a:p>
            <a:r>
              <a:rPr lang="de-CH" dirty="0"/>
              <a:t>User Stories: CCC</a:t>
            </a:r>
          </a:p>
        </p:txBody>
      </p:sp>
      <p:sp>
        <p:nvSpPr>
          <p:cNvPr id="4" name="Foliennummernplatzhalter 3">
            <a:extLst>
              <a:ext uri="{FF2B5EF4-FFF2-40B4-BE49-F238E27FC236}">
                <a16:creationId xmlns:a16="http://schemas.microsoft.com/office/drawing/2014/main" id="{5AE207FA-4CBD-F6AD-9D31-A00CA1211A22}"/>
              </a:ext>
            </a:extLst>
          </p:cNvPr>
          <p:cNvSpPr>
            <a:spLocks noGrp="1"/>
          </p:cNvSpPr>
          <p:nvPr>
            <p:ph type="sldNum" sz="quarter" idx="12"/>
          </p:nvPr>
        </p:nvSpPr>
        <p:spPr/>
        <p:txBody>
          <a:bodyPr/>
          <a:lstStyle/>
          <a:p>
            <a:fld id="{F0E841FC-7AA3-274E-887F-3F06530528A4}" type="slidenum">
              <a:rPr lang="de-DE" smtClean="0"/>
              <a:pPr/>
              <a:t>13</a:t>
            </a:fld>
            <a:endParaRPr lang="de-DE"/>
          </a:p>
        </p:txBody>
      </p:sp>
      <p:pic>
        <p:nvPicPr>
          <p:cNvPr id="5" name="Picture 4" descr="Bildergebnis für EXERCISE ICON">
            <a:extLst>
              <a:ext uri="{FF2B5EF4-FFF2-40B4-BE49-F238E27FC236}">
                <a16:creationId xmlns:a16="http://schemas.microsoft.com/office/drawing/2014/main" id="{AF540602-888F-E2BA-63D8-1EAB52E80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590" y="303982"/>
            <a:ext cx="665375" cy="665376"/>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a:extLst>
              <a:ext uri="{FF2B5EF4-FFF2-40B4-BE49-F238E27FC236}">
                <a16:creationId xmlns:a16="http://schemas.microsoft.com/office/drawing/2014/main" id="{D1158CC2-EC71-DDD5-9F85-9EFB3E499891}"/>
              </a:ext>
            </a:extLst>
          </p:cNvPr>
          <p:cNvSpPr/>
          <p:nvPr/>
        </p:nvSpPr>
        <p:spPr>
          <a:xfrm>
            <a:off x="9065632" y="504980"/>
            <a:ext cx="881973" cy="646331"/>
          </a:xfrm>
          <a:prstGeom prst="rect">
            <a:avLst/>
          </a:prstGeom>
        </p:spPr>
        <p:txBody>
          <a:bodyPr wrap="none">
            <a:spAutoFit/>
          </a:bodyPr>
          <a:lstStyle/>
          <a:p>
            <a:pPr eaLnBrk="1" fontAlgn="auto" hangingPunct="1">
              <a:spcBef>
                <a:spcPts val="0"/>
              </a:spcBef>
              <a:spcAft>
                <a:spcPts val="0"/>
              </a:spcAft>
            </a:pPr>
            <a:r>
              <a:rPr lang="en-GB" sz="3600" dirty="0">
                <a:solidFill>
                  <a:prstClr val="black"/>
                </a:solidFill>
                <a:latin typeface="Calibri"/>
                <a:ea typeface="+mn-ea"/>
              </a:rPr>
              <a:t> 2</a:t>
            </a:r>
            <a:r>
              <a:rPr lang="en-GB" sz="1800" dirty="0">
                <a:solidFill>
                  <a:prstClr val="black"/>
                </a:solidFill>
                <a:latin typeface="Calibri"/>
                <a:ea typeface="+mn-ea"/>
              </a:rPr>
              <a:t>min</a:t>
            </a:r>
            <a:endParaRPr lang="en-US" sz="1800" dirty="0">
              <a:solidFill>
                <a:prstClr val="black"/>
              </a:solidFill>
              <a:latin typeface="Calibri"/>
              <a:ea typeface="+mn-ea"/>
            </a:endParaRPr>
          </a:p>
        </p:txBody>
      </p:sp>
      <p:sp>
        <p:nvSpPr>
          <p:cNvPr id="7" name="Untertitel 2">
            <a:extLst>
              <a:ext uri="{FF2B5EF4-FFF2-40B4-BE49-F238E27FC236}">
                <a16:creationId xmlns:a16="http://schemas.microsoft.com/office/drawing/2014/main" id="{AF4E1C14-0E40-F51C-46AA-828240922697}"/>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Welcher der der drei Teile der der User Story ist der wichtigste?</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Card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Conversation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Confirmation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Was denken Sie?</a:t>
            </a: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862936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7F81F6-1D2B-CF30-7A7B-F8E6DDB71B5F}"/>
              </a:ext>
            </a:extLst>
          </p:cNvPr>
          <p:cNvSpPr>
            <a:spLocks noGrp="1"/>
          </p:cNvSpPr>
          <p:nvPr>
            <p:ph type="title"/>
          </p:nvPr>
        </p:nvSpPr>
        <p:spPr/>
        <p:txBody>
          <a:bodyPr/>
          <a:lstStyle/>
          <a:p>
            <a:r>
              <a:rPr lang="de-CH" dirty="0"/>
              <a:t>User Stories: CCC</a:t>
            </a:r>
          </a:p>
        </p:txBody>
      </p:sp>
      <p:sp>
        <p:nvSpPr>
          <p:cNvPr id="4" name="Foliennummernplatzhalter 3">
            <a:extLst>
              <a:ext uri="{FF2B5EF4-FFF2-40B4-BE49-F238E27FC236}">
                <a16:creationId xmlns:a16="http://schemas.microsoft.com/office/drawing/2014/main" id="{2319B95A-86E9-38C3-04DD-1A3CE49B6143}"/>
              </a:ext>
            </a:extLst>
          </p:cNvPr>
          <p:cNvSpPr>
            <a:spLocks noGrp="1"/>
          </p:cNvSpPr>
          <p:nvPr>
            <p:ph type="sldNum" sz="quarter" idx="12"/>
          </p:nvPr>
        </p:nvSpPr>
        <p:spPr/>
        <p:txBody>
          <a:bodyPr/>
          <a:lstStyle/>
          <a:p>
            <a:fld id="{F0E841FC-7AA3-274E-887F-3F06530528A4}" type="slidenum">
              <a:rPr lang="de-DE" smtClean="0"/>
              <a:pPr/>
              <a:t>14</a:t>
            </a:fld>
            <a:endParaRPr lang="de-DE"/>
          </a:p>
        </p:txBody>
      </p:sp>
      <p:sp>
        <p:nvSpPr>
          <p:cNvPr id="5" name="Untertitel 2">
            <a:extLst>
              <a:ext uri="{FF2B5EF4-FFF2-40B4-BE49-F238E27FC236}">
                <a16:creationId xmlns:a16="http://schemas.microsoft.com/office/drawing/2014/main" id="{E75CF50F-C095-030F-FBC4-8DEF6D8D392D}"/>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CH" sz="2400" b="1"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Conversation!</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Ohne gute Kommunikation im Team und mit dem Kunden wird ihr Team nicht die Performance liefern, die es eigentlich könnte.</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909683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6AB652-5A73-203E-7634-02D6B1DDF895}"/>
              </a:ext>
            </a:extLst>
          </p:cNvPr>
          <p:cNvSpPr>
            <a:spLocks noGrp="1"/>
          </p:cNvSpPr>
          <p:nvPr>
            <p:ph type="title"/>
          </p:nvPr>
        </p:nvSpPr>
        <p:spPr/>
        <p:txBody>
          <a:bodyPr/>
          <a:lstStyle/>
          <a:p>
            <a:r>
              <a:rPr lang="de-CH" dirty="0"/>
              <a:t>User Stories: Form der Karte</a:t>
            </a:r>
          </a:p>
        </p:txBody>
      </p:sp>
      <p:sp>
        <p:nvSpPr>
          <p:cNvPr id="4" name="Foliennummernplatzhalter 3">
            <a:extLst>
              <a:ext uri="{FF2B5EF4-FFF2-40B4-BE49-F238E27FC236}">
                <a16:creationId xmlns:a16="http://schemas.microsoft.com/office/drawing/2014/main" id="{31585477-C56E-1ADB-4403-84249AAE3564}"/>
              </a:ext>
            </a:extLst>
          </p:cNvPr>
          <p:cNvSpPr>
            <a:spLocks noGrp="1"/>
          </p:cNvSpPr>
          <p:nvPr>
            <p:ph type="sldNum" sz="quarter" idx="12"/>
          </p:nvPr>
        </p:nvSpPr>
        <p:spPr/>
        <p:txBody>
          <a:bodyPr/>
          <a:lstStyle/>
          <a:p>
            <a:fld id="{F0E841FC-7AA3-274E-887F-3F06530528A4}" type="slidenum">
              <a:rPr lang="de-DE" smtClean="0"/>
              <a:pPr/>
              <a:t>15</a:t>
            </a:fld>
            <a:endParaRPr lang="de-DE"/>
          </a:p>
        </p:txBody>
      </p:sp>
      <p:sp>
        <p:nvSpPr>
          <p:cNvPr id="5" name="Inhaltsplatzhalter 2">
            <a:extLst>
              <a:ext uri="{FF2B5EF4-FFF2-40B4-BE49-F238E27FC236}">
                <a16:creationId xmlns:a16="http://schemas.microsoft.com/office/drawing/2014/main" id="{ED1E293B-5E37-DAA6-9A6D-CCF9C1C98F16}"/>
              </a:ext>
            </a:extLst>
          </p:cNvPr>
          <p:cNvSpPr txBox="1">
            <a:spLocks/>
          </p:cNvSpPr>
          <p:nvPr/>
        </p:nvSpPr>
        <p:spPr>
          <a:xfrm>
            <a:off x="609600" y="1600201"/>
            <a:ext cx="10972800" cy="15511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Alltagssprache (für alle am Projekt beteiligten klar verständlich)</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Umfang in der Regel max. 2 Sätze</a:t>
            </a:r>
          </a:p>
        </p:txBody>
      </p:sp>
      <p:sp>
        <p:nvSpPr>
          <p:cNvPr id="6" name="Rechteck 5">
            <a:extLst>
              <a:ext uri="{FF2B5EF4-FFF2-40B4-BE49-F238E27FC236}">
                <a16:creationId xmlns:a16="http://schemas.microsoft.com/office/drawing/2014/main" id="{98710B05-CFFF-F737-59EE-4DD0B5D2037C}"/>
              </a:ext>
            </a:extLst>
          </p:cNvPr>
          <p:cNvSpPr/>
          <p:nvPr/>
        </p:nvSpPr>
        <p:spPr>
          <a:xfrm>
            <a:off x="359955" y="3515473"/>
            <a:ext cx="1271465" cy="555312"/>
          </a:xfrm>
          <a:prstGeom prst="rect">
            <a:avLst/>
          </a:prstGeom>
          <a:solidFill>
            <a:srgbClr val="C0504D"/>
          </a:solidFill>
          <a:ln w="25400" cap="rnd"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&lt;Rolle&gt;</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hteck 6">
            <a:extLst>
              <a:ext uri="{FF2B5EF4-FFF2-40B4-BE49-F238E27FC236}">
                <a16:creationId xmlns:a16="http://schemas.microsoft.com/office/drawing/2014/main" id="{F6BC74BE-D95F-90D5-7EC7-BB59F49EA26F}"/>
              </a:ext>
            </a:extLst>
          </p:cNvPr>
          <p:cNvSpPr/>
          <p:nvPr/>
        </p:nvSpPr>
        <p:spPr>
          <a:xfrm>
            <a:off x="3946277" y="3511156"/>
            <a:ext cx="1344622"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&lt;System-name&gt;</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echteck 7">
            <a:extLst>
              <a:ext uri="{FF2B5EF4-FFF2-40B4-BE49-F238E27FC236}">
                <a16:creationId xmlns:a16="http://schemas.microsoft.com/office/drawing/2014/main" id="{0AA09CCC-8CE6-2000-1168-C76E1B078EFD}"/>
              </a:ext>
            </a:extLst>
          </p:cNvPr>
          <p:cNvSpPr/>
          <p:nvPr/>
        </p:nvSpPr>
        <p:spPr>
          <a:xfrm>
            <a:off x="8214034" y="3499252"/>
            <a:ext cx="1344622"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&lt;Prozess-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wort</a:t>
            </a: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&gt;</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hteck 8">
            <a:extLst>
              <a:ext uri="{FF2B5EF4-FFF2-40B4-BE49-F238E27FC236}">
                <a16:creationId xmlns:a16="http://schemas.microsoft.com/office/drawing/2014/main" id="{F3A541D9-75E9-9D94-8BED-02808EE99B9F}"/>
              </a:ext>
            </a:extLst>
          </p:cNvPr>
          <p:cNvSpPr/>
          <p:nvPr/>
        </p:nvSpPr>
        <p:spPr>
          <a:xfrm>
            <a:off x="2130339" y="3515473"/>
            <a:ext cx="1271464" cy="555312"/>
          </a:xfrm>
          <a:prstGeom prst="rect">
            <a:avLst/>
          </a:prstGeom>
          <a:solidFill>
            <a:sysClr val="window" lastClr="FFFFFF">
              <a:lumMod val="95000"/>
            </a:sysClr>
          </a:solidFill>
          <a:ln w="2540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möchte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ich</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hteck 9">
            <a:extLst>
              <a:ext uri="{FF2B5EF4-FFF2-40B4-BE49-F238E27FC236}">
                <a16:creationId xmlns:a16="http://schemas.microsoft.com/office/drawing/2014/main" id="{B625D509-33FF-B832-9664-2D421CB4733C}"/>
              </a:ext>
            </a:extLst>
          </p:cNvPr>
          <p:cNvSpPr/>
          <p:nvPr/>
        </p:nvSpPr>
        <p:spPr>
          <a:xfrm>
            <a:off x="6123239" y="3511156"/>
            <a:ext cx="1204798" cy="555312"/>
          </a:xfrm>
          <a:prstGeom prst="rect">
            <a:avLst/>
          </a:prstGeom>
          <a:solidFill>
            <a:srgbClr val="1F497D">
              <a:lumMod val="40000"/>
              <a:lumOff val="60000"/>
            </a:srgbClr>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&lt;Objekt&gt;</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Rechteck 10">
            <a:extLst>
              <a:ext uri="{FF2B5EF4-FFF2-40B4-BE49-F238E27FC236}">
                <a16:creationId xmlns:a16="http://schemas.microsoft.com/office/drawing/2014/main" id="{004E88CD-F0C0-47B2-8F0A-D4F186B6F875}"/>
              </a:ext>
            </a:extLst>
          </p:cNvPr>
          <p:cNvSpPr/>
          <p:nvPr/>
        </p:nvSpPr>
        <p:spPr>
          <a:xfrm>
            <a:off x="10321890" y="3511156"/>
            <a:ext cx="1726291" cy="555312"/>
          </a:xfrm>
          <a:prstGeom prst="rect">
            <a:avLst/>
          </a:prstGeom>
          <a:solidFill>
            <a:srgbClr val="9BBB59"/>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&lt;Nutzen&gt;</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2" name="Gerader Verbinder 11">
            <a:extLst>
              <a:ext uri="{FF2B5EF4-FFF2-40B4-BE49-F238E27FC236}">
                <a16:creationId xmlns:a16="http://schemas.microsoft.com/office/drawing/2014/main" id="{0ABC5488-21C3-9F2F-222F-C5D3984CAEFF}"/>
              </a:ext>
            </a:extLst>
          </p:cNvPr>
          <p:cNvCxnSpPr>
            <a:cxnSpLocks/>
            <a:stCxn id="6" idx="3"/>
            <a:endCxn id="9" idx="1"/>
          </p:cNvCxnSpPr>
          <p:nvPr/>
        </p:nvCxnSpPr>
        <p:spPr>
          <a:xfrm>
            <a:off x="1631420" y="3793129"/>
            <a:ext cx="498919" cy="0"/>
          </a:xfrm>
          <a:prstGeom prst="line">
            <a:avLst/>
          </a:prstGeom>
          <a:noFill/>
          <a:ln w="28575" cap="rnd" cmpd="sng" algn="ctr">
            <a:solidFill>
              <a:sysClr val="windowText" lastClr="000000">
                <a:shade val="95000"/>
                <a:satMod val="105000"/>
              </a:sysClr>
            </a:solidFill>
            <a:prstDash val="solid"/>
          </a:ln>
          <a:effectLst/>
        </p:spPr>
      </p:cxnSp>
      <p:cxnSp>
        <p:nvCxnSpPr>
          <p:cNvPr id="13" name="Gerader Verbinder 12">
            <a:extLst>
              <a:ext uri="{FF2B5EF4-FFF2-40B4-BE49-F238E27FC236}">
                <a16:creationId xmlns:a16="http://schemas.microsoft.com/office/drawing/2014/main" id="{28927DF8-639C-5ED5-E76B-AA18A620C98A}"/>
              </a:ext>
            </a:extLst>
          </p:cNvPr>
          <p:cNvCxnSpPr>
            <a:cxnSpLocks/>
            <a:stCxn id="7" idx="1"/>
            <a:endCxn id="9" idx="3"/>
          </p:cNvCxnSpPr>
          <p:nvPr/>
        </p:nvCxnSpPr>
        <p:spPr>
          <a:xfrm flipH="1">
            <a:off x="3401803" y="3788812"/>
            <a:ext cx="544474" cy="4317"/>
          </a:xfrm>
          <a:prstGeom prst="line">
            <a:avLst/>
          </a:prstGeom>
          <a:noFill/>
          <a:ln w="28575" cap="rnd" cmpd="sng" algn="ctr">
            <a:solidFill>
              <a:sysClr val="windowText" lastClr="000000">
                <a:shade val="95000"/>
                <a:satMod val="105000"/>
              </a:sysClr>
            </a:solidFill>
            <a:prstDash val="solid"/>
          </a:ln>
          <a:effectLst/>
        </p:spPr>
      </p:cxnSp>
      <p:cxnSp>
        <p:nvCxnSpPr>
          <p:cNvPr id="14" name="Gerader Verbinder 13">
            <a:extLst>
              <a:ext uri="{FF2B5EF4-FFF2-40B4-BE49-F238E27FC236}">
                <a16:creationId xmlns:a16="http://schemas.microsoft.com/office/drawing/2014/main" id="{68D83AAF-C456-38AF-DD5C-D6F1C092506D}"/>
              </a:ext>
            </a:extLst>
          </p:cNvPr>
          <p:cNvCxnSpPr>
            <a:cxnSpLocks/>
            <a:stCxn id="7" idx="3"/>
            <a:endCxn id="10" idx="1"/>
          </p:cNvCxnSpPr>
          <p:nvPr/>
        </p:nvCxnSpPr>
        <p:spPr>
          <a:xfrm>
            <a:off x="5290899" y="3788812"/>
            <a:ext cx="832340" cy="0"/>
          </a:xfrm>
          <a:prstGeom prst="line">
            <a:avLst/>
          </a:prstGeom>
          <a:noFill/>
          <a:ln w="28575" cap="rnd" cmpd="sng" algn="ctr">
            <a:solidFill>
              <a:sysClr val="windowText" lastClr="000000">
                <a:shade val="95000"/>
                <a:satMod val="105000"/>
              </a:sysClr>
            </a:solidFill>
            <a:prstDash val="solid"/>
          </a:ln>
          <a:effectLst/>
        </p:spPr>
      </p:cxnSp>
      <p:cxnSp>
        <p:nvCxnSpPr>
          <p:cNvPr id="15" name="Gerader Verbinder 14">
            <a:extLst>
              <a:ext uri="{FF2B5EF4-FFF2-40B4-BE49-F238E27FC236}">
                <a16:creationId xmlns:a16="http://schemas.microsoft.com/office/drawing/2014/main" id="{DE9FCCD3-6E18-3E1B-37DD-3D779D735934}"/>
              </a:ext>
            </a:extLst>
          </p:cNvPr>
          <p:cNvCxnSpPr>
            <a:cxnSpLocks/>
            <a:stCxn id="11" idx="1"/>
            <a:endCxn id="8" idx="3"/>
          </p:cNvCxnSpPr>
          <p:nvPr/>
        </p:nvCxnSpPr>
        <p:spPr>
          <a:xfrm flipH="1" flipV="1">
            <a:off x="9558656" y="3776908"/>
            <a:ext cx="763234" cy="11904"/>
          </a:xfrm>
          <a:prstGeom prst="line">
            <a:avLst/>
          </a:prstGeom>
          <a:noFill/>
          <a:ln w="28575" cap="rnd" cmpd="sng" algn="ctr">
            <a:solidFill>
              <a:sysClr val="windowText" lastClr="000000">
                <a:shade val="95000"/>
                <a:satMod val="105000"/>
              </a:sysClr>
            </a:solidFill>
            <a:prstDash val="solid"/>
          </a:ln>
          <a:effectLst/>
        </p:spPr>
      </p:cxnSp>
      <p:cxnSp>
        <p:nvCxnSpPr>
          <p:cNvPr id="16" name="Gerader Verbinder 15">
            <a:extLst>
              <a:ext uri="{FF2B5EF4-FFF2-40B4-BE49-F238E27FC236}">
                <a16:creationId xmlns:a16="http://schemas.microsoft.com/office/drawing/2014/main" id="{67A3CDC9-9747-6BF6-303D-F5FDBE74B45C}"/>
              </a:ext>
            </a:extLst>
          </p:cNvPr>
          <p:cNvCxnSpPr>
            <a:cxnSpLocks/>
            <a:stCxn id="10" idx="3"/>
            <a:endCxn id="8" idx="1"/>
          </p:cNvCxnSpPr>
          <p:nvPr/>
        </p:nvCxnSpPr>
        <p:spPr>
          <a:xfrm flipV="1">
            <a:off x="7328037" y="3776908"/>
            <a:ext cx="885997" cy="11904"/>
          </a:xfrm>
          <a:prstGeom prst="line">
            <a:avLst/>
          </a:prstGeom>
          <a:noFill/>
          <a:ln w="28575" cap="rnd" cmpd="sng" algn="ctr">
            <a:solidFill>
              <a:sysClr val="windowText" lastClr="000000">
                <a:shade val="95000"/>
                <a:satMod val="105000"/>
              </a:sysClr>
            </a:solidFill>
            <a:prstDash val="solid"/>
          </a:ln>
          <a:effectLst/>
        </p:spPr>
      </p:cxnSp>
      <p:sp>
        <p:nvSpPr>
          <p:cNvPr id="17" name="Inhaltsplatzhalter 2">
            <a:extLst>
              <a:ext uri="{FF2B5EF4-FFF2-40B4-BE49-F238E27FC236}">
                <a16:creationId xmlns:a16="http://schemas.microsoft.com/office/drawing/2014/main" id="{C97C25E1-8ECF-CA80-FD5E-BD0B0AB8107D}"/>
              </a:ext>
            </a:extLst>
          </p:cNvPr>
          <p:cNvSpPr txBox="1">
            <a:spLocks/>
          </p:cNvSpPr>
          <p:nvPr/>
        </p:nvSpPr>
        <p:spPr>
          <a:xfrm>
            <a:off x="691571" y="4797152"/>
            <a:ext cx="10972800" cy="77819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Als </a:t>
            </a:r>
            <a:r>
              <a:rPr kumimoji="0" lang="de-DE" sz="2400" b="0" i="0" u="none" strike="noStrike" kern="1200" cap="none" spc="0" normalizeH="0" baseline="0" noProof="0">
                <a:ln>
                  <a:noFill/>
                </a:ln>
                <a:solidFill>
                  <a:srgbClr val="C0504D"/>
                </a:solidFill>
                <a:effectLst/>
                <a:uLnTx/>
                <a:uFillTx/>
                <a:latin typeface="Arial" pitchFamily="34" charset="0"/>
                <a:ea typeface="+mn-ea"/>
                <a:cs typeface="Arial" pitchFamily="34" charset="0"/>
              </a:rPr>
              <a:t>Sachbearbeiter</a:t>
            </a: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 möchte ich </a:t>
            </a:r>
            <a:r>
              <a:rPr kumimoji="0" lang="de-DE" sz="2400" b="0" i="0" u="none" strike="noStrike" kern="1200" cap="none" spc="0" normalizeH="0" baseline="0" noProof="0">
                <a:ln>
                  <a:noFill/>
                </a:ln>
                <a:solidFill>
                  <a:srgbClr val="1F497D">
                    <a:lumMod val="60000"/>
                    <a:lumOff val="40000"/>
                  </a:srgbClr>
                </a:solidFill>
                <a:effectLst/>
                <a:uLnTx/>
                <a:uFillTx/>
                <a:latin typeface="Arial" pitchFamily="34" charset="0"/>
                <a:ea typeface="+mn-ea"/>
                <a:cs typeface="Arial" pitchFamily="34" charset="0"/>
              </a:rPr>
              <a:t>in der Versicherungsapplikation die Details der Kunden</a:t>
            </a: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 sehen um </a:t>
            </a:r>
            <a:r>
              <a:rPr kumimoji="0" lang="de-DE" sz="2400" b="0" i="0" u="none" strike="noStrike" kern="1200" cap="none" spc="0" normalizeH="0" baseline="0" noProof="0">
                <a:ln>
                  <a:noFill/>
                </a:ln>
                <a:solidFill>
                  <a:srgbClr val="9BBB59">
                    <a:lumMod val="75000"/>
                  </a:srgbClr>
                </a:solidFill>
                <a:effectLst/>
                <a:uLnTx/>
                <a:uFillTx/>
                <a:latin typeface="Arial" pitchFamily="34" charset="0"/>
                <a:ea typeface="+mn-ea"/>
                <a:cs typeface="Arial" pitchFamily="34" charset="0"/>
              </a:rPr>
              <a:t>ihre Identität zu verifizieren</a:t>
            </a: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a:t>
            </a: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613902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179DCE-FEBA-CE0C-2857-38CA5DAA95A2}"/>
              </a:ext>
            </a:extLst>
          </p:cNvPr>
          <p:cNvSpPr>
            <a:spLocks noGrp="1"/>
          </p:cNvSpPr>
          <p:nvPr>
            <p:ph type="title"/>
          </p:nvPr>
        </p:nvSpPr>
        <p:spPr/>
        <p:txBody>
          <a:bodyPr/>
          <a:lstStyle/>
          <a:p>
            <a:r>
              <a:rPr lang="de-CH" dirty="0"/>
              <a:t>User Stories: Konversation</a:t>
            </a:r>
          </a:p>
        </p:txBody>
      </p:sp>
      <p:sp>
        <p:nvSpPr>
          <p:cNvPr id="4" name="Foliennummernplatzhalter 3">
            <a:extLst>
              <a:ext uri="{FF2B5EF4-FFF2-40B4-BE49-F238E27FC236}">
                <a16:creationId xmlns:a16="http://schemas.microsoft.com/office/drawing/2014/main" id="{664BA39A-E2FD-BDD2-CE03-662024120BF8}"/>
              </a:ext>
            </a:extLst>
          </p:cNvPr>
          <p:cNvSpPr>
            <a:spLocks noGrp="1"/>
          </p:cNvSpPr>
          <p:nvPr>
            <p:ph type="sldNum" sz="quarter" idx="12"/>
          </p:nvPr>
        </p:nvSpPr>
        <p:spPr/>
        <p:txBody>
          <a:bodyPr/>
          <a:lstStyle/>
          <a:p>
            <a:fld id="{F0E841FC-7AA3-274E-887F-3F06530528A4}" type="slidenum">
              <a:rPr lang="de-DE" smtClean="0"/>
              <a:pPr/>
              <a:t>16</a:t>
            </a:fld>
            <a:endParaRPr lang="de-DE"/>
          </a:p>
        </p:txBody>
      </p:sp>
      <p:sp>
        <p:nvSpPr>
          <p:cNvPr id="5" name="Inhaltsplatzhalter 2">
            <a:extLst>
              <a:ext uri="{FF2B5EF4-FFF2-40B4-BE49-F238E27FC236}">
                <a16:creationId xmlns:a16="http://schemas.microsoft.com/office/drawing/2014/main" id="{1F219778-78D5-FA27-503F-6B4C3391C0FC}"/>
              </a:ext>
            </a:extLst>
          </p:cNvPr>
          <p:cNvSpPr txBox="1">
            <a:spLocks/>
          </p:cNvSpPr>
          <p:nvPr/>
        </p:nvSpPr>
        <p:spPr>
          <a:xfrm>
            <a:off x="2279576" y="1592309"/>
            <a:ext cx="7355160" cy="892695"/>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Erweitern der Karte mit Fragen und Details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Die Informationen werden auf die Vorderseite geschrieben</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6" name="Textfeld 5">
            <a:extLst>
              <a:ext uri="{FF2B5EF4-FFF2-40B4-BE49-F238E27FC236}">
                <a16:creationId xmlns:a16="http://schemas.microsoft.com/office/drawing/2014/main" id="{7B3430A2-ADE9-3751-09A0-1EB2827BCF9F}"/>
              </a:ext>
            </a:extLst>
          </p:cNvPr>
          <p:cNvSpPr txBox="1"/>
          <p:nvPr/>
        </p:nvSpPr>
        <p:spPr>
          <a:xfrm>
            <a:off x="2927648" y="2939595"/>
            <a:ext cx="5688632" cy="1754326"/>
          </a:xfrm>
          <a:prstGeom prst="rect">
            <a:avLst/>
          </a:prstGeom>
          <a:solidFill>
            <a:sysClr val="window" lastClr="FFFFFF"/>
          </a:solidFill>
          <a:ln w="25400" cap="rnd" cmpd="sng" algn="ctr">
            <a:solidFill>
              <a:sysClr val="windowText" lastClr="000000"/>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Calibri"/>
                <a:ea typeface="+mn-ea"/>
                <a:cs typeface="+mn-cs"/>
              </a:rPr>
              <a:t>Als Sachbearbeiter möchte ich in der Versicherungsapplikation die Details der Kunden sehen um ihre Identität zu verifizieren.</a:t>
            </a:r>
          </a:p>
          <a:p>
            <a:pPr marL="0" marR="0" lvl="0" indent="0"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dirty="0">
              <a:ln>
                <a:noFill/>
              </a:ln>
              <a:solidFill>
                <a:prstClr val="black"/>
              </a:solidFill>
              <a:effectLst/>
              <a:uLnTx/>
              <a:uFillTx/>
              <a:latin typeface="Calibri"/>
              <a:ea typeface="+mn-ea"/>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1" i="0" u="none" strike="noStrike" kern="0" cap="none" spc="0" normalizeH="0" baseline="0" noProof="0" dirty="0">
                <a:ln>
                  <a:noFill/>
                </a:ln>
                <a:solidFill>
                  <a:prstClr val="black"/>
                </a:solidFill>
                <a:effectLst/>
                <a:uLnTx/>
                <a:uFillTx/>
                <a:latin typeface="Calibri"/>
                <a:ea typeface="+mn-ea"/>
                <a:cs typeface="+mn-cs"/>
              </a:rPr>
              <a:t>Sollen mehrere Kunden angezeigt werden?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1" i="0" u="none" strike="noStrike" kern="0" cap="none" spc="0" normalizeH="0" baseline="0" noProof="0" dirty="0">
                <a:ln>
                  <a:noFill/>
                </a:ln>
                <a:solidFill>
                  <a:prstClr val="black"/>
                </a:solidFill>
                <a:effectLst/>
                <a:uLnTx/>
                <a:uFillTx/>
                <a:latin typeface="Calibri"/>
                <a:ea typeface="+mn-ea"/>
                <a:cs typeface="+mn-cs"/>
              </a:rPr>
              <a:t>Welche Informationen sollen angezeigt werden?</a:t>
            </a:r>
          </a:p>
        </p:txBody>
      </p:sp>
    </p:spTree>
    <p:extLst>
      <p:ext uri="{BB962C8B-B14F-4D97-AF65-F5344CB8AC3E}">
        <p14:creationId xmlns:p14="http://schemas.microsoft.com/office/powerpoint/2010/main" val="56953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EE913E-407B-2516-0BFF-FDD027E0AECD}"/>
              </a:ext>
            </a:extLst>
          </p:cNvPr>
          <p:cNvSpPr>
            <a:spLocks noGrp="1"/>
          </p:cNvSpPr>
          <p:nvPr>
            <p:ph type="title"/>
          </p:nvPr>
        </p:nvSpPr>
        <p:spPr/>
        <p:txBody>
          <a:bodyPr/>
          <a:lstStyle/>
          <a:p>
            <a:r>
              <a:rPr lang="de-CH" dirty="0"/>
              <a:t>User Stories: Akzeptanzkriterien</a:t>
            </a:r>
          </a:p>
        </p:txBody>
      </p:sp>
      <p:sp>
        <p:nvSpPr>
          <p:cNvPr id="4" name="Foliennummernplatzhalter 3">
            <a:extLst>
              <a:ext uri="{FF2B5EF4-FFF2-40B4-BE49-F238E27FC236}">
                <a16:creationId xmlns:a16="http://schemas.microsoft.com/office/drawing/2014/main" id="{3AB080B4-A49D-ED66-8A6F-9A3B5F61892A}"/>
              </a:ext>
            </a:extLst>
          </p:cNvPr>
          <p:cNvSpPr>
            <a:spLocks noGrp="1"/>
          </p:cNvSpPr>
          <p:nvPr>
            <p:ph type="sldNum" sz="quarter" idx="12"/>
          </p:nvPr>
        </p:nvSpPr>
        <p:spPr/>
        <p:txBody>
          <a:bodyPr/>
          <a:lstStyle/>
          <a:p>
            <a:fld id="{F0E841FC-7AA3-274E-887F-3F06530528A4}" type="slidenum">
              <a:rPr lang="de-DE" smtClean="0"/>
              <a:pPr/>
              <a:t>17</a:t>
            </a:fld>
            <a:endParaRPr lang="de-DE"/>
          </a:p>
        </p:txBody>
      </p:sp>
      <p:sp>
        <p:nvSpPr>
          <p:cNvPr id="5" name="Inhaltsplatzhalter 2">
            <a:extLst>
              <a:ext uri="{FF2B5EF4-FFF2-40B4-BE49-F238E27FC236}">
                <a16:creationId xmlns:a16="http://schemas.microsoft.com/office/drawing/2014/main" id="{DE8148DD-30FC-6716-7B91-A63C50FCCDB2}"/>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Die Akzeptanzkriterien beschreiben wann die Story fertig (done) ist.</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CH" sz="16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Die Akzeptanzkriterien gehören auf die Rückseite der Karte.</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6" name="Textfeld 5">
            <a:extLst>
              <a:ext uri="{FF2B5EF4-FFF2-40B4-BE49-F238E27FC236}">
                <a16:creationId xmlns:a16="http://schemas.microsoft.com/office/drawing/2014/main" id="{4BAC29FA-1450-7CF7-461A-6DD198758CBF}"/>
              </a:ext>
            </a:extLst>
          </p:cNvPr>
          <p:cNvSpPr txBox="1"/>
          <p:nvPr/>
        </p:nvSpPr>
        <p:spPr>
          <a:xfrm>
            <a:off x="2351584" y="2780928"/>
            <a:ext cx="5801459" cy="1200329"/>
          </a:xfrm>
          <a:prstGeom prst="rect">
            <a:avLst/>
          </a:prstGeom>
          <a:solidFill>
            <a:sysClr val="window" lastClr="FFFFFF"/>
          </a:solidFill>
          <a:ln w="25400" cap="rnd" cmpd="sng" algn="ctr">
            <a:solidFill>
              <a:sysClr val="windowText" lastClr="000000"/>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Calibri"/>
                <a:ea typeface="+mn-ea"/>
                <a:cs typeface="+mn-cs"/>
              </a:rPr>
              <a:t>Als Sachbearbeiter möchte ich in der Versicherungsapplikation die Details der Kunden sehen um ihre Identität zu verifizieren.</a:t>
            </a:r>
            <a:endParaRPr kumimoji="0" lang="de-CH" sz="1800" b="0" i="0" u="none" strike="noStrike" kern="0" cap="none" spc="0" normalizeH="0" baseline="0" noProof="0" dirty="0">
              <a:ln>
                <a:noFill/>
              </a:ln>
              <a:solidFill>
                <a:prstClr val="black">
                  <a:lumMod val="50000"/>
                  <a:lumOff val="50000"/>
                </a:prstClr>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7" name="Textfeld 6">
            <a:extLst>
              <a:ext uri="{FF2B5EF4-FFF2-40B4-BE49-F238E27FC236}">
                <a16:creationId xmlns:a16="http://schemas.microsoft.com/office/drawing/2014/main" id="{18C6B6DF-C33E-25A9-608B-38C2D169BA5E}"/>
              </a:ext>
            </a:extLst>
          </p:cNvPr>
          <p:cNvSpPr txBox="1"/>
          <p:nvPr/>
        </p:nvSpPr>
        <p:spPr>
          <a:xfrm>
            <a:off x="3424002" y="4187626"/>
            <a:ext cx="5801459" cy="2308324"/>
          </a:xfrm>
          <a:prstGeom prst="rect">
            <a:avLst/>
          </a:prstGeom>
          <a:solidFill>
            <a:sysClr val="window" lastClr="FFFFFF"/>
          </a:solidFill>
          <a:ln w="25400" cap="rnd" cmpd="sng" algn="ctr">
            <a:solidFill>
              <a:sysClr val="windowText" lastClr="000000"/>
            </a:solidFill>
            <a:prstDash val="solid"/>
          </a:ln>
          <a:effectLst/>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0" cap="none" spc="0" normalizeH="0" baseline="0" noProof="0" dirty="0">
                <a:ln>
                  <a:noFill/>
                </a:ln>
                <a:solidFill>
                  <a:prstClr val="black"/>
                </a:solidFill>
                <a:effectLst/>
                <a:uLnTx/>
                <a:uFillTx/>
                <a:latin typeface="Calibri"/>
                <a:ea typeface="+mn-ea"/>
                <a:cs typeface="+mn-cs"/>
              </a:rPr>
              <a:t>In der Übersicht sollen folgende Details angezeigt werden</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0" cap="none" spc="0" normalizeH="0" baseline="0" noProof="0" dirty="0">
                <a:ln>
                  <a:noFill/>
                </a:ln>
                <a:solidFill>
                  <a:prstClr val="black"/>
                </a:solidFill>
                <a:effectLst/>
                <a:uLnTx/>
                <a:uFillTx/>
                <a:latin typeface="Calibri"/>
                <a:ea typeface="+mn-ea"/>
                <a:cs typeface="+mn-cs"/>
              </a:rPr>
              <a:t>Kundennummer</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0" cap="none" spc="0" normalizeH="0" baseline="0" noProof="0" dirty="0">
                <a:ln>
                  <a:noFill/>
                </a:ln>
                <a:solidFill>
                  <a:prstClr val="black"/>
                </a:solidFill>
                <a:effectLst/>
                <a:uLnTx/>
                <a:uFillTx/>
                <a:latin typeface="Calibri"/>
                <a:ea typeface="+mn-ea"/>
                <a:cs typeface="+mn-cs"/>
              </a:rPr>
              <a:t>Vorname Nachname</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0" cap="none" spc="0" normalizeH="0" baseline="0" noProof="0" dirty="0">
                <a:ln>
                  <a:noFill/>
                </a:ln>
                <a:solidFill>
                  <a:prstClr val="black"/>
                </a:solidFill>
                <a:effectLst/>
                <a:uLnTx/>
                <a:uFillTx/>
                <a:latin typeface="Calibri"/>
                <a:ea typeface="+mn-ea"/>
                <a:cs typeface="+mn-cs"/>
              </a:rPr>
              <a:t>Wohnort Strasse Hausnummer</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0" cap="none" spc="0" normalizeH="0" baseline="0" noProof="0" dirty="0">
                <a:ln>
                  <a:noFill/>
                </a:ln>
                <a:solidFill>
                  <a:prstClr val="black"/>
                </a:solidFill>
                <a:effectLst/>
                <a:uLnTx/>
                <a:uFillTx/>
                <a:latin typeface="Calibri"/>
                <a:ea typeface="+mn-ea"/>
                <a:cs typeface="+mn-cs"/>
              </a:rPr>
              <a:t>Geburtsdatum</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0" cap="none" spc="0" normalizeH="0" baseline="0" noProof="0" dirty="0">
                <a:ln>
                  <a:noFill/>
                </a:ln>
                <a:solidFill>
                  <a:prstClr val="black"/>
                </a:solidFill>
                <a:effectLst/>
                <a:uLnTx/>
                <a:uFillTx/>
                <a:latin typeface="Calibri"/>
                <a:ea typeface="+mn-ea"/>
                <a:cs typeface="+mn-cs"/>
              </a:rPr>
              <a:t>Ein Klick auf den Kunden öffnet eine Weitere Seite mit mehr Informationen (siehe User Story XY)</a:t>
            </a:r>
          </a:p>
          <a:p>
            <a:pPr marL="0" marR="0" lvl="0" indent="0"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391295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C7387-938A-28CB-5AD7-93ED308CF045}"/>
              </a:ext>
            </a:extLst>
          </p:cNvPr>
          <p:cNvSpPr>
            <a:spLocks noGrp="1"/>
          </p:cNvSpPr>
          <p:nvPr>
            <p:ph type="title"/>
          </p:nvPr>
        </p:nvSpPr>
        <p:spPr/>
        <p:txBody>
          <a:bodyPr/>
          <a:lstStyle/>
          <a:p>
            <a:r>
              <a:rPr lang="de-CH" dirty="0"/>
              <a:t>Buchempfehlung zu </a:t>
            </a:r>
            <a:r>
              <a:rPr lang="de-CH" dirty="0" err="1"/>
              <a:t>Requirements</a:t>
            </a:r>
            <a:r>
              <a:rPr lang="de-CH" dirty="0"/>
              <a:t> Engineering</a:t>
            </a:r>
          </a:p>
        </p:txBody>
      </p:sp>
      <p:sp>
        <p:nvSpPr>
          <p:cNvPr id="4" name="Foliennummernplatzhalter 3">
            <a:extLst>
              <a:ext uri="{FF2B5EF4-FFF2-40B4-BE49-F238E27FC236}">
                <a16:creationId xmlns:a16="http://schemas.microsoft.com/office/drawing/2014/main" id="{871A9FAE-208B-559C-2E75-637F420865A4}"/>
              </a:ext>
            </a:extLst>
          </p:cNvPr>
          <p:cNvSpPr>
            <a:spLocks noGrp="1"/>
          </p:cNvSpPr>
          <p:nvPr>
            <p:ph type="sldNum" sz="quarter" idx="12"/>
          </p:nvPr>
        </p:nvSpPr>
        <p:spPr/>
        <p:txBody>
          <a:bodyPr/>
          <a:lstStyle/>
          <a:p>
            <a:fld id="{F0E841FC-7AA3-274E-887F-3F06530528A4}" type="slidenum">
              <a:rPr lang="de-DE" smtClean="0"/>
              <a:pPr/>
              <a:t>18</a:t>
            </a:fld>
            <a:endParaRPr lang="de-DE"/>
          </a:p>
        </p:txBody>
      </p:sp>
      <p:pic>
        <p:nvPicPr>
          <p:cNvPr id="5" name="Picture 2" descr="Basiswissen Requirements Engineering">
            <a:extLst>
              <a:ext uri="{FF2B5EF4-FFF2-40B4-BE49-F238E27FC236}">
                <a16:creationId xmlns:a16="http://schemas.microsoft.com/office/drawing/2014/main" id="{07F874D8-3843-C435-D5AB-67A5434084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4110" y="1598245"/>
            <a:ext cx="3111599" cy="4525963"/>
          </a:xfrm>
          <a:prstGeom prst="rect">
            <a:avLst/>
          </a:prstGeom>
          <a:solidFill>
            <a:srgbClr val="FFFFFF"/>
          </a:solidFill>
        </p:spPr>
      </p:pic>
      <p:sp>
        <p:nvSpPr>
          <p:cNvPr id="6" name="Content Placeholder 5">
            <a:extLst>
              <a:ext uri="{FF2B5EF4-FFF2-40B4-BE49-F238E27FC236}">
                <a16:creationId xmlns:a16="http://schemas.microsoft.com/office/drawing/2014/main" id="{82970130-C2D7-0BAF-B620-60F92088F00E}"/>
              </a:ext>
            </a:extLst>
          </p:cNvPr>
          <p:cNvSpPr txBox="1">
            <a:spLocks/>
          </p:cNvSpPr>
          <p:nvPr/>
        </p:nvSpPr>
        <p:spPr>
          <a:xfrm>
            <a:off x="3791744" y="1598246"/>
            <a:ext cx="777686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8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Titel:	Basiswissen Requirements Engineering</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8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	</a:t>
            </a:r>
            <a:r>
              <a:rPr kumimoji="0" lang="en-US" sz="16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Aus- und Weiterbildung nach IREB-Standard zum Certified Professional 	for Requirements Engineering - Foundation Level</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8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Autor:	Chris Rupp, Dr. Klaus Pohl</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8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Verlag: </a:t>
            </a:r>
            <a:r>
              <a:rPr kumimoji="0" lang="en-US"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	</a:t>
            </a:r>
            <a:r>
              <a:rPr kumimoji="0" lang="en-US" sz="18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dpunkt.verlag</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853691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A82C8-ACCE-4F22-9066-B176D3950863}"/>
              </a:ext>
            </a:extLst>
          </p:cNvPr>
          <p:cNvSpPr>
            <a:spLocks noGrp="1"/>
          </p:cNvSpPr>
          <p:nvPr>
            <p:ph type="title"/>
          </p:nvPr>
        </p:nvSpPr>
        <p:spPr/>
        <p:txBody>
          <a:bodyPr/>
          <a:lstStyle/>
          <a:p>
            <a:r>
              <a:rPr lang="de-CH" dirty="0"/>
              <a:t>Inhalt</a:t>
            </a:r>
          </a:p>
        </p:txBody>
      </p:sp>
      <p:sp>
        <p:nvSpPr>
          <p:cNvPr id="3" name="Inhaltsplatzhalter 2">
            <a:extLst>
              <a:ext uri="{FF2B5EF4-FFF2-40B4-BE49-F238E27FC236}">
                <a16:creationId xmlns:a16="http://schemas.microsoft.com/office/drawing/2014/main" id="{40BE6484-3BF2-BE40-CAA6-698096EAADB4}"/>
              </a:ext>
            </a:extLst>
          </p:cNvPr>
          <p:cNvSpPr>
            <a:spLocks noGrp="1"/>
          </p:cNvSpPr>
          <p:nvPr>
            <p:ph idx="1"/>
          </p:nvPr>
        </p:nvSpPr>
        <p:spPr/>
        <p:txBody>
          <a:bodyPr/>
          <a:lstStyle/>
          <a:p>
            <a:r>
              <a:rPr lang="de-DE" dirty="0"/>
              <a:t>Der nutzerzentrierte Gestaltungsprozess</a:t>
            </a:r>
          </a:p>
          <a:p>
            <a:r>
              <a:rPr lang="de-DE" dirty="0"/>
              <a:t>Gebrauchstauglichkeit</a:t>
            </a:r>
          </a:p>
          <a:p>
            <a:r>
              <a:rPr lang="de-DE" dirty="0"/>
              <a:t>Überblick Werkzeuge und Methoden</a:t>
            </a:r>
          </a:p>
          <a:p>
            <a:r>
              <a:rPr lang="de-DE" dirty="0"/>
              <a:t>User Stories</a:t>
            </a:r>
          </a:p>
        </p:txBody>
      </p:sp>
      <p:sp>
        <p:nvSpPr>
          <p:cNvPr id="4" name="Foliennummernplatzhalter 3">
            <a:extLst>
              <a:ext uri="{FF2B5EF4-FFF2-40B4-BE49-F238E27FC236}">
                <a16:creationId xmlns:a16="http://schemas.microsoft.com/office/drawing/2014/main" id="{1855A50E-E0D6-1E7C-0C02-795EE0693CB9}"/>
              </a:ext>
            </a:extLst>
          </p:cNvPr>
          <p:cNvSpPr>
            <a:spLocks noGrp="1"/>
          </p:cNvSpPr>
          <p:nvPr>
            <p:ph type="sldNum" sz="quarter" idx="12"/>
          </p:nvPr>
        </p:nvSpPr>
        <p:spPr/>
        <p:txBody>
          <a:bodyPr/>
          <a:lstStyle/>
          <a:p>
            <a:fld id="{F0E841FC-7AA3-274E-887F-3F06530528A4}" type="slidenum">
              <a:rPr lang="de-DE" smtClean="0"/>
              <a:pPr/>
              <a:t>2</a:t>
            </a:fld>
            <a:endParaRPr lang="de-DE"/>
          </a:p>
        </p:txBody>
      </p:sp>
    </p:spTree>
    <p:extLst>
      <p:ext uri="{BB962C8B-B14F-4D97-AF65-F5344CB8AC3E}">
        <p14:creationId xmlns:p14="http://schemas.microsoft.com/office/powerpoint/2010/main" val="1370470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1F7D8-9E7C-CEB4-192D-8BC1CACF5C4F}"/>
              </a:ext>
            </a:extLst>
          </p:cNvPr>
          <p:cNvSpPr>
            <a:spLocks noGrp="1"/>
          </p:cNvSpPr>
          <p:nvPr>
            <p:ph type="title"/>
          </p:nvPr>
        </p:nvSpPr>
        <p:spPr/>
        <p:txBody>
          <a:bodyPr/>
          <a:lstStyle/>
          <a:p>
            <a:r>
              <a:rPr lang="de-CH" dirty="0"/>
              <a:t>Der nutzerzentrierte Gestaltungsprozess</a:t>
            </a:r>
          </a:p>
        </p:txBody>
      </p:sp>
      <p:sp>
        <p:nvSpPr>
          <p:cNvPr id="4" name="Foliennummernplatzhalter 3">
            <a:extLst>
              <a:ext uri="{FF2B5EF4-FFF2-40B4-BE49-F238E27FC236}">
                <a16:creationId xmlns:a16="http://schemas.microsoft.com/office/drawing/2014/main" id="{602A542F-8698-EAE8-CABB-E731FA09B079}"/>
              </a:ext>
            </a:extLst>
          </p:cNvPr>
          <p:cNvSpPr>
            <a:spLocks noGrp="1"/>
          </p:cNvSpPr>
          <p:nvPr>
            <p:ph type="sldNum" sz="quarter" idx="12"/>
          </p:nvPr>
        </p:nvSpPr>
        <p:spPr/>
        <p:txBody>
          <a:bodyPr/>
          <a:lstStyle/>
          <a:p>
            <a:fld id="{F0E841FC-7AA3-274E-887F-3F06530528A4}" type="slidenum">
              <a:rPr lang="de-DE" smtClean="0"/>
              <a:pPr/>
              <a:t>3</a:t>
            </a:fld>
            <a:endParaRPr lang="de-DE"/>
          </a:p>
        </p:txBody>
      </p:sp>
      <p:sp>
        <p:nvSpPr>
          <p:cNvPr id="19" name="Rechteck 18">
            <a:extLst>
              <a:ext uri="{FF2B5EF4-FFF2-40B4-BE49-F238E27FC236}">
                <a16:creationId xmlns:a16="http://schemas.microsoft.com/office/drawing/2014/main" id="{14D37B4A-FBF6-4880-C59C-5EA9B441DAAB}"/>
              </a:ext>
            </a:extLst>
          </p:cNvPr>
          <p:cNvSpPr/>
          <p:nvPr/>
        </p:nvSpPr>
        <p:spPr>
          <a:xfrm>
            <a:off x="6096000" y="2732618"/>
            <a:ext cx="1872208" cy="864096"/>
          </a:xfrm>
          <a:prstGeom prst="rect">
            <a:avLst/>
          </a:prstGeom>
          <a:solidFill>
            <a:sysClr val="window" lastClr="FFFFFF"/>
          </a:solidFill>
          <a:ln w="25400" cap="rnd"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Nutzungskontext verstehen und beschreiben</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Rechteck 19">
            <a:extLst>
              <a:ext uri="{FF2B5EF4-FFF2-40B4-BE49-F238E27FC236}">
                <a16:creationId xmlns:a16="http://schemas.microsoft.com/office/drawing/2014/main" id="{660C105F-7B9C-A793-DFC7-FC11D61A575F}"/>
              </a:ext>
            </a:extLst>
          </p:cNvPr>
          <p:cNvSpPr/>
          <p:nvPr/>
        </p:nvSpPr>
        <p:spPr>
          <a:xfrm>
            <a:off x="8256240" y="3861048"/>
            <a:ext cx="2160240" cy="864096"/>
          </a:xfrm>
          <a:prstGeom prst="rect">
            <a:avLst/>
          </a:prstGeom>
          <a:solidFill>
            <a:sysClr val="window" lastClr="FFFFFF"/>
          </a:solidFill>
          <a:ln w="25400" cap="rnd"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Nutzungsanforderungen spezifizieren</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Rechteck 20">
            <a:extLst>
              <a:ext uri="{FF2B5EF4-FFF2-40B4-BE49-F238E27FC236}">
                <a16:creationId xmlns:a16="http://schemas.microsoft.com/office/drawing/2014/main" id="{92365DEF-48E5-10F4-5A12-981B7168D4E6}"/>
              </a:ext>
            </a:extLst>
          </p:cNvPr>
          <p:cNvSpPr/>
          <p:nvPr/>
        </p:nvSpPr>
        <p:spPr>
          <a:xfrm>
            <a:off x="6096000" y="5080871"/>
            <a:ext cx="1872208" cy="864096"/>
          </a:xfrm>
          <a:prstGeom prst="rect">
            <a:avLst/>
          </a:prstGeom>
          <a:solidFill>
            <a:sysClr val="window" lastClr="FFFFFF"/>
          </a:solidFill>
          <a:ln w="25400" cap="rnd"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Gestaltungslösungen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realisieren</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Rechteck 21">
            <a:extLst>
              <a:ext uri="{FF2B5EF4-FFF2-40B4-BE49-F238E27FC236}">
                <a16:creationId xmlns:a16="http://schemas.microsoft.com/office/drawing/2014/main" id="{F2EBF880-C908-6E41-F8C9-EA3F25F306CE}"/>
              </a:ext>
            </a:extLst>
          </p:cNvPr>
          <p:cNvSpPr/>
          <p:nvPr/>
        </p:nvSpPr>
        <p:spPr>
          <a:xfrm>
            <a:off x="3647728" y="3861048"/>
            <a:ext cx="2160240" cy="864096"/>
          </a:xfrm>
          <a:prstGeom prst="rect">
            <a:avLst/>
          </a:prstGeom>
          <a:solidFill>
            <a:sysClr val="window" lastClr="FFFFFF"/>
          </a:solidFill>
          <a:ln w="25400" cap="rnd"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Gestaltungslösungen evaluieren</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Rechteck 22">
            <a:extLst>
              <a:ext uri="{FF2B5EF4-FFF2-40B4-BE49-F238E27FC236}">
                <a16:creationId xmlns:a16="http://schemas.microsoft.com/office/drawing/2014/main" id="{C5902E62-22FE-5017-8375-3C2B1803436F}"/>
              </a:ext>
            </a:extLst>
          </p:cNvPr>
          <p:cNvSpPr/>
          <p:nvPr/>
        </p:nvSpPr>
        <p:spPr>
          <a:xfrm>
            <a:off x="3791744" y="1357732"/>
            <a:ext cx="1872208" cy="864096"/>
          </a:xfrm>
          <a:prstGeom prst="rect">
            <a:avLst/>
          </a:prstGeom>
          <a:solidFill>
            <a:sysClr val="window" lastClr="FFFFFF">
              <a:lumMod val="75000"/>
            </a:sysClr>
          </a:solidFill>
          <a:ln w="9525" cap="rnd"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Planung der menschenzentrierten Gestaltung</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4" name="Ellipse 23">
            <a:extLst>
              <a:ext uri="{FF2B5EF4-FFF2-40B4-BE49-F238E27FC236}">
                <a16:creationId xmlns:a16="http://schemas.microsoft.com/office/drawing/2014/main" id="{47584242-E0AF-5000-97C5-8CC7F475A369}"/>
              </a:ext>
            </a:extLst>
          </p:cNvPr>
          <p:cNvSpPr/>
          <p:nvPr/>
        </p:nvSpPr>
        <p:spPr>
          <a:xfrm>
            <a:off x="1113632" y="1840809"/>
            <a:ext cx="2376264" cy="1143000"/>
          </a:xfrm>
          <a:prstGeom prst="ellipse">
            <a:avLst/>
          </a:prstGeom>
          <a:solidFill>
            <a:sysClr val="window" lastClr="FFFFFF">
              <a:lumMod val="75000"/>
            </a:sysClr>
          </a:solidFill>
          <a:ln w="9525" cap="rnd"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Gestaltungslösung erfüllt Nutzungs-anforderung</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25" name="Verbinder: gekrümmt 24">
            <a:extLst>
              <a:ext uri="{FF2B5EF4-FFF2-40B4-BE49-F238E27FC236}">
                <a16:creationId xmlns:a16="http://schemas.microsoft.com/office/drawing/2014/main" id="{EB01D608-58E0-3AF3-C915-8CD8F363551D}"/>
              </a:ext>
            </a:extLst>
          </p:cNvPr>
          <p:cNvCxnSpPr>
            <a:stCxn id="22" idx="0"/>
            <a:endCxn id="19" idx="1"/>
          </p:cNvCxnSpPr>
          <p:nvPr/>
        </p:nvCxnSpPr>
        <p:spPr>
          <a:xfrm rot="5400000" flipH="1" flipV="1">
            <a:off x="5063733" y="2828781"/>
            <a:ext cx="696382" cy="1368152"/>
          </a:xfrm>
          <a:prstGeom prst="curvedConnector2">
            <a:avLst/>
          </a:prstGeom>
          <a:noFill/>
          <a:ln w="38100" cap="rnd" cmpd="sng" algn="ctr">
            <a:solidFill>
              <a:srgbClr val="4F81BD">
                <a:shade val="95000"/>
                <a:satMod val="105000"/>
              </a:srgbClr>
            </a:solidFill>
            <a:prstDash val="sysDash"/>
            <a:tailEnd type="triangle"/>
          </a:ln>
          <a:effectLst/>
        </p:spPr>
      </p:cxnSp>
      <p:cxnSp>
        <p:nvCxnSpPr>
          <p:cNvPr id="26" name="Verbinder: gekrümmt 25">
            <a:extLst>
              <a:ext uri="{FF2B5EF4-FFF2-40B4-BE49-F238E27FC236}">
                <a16:creationId xmlns:a16="http://schemas.microsoft.com/office/drawing/2014/main" id="{0BCDF240-B3FE-EBE0-74ED-6033468107BB}"/>
              </a:ext>
            </a:extLst>
          </p:cNvPr>
          <p:cNvCxnSpPr>
            <a:stCxn id="19" idx="3"/>
            <a:endCxn id="20" idx="0"/>
          </p:cNvCxnSpPr>
          <p:nvPr/>
        </p:nvCxnSpPr>
        <p:spPr>
          <a:xfrm>
            <a:off x="7968208" y="3164666"/>
            <a:ext cx="1368152" cy="696382"/>
          </a:xfrm>
          <a:prstGeom prst="curvedConnector2">
            <a:avLst/>
          </a:prstGeom>
          <a:noFill/>
          <a:ln w="38100" cap="rnd" cmpd="sng" algn="ctr">
            <a:solidFill>
              <a:srgbClr val="4F81BD">
                <a:shade val="95000"/>
                <a:satMod val="105000"/>
              </a:srgbClr>
            </a:solidFill>
            <a:prstDash val="solid"/>
            <a:tailEnd type="triangle"/>
          </a:ln>
          <a:effectLst/>
        </p:spPr>
      </p:cxnSp>
      <p:cxnSp>
        <p:nvCxnSpPr>
          <p:cNvPr id="27" name="Verbinder: gekrümmt 26">
            <a:extLst>
              <a:ext uri="{FF2B5EF4-FFF2-40B4-BE49-F238E27FC236}">
                <a16:creationId xmlns:a16="http://schemas.microsoft.com/office/drawing/2014/main" id="{6D846A11-79B9-0DEF-5284-C7F5E114F2F0}"/>
              </a:ext>
            </a:extLst>
          </p:cNvPr>
          <p:cNvCxnSpPr>
            <a:stCxn id="20" idx="2"/>
            <a:endCxn id="21" idx="3"/>
          </p:cNvCxnSpPr>
          <p:nvPr/>
        </p:nvCxnSpPr>
        <p:spPr>
          <a:xfrm rot="5400000">
            <a:off x="8258397" y="4434955"/>
            <a:ext cx="787775" cy="1368152"/>
          </a:xfrm>
          <a:prstGeom prst="curvedConnector2">
            <a:avLst/>
          </a:prstGeom>
          <a:noFill/>
          <a:ln w="38100" cap="rnd" cmpd="sng" algn="ctr">
            <a:solidFill>
              <a:srgbClr val="4F81BD">
                <a:shade val="95000"/>
                <a:satMod val="105000"/>
              </a:srgbClr>
            </a:solidFill>
            <a:prstDash val="solid"/>
            <a:tailEnd type="triangle"/>
          </a:ln>
          <a:effectLst/>
        </p:spPr>
      </p:cxnSp>
      <p:cxnSp>
        <p:nvCxnSpPr>
          <p:cNvPr id="28" name="Verbinder: gekrümmt 27">
            <a:extLst>
              <a:ext uri="{FF2B5EF4-FFF2-40B4-BE49-F238E27FC236}">
                <a16:creationId xmlns:a16="http://schemas.microsoft.com/office/drawing/2014/main" id="{A85F8876-4916-D9DC-5635-8AF2533B19AC}"/>
              </a:ext>
            </a:extLst>
          </p:cNvPr>
          <p:cNvCxnSpPr>
            <a:stCxn id="21" idx="1"/>
            <a:endCxn id="22" idx="2"/>
          </p:cNvCxnSpPr>
          <p:nvPr/>
        </p:nvCxnSpPr>
        <p:spPr>
          <a:xfrm rot="10800000">
            <a:off x="4727848" y="4725145"/>
            <a:ext cx="1368152" cy="787775"/>
          </a:xfrm>
          <a:prstGeom prst="curvedConnector2">
            <a:avLst/>
          </a:prstGeom>
          <a:noFill/>
          <a:ln w="38100" cap="rnd" cmpd="sng" algn="ctr">
            <a:solidFill>
              <a:srgbClr val="4F81BD">
                <a:shade val="95000"/>
                <a:satMod val="105000"/>
              </a:srgbClr>
            </a:solidFill>
            <a:prstDash val="solid"/>
            <a:tailEnd type="triangle"/>
          </a:ln>
          <a:effectLst/>
        </p:spPr>
      </p:cxnSp>
      <p:cxnSp>
        <p:nvCxnSpPr>
          <p:cNvPr id="29" name="Verbinder: gekrümmt 28">
            <a:extLst>
              <a:ext uri="{FF2B5EF4-FFF2-40B4-BE49-F238E27FC236}">
                <a16:creationId xmlns:a16="http://schemas.microsoft.com/office/drawing/2014/main" id="{C8F11BFD-8309-238C-CC15-20338CA00400}"/>
              </a:ext>
            </a:extLst>
          </p:cNvPr>
          <p:cNvCxnSpPr>
            <a:stCxn id="22" idx="3"/>
            <a:endCxn id="21" idx="0"/>
          </p:cNvCxnSpPr>
          <p:nvPr/>
        </p:nvCxnSpPr>
        <p:spPr>
          <a:xfrm>
            <a:off x="5807968" y="4293096"/>
            <a:ext cx="1224136" cy="787775"/>
          </a:xfrm>
          <a:prstGeom prst="curvedConnector2">
            <a:avLst/>
          </a:prstGeom>
          <a:noFill/>
          <a:ln w="19050" cap="rnd" cmpd="sng" algn="ctr">
            <a:solidFill>
              <a:srgbClr val="00B050"/>
            </a:solidFill>
            <a:prstDash val="sysDash"/>
            <a:tailEnd type="triangle"/>
          </a:ln>
          <a:effectLst/>
        </p:spPr>
      </p:cxnSp>
      <p:cxnSp>
        <p:nvCxnSpPr>
          <p:cNvPr id="30" name="Verbinder: gekrümmt 29">
            <a:extLst>
              <a:ext uri="{FF2B5EF4-FFF2-40B4-BE49-F238E27FC236}">
                <a16:creationId xmlns:a16="http://schemas.microsoft.com/office/drawing/2014/main" id="{177A0CC8-316F-3F63-192F-3F8C6A9FD04F}"/>
              </a:ext>
            </a:extLst>
          </p:cNvPr>
          <p:cNvCxnSpPr>
            <a:cxnSpLocks/>
            <a:stCxn id="22" idx="0"/>
            <a:endCxn id="20" idx="0"/>
          </p:cNvCxnSpPr>
          <p:nvPr/>
        </p:nvCxnSpPr>
        <p:spPr>
          <a:xfrm rot="5400000" flipH="1" flipV="1">
            <a:off x="7032104" y="1556792"/>
            <a:ext cx="12700" cy="4608512"/>
          </a:xfrm>
          <a:prstGeom prst="curvedConnector3">
            <a:avLst>
              <a:gd name="adj1" fmla="val 1800000"/>
            </a:avLst>
          </a:prstGeom>
          <a:noFill/>
          <a:ln w="19050" cap="rnd" cmpd="sng" algn="ctr">
            <a:solidFill>
              <a:srgbClr val="00B050"/>
            </a:solidFill>
            <a:prstDash val="sysDash"/>
            <a:tailEnd type="triangle"/>
          </a:ln>
          <a:effectLst/>
        </p:spPr>
      </p:cxnSp>
      <p:cxnSp>
        <p:nvCxnSpPr>
          <p:cNvPr id="31" name="Verbinder: gekrümmt 30">
            <a:extLst>
              <a:ext uri="{FF2B5EF4-FFF2-40B4-BE49-F238E27FC236}">
                <a16:creationId xmlns:a16="http://schemas.microsoft.com/office/drawing/2014/main" id="{8014EBF5-06C0-4F47-117F-6E77181BD7CB}"/>
              </a:ext>
            </a:extLst>
          </p:cNvPr>
          <p:cNvCxnSpPr>
            <a:stCxn id="23" idx="3"/>
            <a:endCxn id="19" idx="0"/>
          </p:cNvCxnSpPr>
          <p:nvPr/>
        </p:nvCxnSpPr>
        <p:spPr>
          <a:xfrm>
            <a:off x="5663952" y="1789780"/>
            <a:ext cx="1368152" cy="942838"/>
          </a:xfrm>
          <a:prstGeom prst="curvedConnector2">
            <a:avLst/>
          </a:prstGeom>
          <a:noFill/>
          <a:ln w="19050" cap="rnd" cmpd="sng" algn="ctr">
            <a:solidFill>
              <a:srgbClr val="FF0000"/>
            </a:solidFill>
            <a:prstDash val="solid"/>
            <a:tailEnd type="triangle"/>
          </a:ln>
          <a:effectLst/>
        </p:spPr>
      </p:cxnSp>
      <p:cxnSp>
        <p:nvCxnSpPr>
          <p:cNvPr id="32" name="Verbinder: gekrümmt 31">
            <a:extLst>
              <a:ext uri="{FF2B5EF4-FFF2-40B4-BE49-F238E27FC236}">
                <a16:creationId xmlns:a16="http://schemas.microsoft.com/office/drawing/2014/main" id="{A402BF05-6AAA-FEFE-CA4F-322158509B39}"/>
              </a:ext>
            </a:extLst>
          </p:cNvPr>
          <p:cNvCxnSpPr>
            <a:cxnSpLocks/>
            <a:stCxn id="22" idx="0"/>
            <a:endCxn id="24" idx="4"/>
          </p:cNvCxnSpPr>
          <p:nvPr/>
        </p:nvCxnSpPr>
        <p:spPr>
          <a:xfrm rot="16200000" flipV="1">
            <a:off x="3076187" y="2209387"/>
            <a:ext cx="877239" cy="2426084"/>
          </a:xfrm>
          <a:prstGeom prst="curvedConnector3">
            <a:avLst/>
          </a:prstGeom>
          <a:noFill/>
          <a:ln w="19050" cap="rnd" cmpd="sng" algn="ctr">
            <a:solidFill>
              <a:srgbClr val="FF0000"/>
            </a:solidFill>
            <a:prstDash val="solid"/>
            <a:tailEnd type="triangle"/>
          </a:ln>
          <a:effectLst/>
        </p:spPr>
      </p:cxnSp>
      <p:sp>
        <p:nvSpPr>
          <p:cNvPr id="33" name="Ellipse 32">
            <a:extLst>
              <a:ext uri="{FF2B5EF4-FFF2-40B4-BE49-F238E27FC236}">
                <a16:creationId xmlns:a16="http://schemas.microsoft.com/office/drawing/2014/main" id="{57CE5068-187D-6D24-7925-5DE3F99D886D}"/>
              </a:ext>
            </a:extLst>
          </p:cNvPr>
          <p:cNvSpPr/>
          <p:nvPr/>
        </p:nvSpPr>
        <p:spPr>
          <a:xfrm>
            <a:off x="8092596" y="3424688"/>
            <a:ext cx="2500227" cy="1656184"/>
          </a:xfrm>
          <a:prstGeom prst="ellipse">
            <a:avLst/>
          </a:prstGeom>
          <a:noFill/>
          <a:ln w="571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34" name="Textfeld 33">
            <a:extLst>
              <a:ext uri="{FF2B5EF4-FFF2-40B4-BE49-F238E27FC236}">
                <a16:creationId xmlns:a16="http://schemas.microsoft.com/office/drawing/2014/main" id="{935136B2-847C-1889-4904-5B693F295195}"/>
              </a:ext>
            </a:extLst>
          </p:cNvPr>
          <p:cNvSpPr txBox="1"/>
          <p:nvPr/>
        </p:nvSpPr>
        <p:spPr>
          <a:xfrm>
            <a:off x="58053" y="5445224"/>
            <a:ext cx="2653571" cy="954107"/>
          </a:xfrm>
          <a:prstGeom prst="rect">
            <a:avLst/>
          </a:prstGeom>
          <a:noFill/>
        </p:spPr>
        <p:txBody>
          <a:bodyPr wrap="square">
            <a:spAutoFit/>
          </a:bodyPr>
          <a:lstStyle/>
          <a:p>
            <a:pPr eaLnBrk="1" fontAlgn="auto" hangingPunct="1">
              <a:spcBef>
                <a:spcPts val="0"/>
              </a:spcBef>
              <a:spcAft>
                <a:spcPts val="0"/>
              </a:spcAft>
            </a:pPr>
            <a:r>
              <a:rPr lang="de-DE" sz="1400" dirty="0">
                <a:solidFill>
                  <a:prstClr val="black"/>
                </a:solidFill>
                <a:latin typeface="Arial" panose="020B0604020202020204" pitchFamily="34" charset="0"/>
                <a:ea typeface="+mn-ea"/>
                <a:cs typeface="Arial" panose="020B0604020202020204" pitchFamily="34" charset="0"/>
              </a:rPr>
              <a:t>Quelle: </a:t>
            </a:r>
          </a:p>
          <a:p>
            <a:pPr eaLnBrk="1" fontAlgn="auto" hangingPunct="1">
              <a:spcBef>
                <a:spcPts val="0"/>
              </a:spcBef>
              <a:spcAft>
                <a:spcPts val="0"/>
              </a:spcAft>
            </a:pPr>
            <a:r>
              <a:rPr lang="de-DE" sz="1400" dirty="0">
                <a:solidFill>
                  <a:prstClr val="black"/>
                </a:solidFill>
                <a:latin typeface="Arial" panose="020B0604020202020204" pitchFamily="34" charset="0"/>
                <a:ea typeface="+mn-ea"/>
                <a:cs typeface="Arial" panose="020B0604020202020204" pitchFamily="34" charset="0"/>
              </a:rPr>
              <a:t>Usability und UX für </a:t>
            </a:r>
            <a:r>
              <a:rPr lang="de-DE" sz="1400" dirty="0" err="1">
                <a:solidFill>
                  <a:prstClr val="black"/>
                </a:solidFill>
                <a:latin typeface="Arial" panose="020B0604020202020204" pitchFamily="34" charset="0"/>
                <a:ea typeface="+mn-ea"/>
                <a:cs typeface="Arial" panose="020B0604020202020204" pitchFamily="34" charset="0"/>
              </a:rPr>
              <a:t>dummies</a:t>
            </a:r>
            <a:r>
              <a:rPr lang="de-DE" sz="1400" dirty="0">
                <a:solidFill>
                  <a:prstClr val="black"/>
                </a:solidFill>
                <a:latin typeface="Arial" panose="020B0604020202020204" pitchFamily="34" charset="0"/>
                <a:ea typeface="+mn-ea"/>
                <a:cs typeface="Arial" panose="020B0604020202020204" pitchFamily="34" charset="0"/>
              </a:rPr>
              <a:t>, </a:t>
            </a:r>
          </a:p>
          <a:p>
            <a:pPr eaLnBrk="1" fontAlgn="auto" hangingPunct="1">
              <a:spcBef>
                <a:spcPts val="0"/>
              </a:spcBef>
              <a:spcAft>
                <a:spcPts val="0"/>
              </a:spcAft>
            </a:pPr>
            <a:r>
              <a:rPr lang="de-DE" sz="1400" dirty="0" err="1">
                <a:solidFill>
                  <a:prstClr val="black"/>
                </a:solidFill>
                <a:latin typeface="Arial" panose="020B0604020202020204" pitchFamily="34" charset="0"/>
                <a:ea typeface="+mn-ea"/>
                <a:cs typeface="Arial" panose="020B0604020202020204" pitchFamily="34" charset="0"/>
              </a:rPr>
              <a:t>Elske</a:t>
            </a:r>
            <a:r>
              <a:rPr lang="de-DE" sz="1400" dirty="0">
                <a:solidFill>
                  <a:prstClr val="black"/>
                </a:solidFill>
                <a:latin typeface="Arial" panose="020B0604020202020204" pitchFamily="34" charset="0"/>
                <a:ea typeface="+mn-ea"/>
                <a:cs typeface="Arial" panose="020B0604020202020204" pitchFamily="34" charset="0"/>
              </a:rPr>
              <a:t> Ludewig</a:t>
            </a:r>
          </a:p>
          <a:p>
            <a:pPr eaLnBrk="1" fontAlgn="auto" hangingPunct="1">
              <a:spcBef>
                <a:spcPts val="0"/>
              </a:spcBef>
              <a:spcAft>
                <a:spcPts val="0"/>
              </a:spcAft>
            </a:pPr>
            <a:r>
              <a:rPr lang="de-DE" sz="1400" dirty="0">
                <a:solidFill>
                  <a:prstClr val="black"/>
                </a:solidFill>
                <a:latin typeface="Arial" panose="020B0604020202020204" pitchFamily="34" charset="0"/>
                <a:ea typeface="+mn-ea"/>
                <a:cs typeface="Arial" panose="020B0604020202020204" pitchFamily="34" charset="0"/>
              </a:rPr>
              <a:t>2020</a:t>
            </a:r>
            <a:endParaRPr lang="de-CH" sz="1400" dirty="0">
              <a:solidFill>
                <a:prstClr val="black"/>
              </a:solidFill>
              <a:latin typeface="Arial" panose="020B0604020202020204" pitchFamily="34" charset="0"/>
              <a:ea typeface="+mn-ea"/>
              <a:cs typeface="Arial" panose="020B0604020202020204" pitchFamily="34" charset="0"/>
            </a:endParaRPr>
          </a:p>
        </p:txBody>
      </p:sp>
      <p:sp>
        <p:nvSpPr>
          <p:cNvPr id="35" name="Textfeld 34">
            <a:extLst>
              <a:ext uri="{FF2B5EF4-FFF2-40B4-BE49-F238E27FC236}">
                <a16:creationId xmlns:a16="http://schemas.microsoft.com/office/drawing/2014/main" id="{F8979749-75A5-5DB0-ED2D-D4A3CF11D0BD}"/>
              </a:ext>
            </a:extLst>
          </p:cNvPr>
          <p:cNvSpPr txBox="1"/>
          <p:nvPr/>
        </p:nvSpPr>
        <p:spPr>
          <a:xfrm>
            <a:off x="7608168" y="6029999"/>
            <a:ext cx="2653571" cy="738664"/>
          </a:xfrm>
          <a:prstGeom prst="rect">
            <a:avLst/>
          </a:prstGeom>
          <a:noFill/>
        </p:spPr>
        <p:txBody>
          <a:bodyPr wrap="square">
            <a:spAutoFit/>
          </a:bodyPr>
          <a:lstStyle/>
          <a:p>
            <a:pPr eaLnBrk="1" fontAlgn="auto" hangingPunct="1">
              <a:spcBef>
                <a:spcPts val="0"/>
              </a:spcBef>
              <a:spcAft>
                <a:spcPts val="0"/>
              </a:spcAft>
            </a:pPr>
            <a:r>
              <a:rPr lang="de-DE" sz="1400" dirty="0">
                <a:solidFill>
                  <a:prstClr val="black"/>
                </a:solidFill>
                <a:latin typeface="Arial" panose="020B0604020202020204" pitchFamily="34" charset="0"/>
                <a:ea typeface="+mn-ea"/>
                <a:cs typeface="Arial" panose="020B0604020202020204" pitchFamily="34" charset="0"/>
              </a:rPr>
              <a:t>Menschenzentrierter Gestaltungsprozess nach DIN SIO 9241-210 (vereinfacht)</a:t>
            </a:r>
            <a:endParaRPr lang="de-CH" sz="1400" dirty="0">
              <a:solidFill>
                <a:prstClr val="black"/>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40322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7FF02C-5FDC-D9DA-B7EB-8C916D2F3025}"/>
              </a:ext>
            </a:extLst>
          </p:cNvPr>
          <p:cNvSpPr>
            <a:spLocks noGrp="1"/>
          </p:cNvSpPr>
          <p:nvPr>
            <p:ph type="title"/>
          </p:nvPr>
        </p:nvSpPr>
        <p:spPr/>
        <p:txBody>
          <a:bodyPr/>
          <a:lstStyle/>
          <a:p>
            <a:r>
              <a:rPr lang="de-CH" dirty="0"/>
              <a:t>2. Nutzungsanforderungen spezifizieren</a:t>
            </a:r>
          </a:p>
        </p:txBody>
      </p:sp>
      <p:sp>
        <p:nvSpPr>
          <p:cNvPr id="4" name="Foliennummernplatzhalter 3">
            <a:extLst>
              <a:ext uri="{FF2B5EF4-FFF2-40B4-BE49-F238E27FC236}">
                <a16:creationId xmlns:a16="http://schemas.microsoft.com/office/drawing/2014/main" id="{8318F77C-337D-C2BB-7DE2-9CD8E9CBF6AD}"/>
              </a:ext>
            </a:extLst>
          </p:cNvPr>
          <p:cNvSpPr>
            <a:spLocks noGrp="1"/>
          </p:cNvSpPr>
          <p:nvPr>
            <p:ph type="sldNum" sz="quarter" idx="12"/>
          </p:nvPr>
        </p:nvSpPr>
        <p:spPr/>
        <p:txBody>
          <a:bodyPr/>
          <a:lstStyle/>
          <a:p>
            <a:fld id="{F0E841FC-7AA3-274E-887F-3F06530528A4}" type="slidenum">
              <a:rPr lang="de-DE" smtClean="0"/>
              <a:pPr/>
              <a:t>4</a:t>
            </a:fld>
            <a:endParaRPr lang="de-DE"/>
          </a:p>
        </p:txBody>
      </p:sp>
      <p:sp>
        <p:nvSpPr>
          <p:cNvPr id="25" name="Textfeld 24">
            <a:extLst>
              <a:ext uri="{FF2B5EF4-FFF2-40B4-BE49-F238E27FC236}">
                <a16:creationId xmlns:a16="http://schemas.microsoft.com/office/drawing/2014/main" id="{FA8D34E0-90A9-49C3-CF5F-E2C33EA0C6D2}"/>
              </a:ext>
            </a:extLst>
          </p:cNvPr>
          <p:cNvSpPr txBox="1"/>
          <p:nvPr/>
        </p:nvSpPr>
        <p:spPr>
          <a:xfrm>
            <a:off x="609600" y="1285913"/>
            <a:ext cx="10705325" cy="1015663"/>
          </a:xfrm>
          <a:prstGeom prst="rect">
            <a:avLst/>
          </a:prstGeom>
          <a:noFill/>
        </p:spPr>
        <p:txBody>
          <a:bodyPr wrap="square">
            <a:spAutoFit/>
          </a:bodyPr>
          <a:lstStyle/>
          <a:p>
            <a:pPr eaLnBrk="1" fontAlgn="auto" hangingPunct="1">
              <a:spcBef>
                <a:spcPts val="0"/>
              </a:spcBef>
              <a:spcAft>
                <a:spcPts val="0"/>
              </a:spcAft>
              <a:defRPr/>
            </a:pPr>
            <a:r>
              <a:rPr lang="de-DE" sz="2000" b="1" dirty="0" err="1">
                <a:solidFill>
                  <a:prstClr val="black"/>
                </a:solidFill>
                <a:latin typeface="Calibri"/>
                <a:ea typeface="+mn-ea"/>
              </a:rPr>
              <a:t>for·ma·li·sie·ren</a:t>
            </a:r>
            <a:endParaRPr lang="de-DE" sz="2000" b="1" dirty="0">
              <a:solidFill>
                <a:prstClr val="black"/>
              </a:solidFill>
              <a:latin typeface="Calibri"/>
              <a:ea typeface="+mn-ea"/>
            </a:endParaRPr>
          </a:p>
          <a:p>
            <a:pPr eaLnBrk="1" fontAlgn="auto" hangingPunct="1">
              <a:spcBef>
                <a:spcPts val="0"/>
              </a:spcBef>
              <a:spcAft>
                <a:spcPts val="0"/>
              </a:spcAft>
            </a:pPr>
            <a:r>
              <a:rPr lang="de-DE" sz="2000" dirty="0">
                <a:solidFill>
                  <a:prstClr val="black"/>
                </a:solidFill>
                <a:latin typeface="Arial" panose="020B0604020202020204" pitchFamily="34" charset="0"/>
                <a:ea typeface="+mn-ea"/>
                <a:cs typeface="Arial" panose="020B0604020202020204" pitchFamily="34" charset="0"/>
              </a:rPr>
              <a:t>in eine strenge Form bringen, systematisieren; </a:t>
            </a:r>
          </a:p>
          <a:p>
            <a:pPr eaLnBrk="1" fontAlgn="auto" hangingPunct="1">
              <a:spcBef>
                <a:spcPts val="0"/>
              </a:spcBef>
              <a:spcAft>
                <a:spcPts val="0"/>
              </a:spcAft>
            </a:pPr>
            <a:r>
              <a:rPr lang="de-DE" sz="2000" dirty="0">
                <a:solidFill>
                  <a:prstClr val="black"/>
                </a:solidFill>
                <a:latin typeface="Arial" panose="020B0604020202020204" pitchFamily="34" charset="0"/>
                <a:ea typeface="+mn-ea"/>
                <a:cs typeface="Arial" panose="020B0604020202020204" pitchFamily="34" charset="0"/>
              </a:rPr>
              <a:t>durchgehend an gegebenen Formen, Regeln orientieren</a:t>
            </a:r>
            <a:endParaRPr lang="de-CH" sz="2000" dirty="0">
              <a:solidFill>
                <a:prstClr val="black"/>
              </a:solidFill>
              <a:latin typeface="Arial" panose="020B0604020202020204" pitchFamily="34" charset="0"/>
              <a:ea typeface="+mn-ea"/>
              <a:cs typeface="Arial" panose="020B0604020202020204" pitchFamily="34" charset="0"/>
            </a:endParaRPr>
          </a:p>
        </p:txBody>
      </p:sp>
      <p:grpSp>
        <p:nvGrpSpPr>
          <p:cNvPr id="3" name="Gruppieren 2">
            <a:extLst>
              <a:ext uri="{FF2B5EF4-FFF2-40B4-BE49-F238E27FC236}">
                <a16:creationId xmlns:a16="http://schemas.microsoft.com/office/drawing/2014/main" id="{DA3816CE-E2F3-1F02-E6E4-C5CE0411FD60}"/>
              </a:ext>
            </a:extLst>
          </p:cNvPr>
          <p:cNvGrpSpPr/>
          <p:nvPr/>
        </p:nvGrpSpPr>
        <p:grpSpPr>
          <a:xfrm>
            <a:off x="295032" y="2759232"/>
            <a:ext cx="2927136" cy="3325490"/>
            <a:chOff x="576576" y="2244672"/>
            <a:chExt cx="2927136" cy="3325490"/>
          </a:xfrm>
        </p:grpSpPr>
        <p:sp>
          <p:nvSpPr>
            <p:cNvPr id="27" name="Rechteck: abgerundete Ecken 26">
              <a:extLst>
                <a:ext uri="{FF2B5EF4-FFF2-40B4-BE49-F238E27FC236}">
                  <a16:creationId xmlns:a16="http://schemas.microsoft.com/office/drawing/2014/main" id="{B38892D5-EE82-B094-CB26-AD170B710D4A}"/>
                </a:ext>
              </a:extLst>
            </p:cNvPr>
            <p:cNvSpPr/>
            <p:nvPr/>
          </p:nvSpPr>
          <p:spPr>
            <a:xfrm>
              <a:off x="576576" y="2244672"/>
              <a:ext cx="2927136" cy="3325490"/>
            </a:xfrm>
            <a:prstGeom prst="roundRect">
              <a:avLst/>
            </a:prstGeom>
            <a:solidFill>
              <a:srgbClr val="9BBB59"/>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28" name="Rechteck: abgerundete Ecken 27">
              <a:extLst>
                <a:ext uri="{FF2B5EF4-FFF2-40B4-BE49-F238E27FC236}">
                  <a16:creationId xmlns:a16="http://schemas.microsoft.com/office/drawing/2014/main" id="{8E0832C4-3934-D6BA-5CDB-220CB754A6D0}"/>
                </a:ext>
              </a:extLst>
            </p:cNvPr>
            <p:cNvSpPr/>
            <p:nvPr/>
          </p:nvSpPr>
          <p:spPr>
            <a:xfrm>
              <a:off x="729271" y="2356220"/>
              <a:ext cx="2630425" cy="2620610"/>
            </a:xfrm>
            <a:prstGeom prst="roundRect">
              <a:avLst/>
            </a:prstGeom>
            <a:solidFill>
              <a:sysClr val="window" lastClr="FFFFFF"/>
            </a:solidFill>
            <a:ln w="25400" cap="rnd" cmpd="sng" algn="ctr">
              <a:solidFill>
                <a:srgbClr val="9BBB59">
                  <a:shade val="50000"/>
                </a:srgbClr>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rPr>
                <a:t>Nutzungskontext</a:t>
              </a:r>
              <a:endParaRPr kumimoji="0" lang="de-CH"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endParaRPr>
            </a:p>
          </p:txBody>
        </p:sp>
        <p:sp>
          <p:nvSpPr>
            <p:cNvPr id="29" name="Rechteck: abgerundete Ecken 28">
              <a:extLst>
                <a:ext uri="{FF2B5EF4-FFF2-40B4-BE49-F238E27FC236}">
                  <a16:creationId xmlns:a16="http://schemas.microsoft.com/office/drawing/2014/main" id="{41B2EC86-BB3C-7909-9DAB-F245B7F6B2E6}"/>
                </a:ext>
              </a:extLst>
            </p:cNvPr>
            <p:cNvSpPr/>
            <p:nvPr/>
          </p:nvSpPr>
          <p:spPr>
            <a:xfrm>
              <a:off x="969869" y="5055531"/>
              <a:ext cx="2174672" cy="380742"/>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Produkt</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 name="Rechteck: abgerundete Ecken 29">
              <a:extLst>
                <a:ext uri="{FF2B5EF4-FFF2-40B4-BE49-F238E27FC236}">
                  <a16:creationId xmlns:a16="http://schemas.microsoft.com/office/drawing/2014/main" id="{6871D592-9836-EA3C-0C4B-E1C420E334BF}"/>
                </a:ext>
              </a:extLst>
            </p:cNvPr>
            <p:cNvSpPr/>
            <p:nvPr/>
          </p:nvSpPr>
          <p:spPr>
            <a:xfrm>
              <a:off x="960752" y="2479970"/>
              <a:ext cx="2174672" cy="504552"/>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Benutzer/ Zielgruppe</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1" name="Rechteck: abgerundete Ecken 30">
              <a:extLst>
                <a:ext uri="{FF2B5EF4-FFF2-40B4-BE49-F238E27FC236}">
                  <a16:creationId xmlns:a16="http://schemas.microsoft.com/office/drawing/2014/main" id="{E974C1D6-EDFE-AD54-AFD4-1E1159474768}"/>
                </a:ext>
              </a:extLst>
            </p:cNvPr>
            <p:cNvSpPr/>
            <p:nvPr/>
          </p:nvSpPr>
          <p:spPr>
            <a:xfrm>
              <a:off x="960752" y="3097485"/>
              <a:ext cx="2174672" cy="380742"/>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Arbeitsaufgabe</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Rechteck: abgerundete Ecken 31">
              <a:extLst>
                <a:ext uri="{FF2B5EF4-FFF2-40B4-BE49-F238E27FC236}">
                  <a16:creationId xmlns:a16="http://schemas.microsoft.com/office/drawing/2014/main" id="{64757B7A-32F9-5CDE-52E3-567DD440EBD9}"/>
                </a:ext>
              </a:extLst>
            </p:cNvPr>
            <p:cNvSpPr/>
            <p:nvPr/>
          </p:nvSpPr>
          <p:spPr>
            <a:xfrm>
              <a:off x="969869" y="3594726"/>
              <a:ext cx="2174672" cy="380742"/>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Arbeitsmittel</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 name="Rechteck: abgerundete Ecken 32">
              <a:extLst>
                <a:ext uri="{FF2B5EF4-FFF2-40B4-BE49-F238E27FC236}">
                  <a16:creationId xmlns:a16="http://schemas.microsoft.com/office/drawing/2014/main" id="{6CDAF0E1-7E87-C778-6286-C585240F1056}"/>
                </a:ext>
              </a:extLst>
            </p:cNvPr>
            <p:cNvSpPr/>
            <p:nvPr/>
          </p:nvSpPr>
          <p:spPr>
            <a:xfrm>
              <a:off x="969869" y="4091967"/>
              <a:ext cx="2174672" cy="380742"/>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Umgebung</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cxnSp>
        <p:nvCxnSpPr>
          <p:cNvPr id="34" name="Gerade Verbindung mit Pfeil 33">
            <a:extLst>
              <a:ext uri="{FF2B5EF4-FFF2-40B4-BE49-F238E27FC236}">
                <a16:creationId xmlns:a16="http://schemas.microsoft.com/office/drawing/2014/main" id="{575E7557-BF68-EED7-2D09-B82817312937}"/>
              </a:ext>
            </a:extLst>
          </p:cNvPr>
          <p:cNvCxnSpPr>
            <a:cxnSpLocks/>
            <a:stCxn id="29" idx="3"/>
            <a:endCxn id="35" idx="1"/>
          </p:cNvCxnSpPr>
          <p:nvPr/>
        </p:nvCxnSpPr>
        <p:spPr>
          <a:xfrm>
            <a:off x="2862997" y="5760462"/>
            <a:ext cx="1144771" cy="100261"/>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35" name="Textfeld 34">
            <a:extLst>
              <a:ext uri="{FF2B5EF4-FFF2-40B4-BE49-F238E27FC236}">
                <a16:creationId xmlns:a16="http://schemas.microsoft.com/office/drawing/2014/main" id="{F45785B6-9AE5-F5D5-7BCE-5C18D18CCB0F}"/>
              </a:ext>
            </a:extLst>
          </p:cNvPr>
          <p:cNvSpPr txBox="1"/>
          <p:nvPr/>
        </p:nvSpPr>
        <p:spPr>
          <a:xfrm>
            <a:off x="4007768" y="5445224"/>
            <a:ext cx="2378362" cy="830997"/>
          </a:xfrm>
          <a:prstGeom prst="rect">
            <a:avLst/>
          </a:prstGeom>
          <a:noFill/>
        </p:spPr>
        <p:txBody>
          <a:bodyPr wrap="square" rtlCol="0">
            <a:spAutoFit/>
          </a:bodyPr>
          <a:lstStyle/>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Web-Applikation</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Smartphone-Applikation</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Desktop-Applikation</a:t>
            </a:r>
          </a:p>
        </p:txBody>
      </p:sp>
      <p:cxnSp>
        <p:nvCxnSpPr>
          <p:cNvPr id="36" name="Gerade Verbindung mit Pfeil 35">
            <a:extLst>
              <a:ext uri="{FF2B5EF4-FFF2-40B4-BE49-F238E27FC236}">
                <a16:creationId xmlns:a16="http://schemas.microsoft.com/office/drawing/2014/main" id="{0659E52D-2A12-BC2F-2228-250D5B1F351D}"/>
              </a:ext>
            </a:extLst>
          </p:cNvPr>
          <p:cNvCxnSpPr>
            <a:cxnSpLocks/>
            <a:stCxn id="30" idx="3"/>
            <a:endCxn id="37" idx="1"/>
          </p:cNvCxnSpPr>
          <p:nvPr/>
        </p:nvCxnSpPr>
        <p:spPr>
          <a:xfrm flipV="1">
            <a:off x="2853880" y="2558819"/>
            <a:ext cx="1149652" cy="687987"/>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37" name="Textfeld 36">
            <a:extLst>
              <a:ext uri="{FF2B5EF4-FFF2-40B4-BE49-F238E27FC236}">
                <a16:creationId xmlns:a16="http://schemas.microsoft.com/office/drawing/2014/main" id="{858922FE-4054-BFD3-FD92-F271E0D9BD42}"/>
              </a:ext>
            </a:extLst>
          </p:cNvPr>
          <p:cNvSpPr txBox="1"/>
          <p:nvPr/>
        </p:nvSpPr>
        <p:spPr>
          <a:xfrm>
            <a:off x="4003532" y="2266431"/>
            <a:ext cx="1797063" cy="584775"/>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Wer? (Benutzer)</a:t>
            </a:r>
            <a:br>
              <a:rPr lang="de-CH" sz="1600" dirty="0">
                <a:solidFill>
                  <a:prstClr val="black"/>
                </a:solidFill>
                <a:latin typeface="Arial" panose="020B0604020202020204" pitchFamily="34" charset="0"/>
                <a:ea typeface="+mn-ea"/>
                <a:cs typeface="Arial" panose="020B0604020202020204" pitchFamily="34" charset="0"/>
              </a:rPr>
            </a:br>
            <a:r>
              <a:rPr lang="de-CH" sz="1600" dirty="0">
                <a:solidFill>
                  <a:prstClr val="black"/>
                </a:solidFill>
                <a:latin typeface="Arial" panose="020B0604020202020204" pitchFamily="34" charset="0"/>
                <a:ea typeface="+mn-ea"/>
                <a:cs typeface="Arial" panose="020B0604020202020204" pitchFamily="34" charset="0"/>
              </a:rPr>
              <a:t>Fähigkeiten</a:t>
            </a:r>
          </a:p>
        </p:txBody>
      </p:sp>
      <p:cxnSp>
        <p:nvCxnSpPr>
          <p:cNvPr id="38" name="Gerade Verbindung mit Pfeil 37">
            <a:extLst>
              <a:ext uri="{FF2B5EF4-FFF2-40B4-BE49-F238E27FC236}">
                <a16:creationId xmlns:a16="http://schemas.microsoft.com/office/drawing/2014/main" id="{6FA34C27-B56C-5318-03C4-625018A82059}"/>
              </a:ext>
            </a:extLst>
          </p:cNvPr>
          <p:cNvCxnSpPr>
            <a:cxnSpLocks/>
            <a:stCxn id="31" idx="3"/>
            <a:endCxn id="39" idx="1"/>
          </p:cNvCxnSpPr>
          <p:nvPr/>
        </p:nvCxnSpPr>
        <p:spPr>
          <a:xfrm flipV="1">
            <a:off x="2853880" y="3466082"/>
            <a:ext cx="1149652" cy="336334"/>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39" name="Textfeld 38">
            <a:extLst>
              <a:ext uri="{FF2B5EF4-FFF2-40B4-BE49-F238E27FC236}">
                <a16:creationId xmlns:a16="http://schemas.microsoft.com/office/drawing/2014/main" id="{46B9889A-E39E-5C2D-A5A7-8C7A764138B4}"/>
              </a:ext>
            </a:extLst>
          </p:cNvPr>
          <p:cNvSpPr txBox="1"/>
          <p:nvPr/>
        </p:nvSpPr>
        <p:spPr>
          <a:xfrm>
            <a:off x="4003532" y="3050583"/>
            <a:ext cx="2961895" cy="830997"/>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Was? (Aufgabe)</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Welches Problem/Aufgabe soll gelöst werden</a:t>
            </a:r>
          </a:p>
        </p:txBody>
      </p:sp>
      <p:cxnSp>
        <p:nvCxnSpPr>
          <p:cNvPr id="40" name="Gerade Verbindung mit Pfeil 39">
            <a:extLst>
              <a:ext uri="{FF2B5EF4-FFF2-40B4-BE49-F238E27FC236}">
                <a16:creationId xmlns:a16="http://schemas.microsoft.com/office/drawing/2014/main" id="{B6836F2F-CC7C-A8DF-2EBC-ECAD01AD7881}"/>
              </a:ext>
            </a:extLst>
          </p:cNvPr>
          <p:cNvCxnSpPr>
            <a:cxnSpLocks/>
            <a:stCxn id="32" idx="3"/>
            <a:endCxn id="41" idx="1"/>
          </p:cNvCxnSpPr>
          <p:nvPr/>
        </p:nvCxnSpPr>
        <p:spPr>
          <a:xfrm flipV="1">
            <a:off x="2862997" y="4247904"/>
            <a:ext cx="1140535" cy="51753"/>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41" name="Textfeld 40">
            <a:extLst>
              <a:ext uri="{FF2B5EF4-FFF2-40B4-BE49-F238E27FC236}">
                <a16:creationId xmlns:a16="http://schemas.microsoft.com/office/drawing/2014/main" id="{9B40E010-16E5-5384-C3ED-A805066E8307}"/>
              </a:ext>
            </a:extLst>
          </p:cNvPr>
          <p:cNvSpPr txBox="1"/>
          <p:nvPr/>
        </p:nvSpPr>
        <p:spPr>
          <a:xfrm>
            <a:off x="4003532" y="3832405"/>
            <a:ext cx="2466825" cy="830997"/>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Womit? (Ressourcen)</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Laptop, Tablet, Smartphone</a:t>
            </a:r>
          </a:p>
        </p:txBody>
      </p:sp>
      <p:cxnSp>
        <p:nvCxnSpPr>
          <p:cNvPr id="42" name="Gerade Verbindung mit Pfeil 41">
            <a:extLst>
              <a:ext uri="{FF2B5EF4-FFF2-40B4-BE49-F238E27FC236}">
                <a16:creationId xmlns:a16="http://schemas.microsoft.com/office/drawing/2014/main" id="{BC355072-9EB5-0E9D-B8F0-5C9D71D882E3}"/>
              </a:ext>
            </a:extLst>
          </p:cNvPr>
          <p:cNvCxnSpPr>
            <a:cxnSpLocks/>
            <a:stCxn id="33" idx="3"/>
            <a:endCxn id="43" idx="1"/>
          </p:cNvCxnSpPr>
          <p:nvPr/>
        </p:nvCxnSpPr>
        <p:spPr>
          <a:xfrm>
            <a:off x="2862997" y="4796898"/>
            <a:ext cx="1140535" cy="254657"/>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43" name="Textfeld 42">
            <a:extLst>
              <a:ext uri="{FF2B5EF4-FFF2-40B4-BE49-F238E27FC236}">
                <a16:creationId xmlns:a16="http://schemas.microsoft.com/office/drawing/2014/main" id="{E2FE6863-731E-6266-A61B-F18624958FCA}"/>
              </a:ext>
            </a:extLst>
          </p:cNvPr>
          <p:cNvSpPr txBox="1"/>
          <p:nvPr/>
        </p:nvSpPr>
        <p:spPr>
          <a:xfrm>
            <a:off x="4003532" y="4636056"/>
            <a:ext cx="2087879" cy="830997"/>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Wo? (Umgebung)</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Büro, Baustelle, Werkstatt</a:t>
            </a:r>
          </a:p>
        </p:txBody>
      </p:sp>
      <p:sp>
        <p:nvSpPr>
          <p:cNvPr id="44" name="Textfeld 43">
            <a:extLst>
              <a:ext uri="{FF2B5EF4-FFF2-40B4-BE49-F238E27FC236}">
                <a16:creationId xmlns:a16="http://schemas.microsoft.com/office/drawing/2014/main" id="{788FF0F7-891F-E1B6-B73C-1DFAE7496B01}"/>
              </a:ext>
            </a:extLst>
          </p:cNvPr>
          <p:cNvSpPr txBox="1"/>
          <p:nvPr/>
        </p:nvSpPr>
        <p:spPr>
          <a:xfrm>
            <a:off x="7284198" y="5395093"/>
            <a:ext cx="4221621" cy="830997"/>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Plattform</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Ergibt sich aus dem Nutzungskontext </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und den Zielen</a:t>
            </a:r>
          </a:p>
        </p:txBody>
      </p:sp>
      <p:sp>
        <p:nvSpPr>
          <p:cNvPr id="45" name="Textfeld 44">
            <a:extLst>
              <a:ext uri="{FF2B5EF4-FFF2-40B4-BE49-F238E27FC236}">
                <a16:creationId xmlns:a16="http://schemas.microsoft.com/office/drawing/2014/main" id="{5A5A6CD5-D42A-A750-A740-AF42043F9E05}"/>
              </a:ext>
            </a:extLst>
          </p:cNvPr>
          <p:cNvSpPr txBox="1"/>
          <p:nvPr/>
        </p:nvSpPr>
        <p:spPr>
          <a:xfrm>
            <a:off x="7284198" y="2410447"/>
            <a:ext cx="1024280" cy="338554"/>
          </a:xfrm>
          <a:prstGeom prst="rect">
            <a:avLst/>
          </a:prstGeom>
          <a:noFill/>
        </p:spPr>
        <p:txBody>
          <a:bodyPr wrap="square" rtlCol="0">
            <a:spAutoFit/>
          </a:bodyPr>
          <a:lstStyle>
            <a:defPPr>
              <a:defRPr lang="de-DE"/>
            </a:defPPr>
            <a:lvl1pPr>
              <a:defRPr sz="1600" b="1">
                <a:latin typeface="Arial" panose="020B0604020202020204" pitchFamily="34" charset="0"/>
                <a:cs typeface="Arial" panose="020B0604020202020204"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CH" sz="16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Persona</a:t>
            </a:r>
          </a:p>
        </p:txBody>
      </p:sp>
      <p:sp>
        <p:nvSpPr>
          <p:cNvPr id="46" name="Textfeld 45">
            <a:extLst>
              <a:ext uri="{FF2B5EF4-FFF2-40B4-BE49-F238E27FC236}">
                <a16:creationId xmlns:a16="http://schemas.microsoft.com/office/drawing/2014/main" id="{F2751A80-281D-B812-8BCD-6D2E3EE90D5C}"/>
              </a:ext>
            </a:extLst>
          </p:cNvPr>
          <p:cNvSpPr txBox="1"/>
          <p:nvPr/>
        </p:nvSpPr>
        <p:spPr>
          <a:xfrm>
            <a:off x="9800088" y="4052869"/>
            <a:ext cx="1329611" cy="338554"/>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Szenario</a:t>
            </a:r>
          </a:p>
        </p:txBody>
      </p:sp>
      <p:sp>
        <p:nvSpPr>
          <p:cNvPr id="47" name="Geschweifte Klammer rechts 46">
            <a:extLst>
              <a:ext uri="{FF2B5EF4-FFF2-40B4-BE49-F238E27FC236}">
                <a16:creationId xmlns:a16="http://schemas.microsoft.com/office/drawing/2014/main" id="{5B118652-AE7F-4627-FB19-CAEC8509F25A}"/>
              </a:ext>
            </a:extLst>
          </p:cNvPr>
          <p:cNvSpPr/>
          <p:nvPr/>
        </p:nvSpPr>
        <p:spPr>
          <a:xfrm>
            <a:off x="7300366" y="2988224"/>
            <a:ext cx="490682" cy="2457001"/>
          </a:xfrm>
          <a:prstGeom prst="rightBrace">
            <a:avLst/>
          </a:prstGeom>
          <a:noFill/>
          <a:ln w="19050" cap="rnd"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black"/>
              </a:solidFill>
              <a:effectLst/>
              <a:uLnTx/>
              <a:uFillTx/>
              <a:latin typeface="Calibri"/>
              <a:ea typeface="+mn-ea"/>
              <a:cs typeface="+mn-cs"/>
            </a:endParaRPr>
          </a:p>
        </p:txBody>
      </p:sp>
      <p:cxnSp>
        <p:nvCxnSpPr>
          <p:cNvPr id="48" name="Gerade Verbindung mit Pfeil 47">
            <a:extLst>
              <a:ext uri="{FF2B5EF4-FFF2-40B4-BE49-F238E27FC236}">
                <a16:creationId xmlns:a16="http://schemas.microsoft.com/office/drawing/2014/main" id="{68B1AF8E-6C4B-BAB9-C9D7-700B22609DA1}"/>
              </a:ext>
            </a:extLst>
          </p:cNvPr>
          <p:cNvCxnSpPr>
            <a:cxnSpLocks/>
            <a:stCxn id="37" idx="3"/>
          </p:cNvCxnSpPr>
          <p:nvPr/>
        </p:nvCxnSpPr>
        <p:spPr>
          <a:xfrm>
            <a:off x="5800595" y="2558819"/>
            <a:ext cx="1529053" cy="0"/>
          </a:xfrm>
          <a:prstGeom prst="straightConnector1">
            <a:avLst/>
          </a:prstGeom>
          <a:noFill/>
          <a:ln w="38100" cap="rnd" cmpd="sng" algn="ctr">
            <a:solidFill>
              <a:sysClr val="windowText" lastClr="000000">
                <a:shade val="95000"/>
                <a:satMod val="105000"/>
              </a:sysClr>
            </a:solidFill>
            <a:prstDash val="solid"/>
            <a:tailEnd type="triangle"/>
          </a:ln>
          <a:effectLst/>
        </p:spPr>
      </p:cxnSp>
      <p:cxnSp>
        <p:nvCxnSpPr>
          <p:cNvPr id="49" name="Gerade Verbindung mit Pfeil 48">
            <a:extLst>
              <a:ext uri="{FF2B5EF4-FFF2-40B4-BE49-F238E27FC236}">
                <a16:creationId xmlns:a16="http://schemas.microsoft.com/office/drawing/2014/main" id="{80EC626F-2B69-1DAB-F428-73C2972CAFA6}"/>
              </a:ext>
            </a:extLst>
          </p:cNvPr>
          <p:cNvCxnSpPr>
            <a:cxnSpLocks/>
          </p:cNvCxnSpPr>
          <p:nvPr/>
        </p:nvCxnSpPr>
        <p:spPr>
          <a:xfrm>
            <a:off x="6355922" y="5860722"/>
            <a:ext cx="973726" cy="0"/>
          </a:xfrm>
          <a:prstGeom prst="straightConnector1">
            <a:avLst/>
          </a:prstGeom>
          <a:noFill/>
          <a:ln w="38100" cap="rnd" cmpd="sng" algn="ctr">
            <a:solidFill>
              <a:sysClr val="windowText" lastClr="000000">
                <a:shade val="95000"/>
                <a:satMod val="105000"/>
              </a:sysClr>
            </a:solidFill>
            <a:prstDash val="solid"/>
            <a:tailEnd type="triangle"/>
          </a:ln>
          <a:effectLst/>
        </p:spPr>
      </p:cxnSp>
      <p:sp>
        <p:nvSpPr>
          <p:cNvPr id="50" name="Textfeld 49">
            <a:extLst>
              <a:ext uri="{FF2B5EF4-FFF2-40B4-BE49-F238E27FC236}">
                <a16:creationId xmlns:a16="http://schemas.microsoft.com/office/drawing/2014/main" id="{24CF0109-5EC2-8E65-29E6-442E15B86376}"/>
              </a:ext>
            </a:extLst>
          </p:cNvPr>
          <p:cNvSpPr txBox="1"/>
          <p:nvPr/>
        </p:nvSpPr>
        <p:spPr>
          <a:xfrm>
            <a:off x="7807215" y="4044732"/>
            <a:ext cx="1709743" cy="338554"/>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Soll-Situation</a:t>
            </a:r>
          </a:p>
        </p:txBody>
      </p:sp>
      <p:sp>
        <p:nvSpPr>
          <p:cNvPr id="51" name="Pfeil: nach rechts 50">
            <a:extLst>
              <a:ext uri="{FF2B5EF4-FFF2-40B4-BE49-F238E27FC236}">
                <a16:creationId xmlns:a16="http://schemas.microsoft.com/office/drawing/2014/main" id="{367F4628-1C39-0F36-1FB0-E29BB70747B8}"/>
              </a:ext>
            </a:extLst>
          </p:cNvPr>
          <p:cNvSpPr/>
          <p:nvPr/>
        </p:nvSpPr>
        <p:spPr>
          <a:xfrm>
            <a:off x="9377312" y="4093494"/>
            <a:ext cx="422776" cy="257304"/>
          </a:xfrm>
          <a:prstGeom prst="rightArrow">
            <a:avLst/>
          </a:prstGeom>
          <a:solidFill>
            <a:srgbClr val="000000"/>
          </a:solidFill>
          <a:ln w="25400" cap="rnd"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52" name="Pfeil: nach rechts 51">
            <a:extLst>
              <a:ext uri="{FF2B5EF4-FFF2-40B4-BE49-F238E27FC236}">
                <a16:creationId xmlns:a16="http://schemas.microsoft.com/office/drawing/2014/main" id="{6F086CEF-DA86-3C4C-2F44-7F0E280BB37A}"/>
              </a:ext>
            </a:extLst>
          </p:cNvPr>
          <p:cNvSpPr/>
          <p:nvPr/>
        </p:nvSpPr>
        <p:spPr>
          <a:xfrm rot="2257318">
            <a:off x="8000012" y="3263750"/>
            <a:ext cx="2087095" cy="119279"/>
          </a:xfrm>
          <a:prstGeom prst="rightArrow">
            <a:avLst/>
          </a:prstGeom>
          <a:solidFill>
            <a:srgbClr val="000000"/>
          </a:solidFill>
          <a:ln w="25400" cap="rnd"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53" name="Textfeld 52">
            <a:extLst>
              <a:ext uri="{FF2B5EF4-FFF2-40B4-BE49-F238E27FC236}">
                <a16:creationId xmlns:a16="http://schemas.microsoft.com/office/drawing/2014/main" id="{8C4BC054-F63D-B350-9AFE-8C5037D398B8}"/>
              </a:ext>
            </a:extLst>
          </p:cNvPr>
          <p:cNvSpPr txBox="1"/>
          <p:nvPr/>
        </p:nvSpPr>
        <p:spPr>
          <a:xfrm>
            <a:off x="8975908" y="2362599"/>
            <a:ext cx="1024280" cy="338554"/>
          </a:xfrm>
          <a:prstGeom prst="rect">
            <a:avLst/>
          </a:prstGeom>
          <a:noFill/>
        </p:spPr>
        <p:txBody>
          <a:bodyPr wrap="square" rtlCol="0">
            <a:spAutoFit/>
          </a:bodyPr>
          <a:lstStyle>
            <a:defPPr>
              <a:defRPr lang="de-DE"/>
            </a:defPPr>
            <a:lvl1pPr>
              <a:defRPr sz="1600" b="1">
                <a:latin typeface="Arial" panose="020B0604020202020204" pitchFamily="34" charset="0"/>
                <a:cs typeface="Arial" panose="020B0604020202020204"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CH" sz="16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Akteur</a:t>
            </a:r>
          </a:p>
        </p:txBody>
      </p:sp>
      <p:sp>
        <p:nvSpPr>
          <p:cNvPr id="54" name="Pfeil: nach rechts 53">
            <a:extLst>
              <a:ext uri="{FF2B5EF4-FFF2-40B4-BE49-F238E27FC236}">
                <a16:creationId xmlns:a16="http://schemas.microsoft.com/office/drawing/2014/main" id="{16C55F2D-3A4C-7D76-E6B2-0D9E1F4A1C3C}"/>
              </a:ext>
            </a:extLst>
          </p:cNvPr>
          <p:cNvSpPr/>
          <p:nvPr/>
        </p:nvSpPr>
        <p:spPr>
          <a:xfrm>
            <a:off x="10880208" y="4104743"/>
            <a:ext cx="422776" cy="257304"/>
          </a:xfrm>
          <a:prstGeom prst="rightArrow">
            <a:avLst/>
          </a:prstGeom>
          <a:solidFill>
            <a:srgbClr val="000000"/>
          </a:solidFill>
          <a:ln w="25400" cap="rnd"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55" name="Pfeil: nach rechts 54">
            <a:extLst>
              <a:ext uri="{FF2B5EF4-FFF2-40B4-BE49-F238E27FC236}">
                <a16:creationId xmlns:a16="http://schemas.microsoft.com/office/drawing/2014/main" id="{099B5162-0DA1-B28F-E211-2B91F15336BD}"/>
              </a:ext>
            </a:extLst>
          </p:cNvPr>
          <p:cNvSpPr/>
          <p:nvPr/>
        </p:nvSpPr>
        <p:spPr>
          <a:xfrm rot="2257318">
            <a:off x="9544871" y="3281509"/>
            <a:ext cx="2113874" cy="113312"/>
          </a:xfrm>
          <a:prstGeom prst="rightArrow">
            <a:avLst/>
          </a:prstGeom>
          <a:solidFill>
            <a:srgbClr val="000000"/>
          </a:solidFill>
          <a:ln w="25400" cap="rnd"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56" name="Pfeil: nach rechts 55">
            <a:extLst>
              <a:ext uri="{FF2B5EF4-FFF2-40B4-BE49-F238E27FC236}">
                <a16:creationId xmlns:a16="http://schemas.microsoft.com/office/drawing/2014/main" id="{AE1EBB57-2E34-EC46-174F-FB6B68542973}"/>
              </a:ext>
            </a:extLst>
          </p:cNvPr>
          <p:cNvSpPr/>
          <p:nvPr/>
        </p:nvSpPr>
        <p:spPr>
          <a:xfrm>
            <a:off x="8430805" y="2424633"/>
            <a:ext cx="422776" cy="257304"/>
          </a:xfrm>
          <a:prstGeom prst="rightArrow">
            <a:avLst/>
          </a:prstGeom>
          <a:solidFill>
            <a:srgbClr val="000000"/>
          </a:solidFill>
          <a:ln w="25400" cap="rnd"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57" name="Textfeld 56">
            <a:extLst>
              <a:ext uri="{FF2B5EF4-FFF2-40B4-BE49-F238E27FC236}">
                <a16:creationId xmlns:a16="http://schemas.microsoft.com/office/drawing/2014/main" id="{41E436A3-4EBC-8C64-DB3A-AF346B2D5783}"/>
              </a:ext>
            </a:extLst>
          </p:cNvPr>
          <p:cNvSpPr txBox="1"/>
          <p:nvPr/>
        </p:nvSpPr>
        <p:spPr>
          <a:xfrm>
            <a:off x="11346135" y="3977829"/>
            <a:ext cx="845865" cy="584775"/>
          </a:xfrm>
          <a:prstGeom prst="rect">
            <a:avLst/>
          </a:prstGeom>
          <a:noFill/>
        </p:spPr>
        <p:txBody>
          <a:bodyPr wrap="square" rtlCol="0">
            <a:spAutoFit/>
          </a:bodyPr>
          <a:lstStyle>
            <a:defPPr>
              <a:defRPr lang="de-DE"/>
            </a:defPPr>
            <a:lvl1pPr>
              <a:defRPr sz="1600" b="1">
                <a:latin typeface="Arial" panose="020B0604020202020204" pitchFamily="34" charset="0"/>
                <a:cs typeface="Arial" panose="020B0604020202020204"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CH" sz="16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User Story</a:t>
            </a:r>
          </a:p>
        </p:txBody>
      </p:sp>
      <p:sp>
        <p:nvSpPr>
          <p:cNvPr id="58" name="Textfeld 57">
            <a:extLst>
              <a:ext uri="{FF2B5EF4-FFF2-40B4-BE49-F238E27FC236}">
                <a16:creationId xmlns:a16="http://schemas.microsoft.com/office/drawing/2014/main" id="{DC9DC15C-5F08-089E-15C3-336E992F68F6}"/>
              </a:ext>
            </a:extLst>
          </p:cNvPr>
          <p:cNvSpPr txBox="1"/>
          <p:nvPr/>
        </p:nvSpPr>
        <p:spPr>
          <a:xfrm>
            <a:off x="7248128" y="6166327"/>
            <a:ext cx="2752586" cy="738664"/>
          </a:xfrm>
          <a:prstGeom prst="rect">
            <a:avLst/>
          </a:prstGeom>
          <a:noFill/>
        </p:spPr>
        <p:txBody>
          <a:bodyPr wrap="square">
            <a:spAutoFit/>
          </a:bodyPr>
          <a:lstStyle/>
          <a:p>
            <a:pPr eaLnBrk="1" fontAlgn="auto" hangingPunct="1">
              <a:spcBef>
                <a:spcPts val="0"/>
              </a:spcBef>
              <a:spcAft>
                <a:spcPts val="0"/>
              </a:spcAft>
            </a:pPr>
            <a:r>
              <a:rPr lang="de-CH" sz="1400" dirty="0">
                <a:solidFill>
                  <a:srgbClr val="535353"/>
                </a:solidFill>
                <a:latin typeface="Montserrat"/>
                <a:ea typeface="+mn-ea"/>
              </a:rPr>
              <a:t>©  </a:t>
            </a:r>
            <a:r>
              <a:rPr lang="de-DE" sz="1400" dirty="0">
                <a:solidFill>
                  <a:prstClr val="black"/>
                </a:solidFill>
                <a:latin typeface="Arial" panose="020B0604020202020204" pitchFamily="34" charset="0"/>
                <a:ea typeface="+mn-ea"/>
                <a:cs typeface="Arial" panose="020B0604020202020204" pitchFamily="34" charset="0"/>
              </a:rPr>
              <a:t>Gebrauchstauglichkeit nach DIN EN ISO 9241-11 (eigene Darstellung)</a:t>
            </a:r>
            <a:endParaRPr lang="de-CH" sz="1400" dirty="0">
              <a:solidFill>
                <a:prstClr val="black"/>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4929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1000" fill="hold"/>
                                        <p:tgtEl>
                                          <p:spTgt spid="5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1000"/>
                                        <p:tgtEl>
                                          <p:spTgt spid="57"/>
                                        </p:tgtEl>
                                      </p:cBhvr>
                                    </p:animEffect>
                                    <p:anim calcmode="lin" valueType="num">
                                      <p:cBhvr>
                                        <p:cTn id="28" dur="1000" fill="hold"/>
                                        <p:tgtEl>
                                          <p:spTgt spid="57"/>
                                        </p:tgtEl>
                                        <p:attrNameLst>
                                          <p:attrName>ppt_x</p:attrName>
                                        </p:attrNameLst>
                                      </p:cBhvr>
                                      <p:tavLst>
                                        <p:tav tm="0">
                                          <p:val>
                                            <p:strVal val="#ppt_x"/>
                                          </p:val>
                                        </p:tav>
                                        <p:tav tm="100000">
                                          <p:val>
                                            <p:strVal val="#ppt_x"/>
                                          </p:val>
                                        </p:tav>
                                      </p:tavLst>
                                    </p:anim>
                                    <p:anim calcmode="lin" valueType="num">
                                      <p:cBhvr>
                                        <p:cTn id="2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P spid="56" grpId="0" animBg="1"/>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730CC62E-DB3D-DEA4-FB1F-ED84A60D008B}"/>
              </a:ext>
            </a:extLst>
          </p:cNvPr>
          <p:cNvSpPr>
            <a:spLocks noGrp="1"/>
          </p:cNvSpPr>
          <p:nvPr>
            <p:ph type="sldNum" sz="quarter" idx="12"/>
          </p:nvPr>
        </p:nvSpPr>
        <p:spPr/>
        <p:txBody>
          <a:bodyPr/>
          <a:lstStyle/>
          <a:p>
            <a:fld id="{F0E841FC-7AA3-274E-887F-3F06530528A4}" type="slidenum">
              <a:rPr lang="de-DE" smtClean="0"/>
              <a:pPr/>
              <a:t>5</a:t>
            </a:fld>
            <a:endParaRPr lang="de-DE"/>
          </a:p>
        </p:txBody>
      </p:sp>
      <p:pic>
        <p:nvPicPr>
          <p:cNvPr id="5" name="Onlinemedien 5" title="Nutzerbedürfnisse - Anforderungen vs. Erfordernisse">
            <a:hlinkClick r:id="" action="ppaction://media"/>
            <a:extLst>
              <a:ext uri="{FF2B5EF4-FFF2-40B4-BE49-F238E27FC236}">
                <a16:creationId xmlns:a16="http://schemas.microsoft.com/office/drawing/2014/main" id="{B34E1D1C-9BF5-EE7D-4EEF-AB6BE4248FB6}"/>
              </a:ext>
            </a:extLst>
          </p:cNvPr>
          <p:cNvPicPr>
            <a:picLocks noGrp="1" noRot="1" noChangeAspect="1"/>
          </p:cNvPicPr>
          <p:nvPr>
            <p:ph idx="1"/>
            <a:videoFile r:link="rId1"/>
          </p:nvPr>
        </p:nvPicPr>
        <p:blipFill>
          <a:blip r:embed="rId3"/>
          <a:stretch>
            <a:fillRect/>
          </a:stretch>
        </p:blipFill>
        <p:spPr>
          <a:xfrm>
            <a:off x="2090738" y="1600200"/>
            <a:ext cx="8010525" cy="4525963"/>
          </a:xfrm>
          <a:prstGeom prst="rect">
            <a:avLst/>
          </a:prstGeom>
        </p:spPr>
      </p:pic>
    </p:spTree>
    <p:extLst>
      <p:ext uri="{BB962C8B-B14F-4D97-AF65-F5344CB8AC3E}">
        <p14:creationId xmlns:p14="http://schemas.microsoft.com/office/powerpoint/2010/main" val="2578028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FC395C-066D-4C2F-51A5-DB751F299EFD}"/>
              </a:ext>
            </a:extLst>
          </p:cNvPr>
          <p:cNvSpPr>
            <a:spLocks noGrp="1"/>
          </p:cNvSpPr>
          <p:nvPr>
            <p:ph type="title"/>
          </p:nvPr>
        </p:nvSpPr>
        <p:spPr/>
        <p:txBody>
          <a:bodyPr/>
          <a:lstStyle/>
          <a:p>
            <a:r>
              <a:rPr lang="de-CH" dirty="0"/>
              <a:t>Beispiel: Szenario</a:t>
            </a:r>
          </a:p>
        </p:txBody>
      </p:sp>
      <p:sp>
        <p:nvSpPr>
          <p:cNvPr id="4" name="Foliennummernplatzhalter 3">
            <a:extLst>
              <a:ext uri="{FF2B5EF4-FFF2-40B4-BE49-F238E27FC236}">
                <a16:creationId xmlns:a16="http://schemas.microsoft.com/office/drawing/2014/main" id="{9E4EC0FB-92A6-AE94-5428-6269C25639C6}"/>
              </a:ext>
            </a:extLst>
          </p:cNvPr>
          <p:cNvSpPr>
            <a:spLocks noGrp="1"/>
          </p:cNvSpPr>
          <p:nvPr>
            <p:ph type="sldNum" sz="quarter" idx="12"/>
          </p:nvPr>
        </p:nvSpPr>
        <p:spPr/>
        <p:txBody>
          <a:bodyPr/>
          <a:lstStyle/>
          <a:p>
            <a:fld id="{F0E841FC-7AA3-274E-887F-3F06530528A4}" type="slidenum">
              <a:rPr lang="de-DE" smtClean="0"/>
              <a:pPr/>
              <a:t>6</a:t>
            </a:fld>
            <a:endParaRPr lang="de-DE"/>
          </a:p>
        </p:txBody>
      </p:sp>
      <p:sp>
        <p:nvSpPr>
          <p:cNvPr id="5" name="Inhaltsplatzhalter 2">
            <a:extLst>
              <a:ext uri="{FF2B5EF4-FFF2-40B4-BE49-F238E27FC236}">
                <a16:creationId xmlns:a16="http://schemas.microsoft.com/office/drawing/2014/main" id="{148C2490-1358-E85B-BD22-D7D657AC2A11}"/>
              </a:ext>
            </a:extLst>
          </p:cNvPr>
          <p:cNvSpPr>
            <a:spLocks noGrp="1"/>
          </p:cNvSpPr>
          <p:nvPr>
            <p:ph idx="1"/>
          </p:nvPr>
        </p:nvSpPr>
        <p:spPr>
          <a:xfrm>
            <a:off x="609600" y="1600201"/>
            <a:ext cx="10972800" cy="4525963"/>
          </a:xfrm>
        </p:spPr>
        <p:txBody>
          <a:bodyPr>
            <a:normAutofit fontScale="92500"/>
          </a:bodyPr>
          <a:lstStyle/>
          <a:p>
            <a:pPr marL="0" indent="0">
              <a:buNone/>
            </a:pPr>
            <a:r>
              <a:rPr lang="de-DE" b="1" dirty="0"/>
              <a:t>Szenario 1: Schadensfall aufnehmen</a:t>
            </a:r>
          </a:p>
          <a:p>
            <a:pPr marL="0" indent="0">
              <a:buNone/>
            </a:pPr>
            <a:r>
              <a:rPr lang="de-DE" dirty="0"/>
              <a:t>Es ist 16:30 Uhr. Rolfs sitz in seinem Büro und sein Telefon klingelt. Auf dem Bildschirm seinen Computers erscheint nebst der Telefonnummer des Kunden auch sein Name, weitere Details zum Kunden und seine Policen. Rolf nimmt den Anruf entgegen. Nach einer kurzen </a:t>
            </a:r>
            <a:r>
              <a:rPr lang="de-DE" dirty="0" err="1"/>
              <a:t>Begrüssung</a:t>
            </a:r>
            <a:r>
              <a:rPr lang="de-DE" dirty="0"/>
              <a:t> muss Rolf sicher sein, dass es sich bei der anrufenden Person wirklich um den besagten Kunden handelt, daher stellt Rolf Kontrollfragen zur Verifizierung. Da es sich um den richtigen Kunden handelt, fragt ihn Rolf nach seinem Anliegen. Der ungeduldige Kunde möchte eine kaputte Fensterscheibe melden. </a:t>
            </a:r>
          </a:p>
          <a:p>
            <a:pPr marL="0" indent="0">
              <a:buNone/>
            </a:pPr>
            <a:r>
              <a:rPr lang="de-DE" dirty="0"/>
              <a:t>Der Kunde kennt die Police und Rolf kann somit die passende Police auf dem Übersichtsbildschirm auswählen. Danach nimmt Rolf den Schadenfalls auf.</a:t>
            </a:r>
            <a:endParaRPr lang="de-CH" dirty="0"/>
          </a:p>
        </p:txBody>
      </p:sp>
    </p:spTree>
    <p:extLst>
      <p:ext uri="{BB962C8B-B14F-4D97-AF65-F5344CB8AC3E}">
        <p14:creationId xmlns:p14="http://schemas.microsoft.com/office/powerpoint/2010/main" val="401164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3C251E-187F-7474-0EB5-E65E179B1C7F}"/>
              </a:ext>
            </a:extLst>
          </p:cNvPr>
          <p:cNvSpPr>
            <a:spLocks noGrp="1"/>
          </p:cNvSpPr>
          <p:nvPr>
            <p:ph type="title"/>
          </p:nvPr>
        </p:nvSpPr>
        <p:spPr/>
        <p:txBody>
          <a:bodyPr/>
          <a:lstStyle/>
          <a:p>
            <a:r>
              <a:rPr lang="de-CH" dirty="0"/>
              <a:t>Aufschlüsselung des Szenarios</a:t>
            </a:r>
          </a:p>
        </p:txBody>
      </p:sp>
      <p:sp>
        <p:nvSpPr>
          <p:cNvPr id="4" name="Foliennummernplatzhalter 3">
            <a:extLst>
              <a:ext uri="{FF2B5EF4-FFF2-40B4-BE49-F238E27FC236}">
                <a16:creationId xmlns:a16="http://schemas.microsoft.com/office/drawing/2014/main" id="{D5FFE100-B382-0AFC-4EF8-0B3C5CA9C813}"/>
              </a:ext>
            </a:extLst>
          </p:cNvPr>
          <p:cNvSpPr>
            <a:spLocks noGrp="1"/>
          </p:cNvSpPr>
          <p:nvPr>
            <p:ph type="sldNum" sz="quarter" idx="12"/>
          </p:nvPr>
        </p:nvSpPr>
        <p:spPr/>
        <p:txBody>
          <a:bodyPr/>
          <a:lstStyle/>
          <a:p>
            <a:fld id="{F0E841FC-7AA3-274E-887F-3F06530528A4}" type="slidenum">
              <a:rPr lang="de-DE" smtClean="0"/>
              <a:pPr/>
              <a:t>7</a:t>
            </a:fld>
            <a:endParaRPr lang="de-DE"/>
          </a:p>
        </p:txBody>
      </p:sp>
      <p:graphicFrame>
        <p:nvGraphicFramePr>
          <p:cNvPr id="5" name="Tabelle 6">
            <a:extLst>
              <a:ext uri="{FF2B5EF4-FFF2-40B4-BE49-F238E27FC236}">
                <a16:creationId xmlns:a16="http://schemas.microsoft.com/office/drawing/2014/main" id="{FCD5EEE2-4543-8BEE-BB28-9C4C4CAD22B7}"/>
              </a:ext>
            </a:extLst>
          </p:cNvPr>
          <p:cNvGraphicFramePr>
            <a:graphicFrameLocks noGrp="1"/>
          </p:cNvGraphicFramePr>
          <p:nvPr>
            <p:extLst>
              <p:ext uri="{D42A27DB-BD31-4B8C-83A1-F6EECF244321}">
                <p14:modId xmlns:p14="http://schemas.microsoft.com/office/powerpoint/2010/main" val="1076184968"/>
              </p:ext>
            </p:extLst>
          </p:nvPr>
        </p:nvGraphicFramePr>
        <p:xfrm>
          <a:off x="823479" y="1628800"/>
          <a:ext cx="10526959" cy="2946400"/>
        </p:xfrm>
        <a:graphic>
          <a:graphicData uri="http://schemas.openxmlformats.org/drawingml/2006/table">
            <a:tbl>
              <a:tblPr firstRow="1" bandRow="1"/>
              <a:tblGrid>
                <a:gridCol w="1251933">
                  <a:extLst>
                    <a:ext uri="{9D8B030D-6E8A-4147-A177-3AD203B41FA5}">
                      <a16:colId xmlns:a16="http://schemas.microsoft.com/office/drawing/2014/main" val="1361839943"/>
                    </a:ext>
                  </a:extLst>
                </a:gridCol>
                <a:gridCol w="1858203">
                  <a:extLst>
                    <a:ext uri="{9D8B030D-6E8A-4147-A177-3AD203B41FA5}">
                      <a16:colId xmlns:a16="http://schemas.microsoft.com/office/drawing/2014/main" val="2140915733"/>
                    </a:ext>
                  </a:extLst>
                </a:gridCol>
                <a:gridCol w="7416823">
                  <a:extLst>
                    <a:ext uri="{9D8B030D-6E8A-4147-A177-3AD203B41FA5}">
                      <a16:colId xmlns:a16="http://schemas.microsoft.com/office/drawing/2014/main" val="3882789901"/>
                    </a:ext>
                  </a:extLst>
                </a:gridCol>
              </a:tblGrid>
              <a:tr h="370840">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de-DE" dirty="0">
                          <a:latin typeface="Arial" panose="020B0604020202020204" pitchFamily="34" charset="0"/>
                          <a:cs typeface="Arial" panose="020B0604020202020204" pitchFamily="34" charset="0"/>
                        </a:rPr>
                        <a:t>Nutzungskontext</a:t>
                      </a:r>
                      <a:endParaRPr lang="de-CH" dirty="0">
                        <a:latin typeface="Arial" panose="020B0604020202020204" pitchFamily="34" charset="0"/>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endParaRPr lang="de-CH" dirty="0"/>
                    </a:p>
                  </a:txBody>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de-CH"/>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867893817"/>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b="1" kern="1200" dirty="0">
                          <a:solidFill>
                            <a:schemeClr val="dk1"/>
                          </a:solidFill>
                          <a:latin typeface="Arial" panose="020B0604020202020204" pitchFamily="34" charset="0"/>
                          <a:ea typeface="+mn-ea"/>
                          <a:cs typeface="Arial" panose="020B0604020202020204" pitchFamily="34" charset="0"/>
                        </a:rPr>
                        <a:t>Wer?</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b="0" kern="1200" dirty="0">
                          <a:solidFill>
                            <a:schemeClr val="dk1"/>
                          </a:solidFill>
                          <a:latin typeface="Arial" panose="020B0604020202020204" pitchFamily="34" charset="0"/>
                          <a:ea typeface="+mn-ea"/>
                          <a:cs typeface="Arial" panose="020B0604020202020204" pitchFamily="34" charset="0"/>
                        </a:rPr>
                        <a:t>Benutzer</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0" kern="1200" dirty="0">
                          <a:solidFill>
                            <a:schemeClr val="dk1"/>
                          </a:solidFill>
                          <a:latin typeface="Arial" panose="020B0604020202020204" pitchFamily="34" charset="0"/>
                          <a:ea typeface="+mn-ea"/>
                          <a:cs typeface="Arial" panose="020B0604020202020204" pitchFamily="34" charset="0"/>
                        </a:rPr>
                        <a:t>Persona Rolf </a:t>
                      </a:r>
                      <a:r>
                        <a:rPr lang="de-DE" sz="1800" b="0" kern="120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 Rolle Sachbearbeiter</a:t>
                      </a:r>
                      <a:endParaRPr lang="de-CH" sz="1800" b="0"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81390563"/>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b="1" kern="1200" dirty="0">
                          <a:solidFill>
                            <a:schemeClr val="dk1"/>
                          </a:solidFill>
                          <a:latin typeface="Arial" panose="020B0604020202020204" pitchFamily="34" charset="0"/>
                          <a:ea typeface="+mn-ea"/>
                          <a:cs typeface="Arial" panose="020B0604020202020204" pitchFamily="34" charset="0"/>
                        </a:rPr>
                        <a:t>Was?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dk1"/>
                          </a:solidFill>
                          <a:latin typeface="Arial" panose="020B0604020202020204" pitchFamily="34" charset="0"/>
                          <a:ea typeface="+mn-ea"/>
                          <a:cs typeface="Arial" panose="020B0604020202020204" pitchFamily="34" charset="0"/>
                        </a:rPr>
                        <a:t>Aufgabe</a:t>
                      </a:r>
                      <a:endParaRPr lang="de-CH" sz="1800" b="0"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indent="-285750">
                        <a:buFont typeface="Arial" panose="020B0604020202020204" pitchFamily="34" charset="0"/>
                        <a:buChar char="•"/>
                      </a:pPr>
                      <a:r>
                        <a:rPr lang="de-DE" sz="1800" b="0" kern="1200" dirty="0">
                          <a:solidFill>
                            <a:schemeClr val="dk1"/>
                          </a:solidFill>
                          <a:latin typeface="Arial" panose="020B0604020202020204" pitchFamily="34" charset="0"/>
                          <a:ea typeface="+mn-ea"/>
                          <a:cs typeface="Arial" panose="020B0604020202020204" pitchFamily="34" charset="0"/>
                        </a:rPr>
                        <a:t>Reaktion aufgrund der Kundenanfrage </a:t>
                      </a:r>
                    </a:p>
                    <a:p>
                      <a:pPr marL="285750" indent="-285750">
                        <a:buFont typeface="Arial" panose="020B0604020202020204" pitchFamily="34" charset="0"/>
                        <a:buChar char="•"/>
                      </a:pPr>
                      <a:r>
                        <a:rPr lang="de-DE" sz="1800" b="0" kern="1200" dirty="0">
                          <a:solidFill>
                            <a:schemeClr val="dk1"/>
                          </a:solidFill>
                          <a:latin typeface="Arial" panose="020B0604020202020204" pitchFamily="34" charset="0"/>
                          <a:ea typeface="+mn-ea"/>
                          <a:cs typeface="Arial" panose="020B0604020202020204" pitchFamily="34" charset="0"/>
                        </a:rPr>
                        <a:t>schnell den Kunden auswählen</a:t>
                      </a:r>
                    </a:p>
                    <a:p>
                      <a:pPr marL="285750" indent="-285750">
                        <a:buFont typeface="Arial" panose="020B0604020202020204" pitchFamily="34" charset="0"/>
                        <a:buChar char="•"/>
                      </a:pPr>
                      <a:r>
                        <a:rPr lang="de-DE" sz="1800" b="0" kern="1200" dirty="0">
                          <a:solidFill>
                            <a:schemeClr val="dk1"/>
                          </a:solidFill>
                          <a:latin typeface="Arial" panose="020B0604020202020204" pitchFamily="34" charset="0"/>
                          <a:ea typeface="+mn-ea"/>
                          <a:cs typeface="Arial" panose="020B0604020202020204" pitchFamily="34" charset="0"/>
                        </a:rPr>
                        <a:t>eindeutig den Kunden auswählen</a:t>
                      </a:r>
                    </a:p>
                    <a:p>
                      <a:pPr marL="285750" indent="-285750">
                        <a:buFont typeface="Arial" panose="020B0604020202020204" pitchFamily="34" charset="0"/>
                        <a:buChar char="•"/>
                      </a:pPr>
                      <a:r>
                        <a:rPr lang="de-DE" sz="1800" b="0" kern="1200" dirty="0">
                          <a:solidFill>
                            <a:schemeClr val="dk1"/>
                          </a:solidFill>
                          <a:latin typeface="Arial" panose="020B0604020202020204" pitchFamily="34" charset="0"/>
                          <a:ea typeface="+mn-ea"/>
                          <a:cs typeface="Arial" panose="020B0604020202020204" pitchFamily="34" charset="0"/>
                        </a:rPr>
                        <a:t>dem Kunden die richtige Police zuordnen</a:t>
                      </a:r>
                    </a:p>
                    <a:p>
                      <a:pPr marL="285750" indent="-285750">
                        <a:buFont typeface="Arial" panose="020B0604020202020204" pitchFamily="34" charset="0"/>
                        <a:buChar char="•"/>
                      </a:pPr>
                      <a:r>
                        <a:rPr lang="de-DE" sz="1800" b="0" kern="1200" dirty="0">
                          <a:solidFill>
                            <a:schemeClr val="dk1"/>
                          </a:solidFill>
                          <a:latin typeface="Arial" panose="020B0604020202020204" pitchFamily="34" charset="0"/>
                          <a:ea typeface="+mn-ea"/>
                          <a:cs typeface="Arial" panose="020B0604020202020204" pitchFamily="34" charset="0"/>
                        </a:rPr>
                        <a:t>einen Schadenfall erfassen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109562347"/>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CH" sz="1800" b="1" kern="1200" noProof="0" dirty="0">
                          <a:solidFill>
                            <a:schemeClr val="dk1"/>
                          </a:solidFill>
                          <a:latin typeface="Arial" panose="020B0604020202020204" pitchFamily="34" charset="0"/>
                          <a:ea typeface="+mn-ea"/>
                          <a:cs typeface="Arial" panose="020B0604020202020204" pitchFamily="34" charset="0"/>
                        </a:rPr>
                        <a:t>Womit?</a:t>
                      </a:r>
                      <a:endParaRPr lang="de-CH" sz="1800" b="1"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CH" sz="1800" b="0" kern="1200" dirty="0">
                          <a:solidFill>
                            <a:schemeClr val="dk1"/>
                          </a:solidFill>
                          <a:latin typeface="Arial" panose="020B0604020202020204" pitchFamily="34" charset="0"/>
                          <a:ea typeface="+mn-ea"/>
                          <a:cs typeface="Arial" panose="020B0604020202020204" pitchFamily="34" charset="0"/>
                        </a:rPr>
                        <a:t>Ressourcen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0" kern="1200" dirty="0">
                          <a:solidFill>
                            <a:schemeClr val="dk1"/>
                          </a:solidFill>
                          <a:latin typeface="Arial" panose="020B0604020202020204" pitchFamily="34" charset="0"/>
                          <a:ea typeface="+mn-ea"/>
                          <a:cs typeface="Arial" panose="020B0604020202020204" pitchFamily="34" charset="0"/>
                        </a:rPr>
                        <a:t>Computer (Laptop, Desktop-PC)</a:t>
                      </a:r>
                      <a:endParaRPr lang="de-CH" sz="1800" b="0"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892232471"/>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1" kern="1200" dirty="0">
                          <a:solidFill>
                            <a:schemeClr val="dk1"/>
                          </a:solidFill>
                          <a:latin typeface="Arial" panose="020B0604020202020204" pitchFamily="34" charset="0"/>
                          <a:ea typeface="+mn-ea"/>
                          <a:cs typeface="Arial" panose="020B0604020202020204" pitchFamily="34" charset="0"/>
                        </a:rPr>
                        <a:t>Wo?</a:t>
                      </a:r>
                      <a:endParaRPr lang="de-CH" sz="1800" b="1"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0" kern="1200" dirty="0">
                          <a:solidFill>
                            <a:schemeClr val="dk1"/>
                          </a:solidFill>
                          <a:latin typeface="Arial" panose="020B0604020202020204" pitchFamily="34" charset="0"/>
                          <a:ea typeface="+mn-ea"/>
                          <a:cs typeface="Arial" panose="020B0604020202020204" pitchFamily="34" charset="0"/>
                        </a:rPr>
                        <a:t>Umgebung</a:t>
                      </a:r>
                      <a:endParaRPr lang="de-CH" sz="1800" b="0"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0" kern="1200" dirty="0">
                          <a:solidFill>
                            <a:schemeClr val="dk1"/>
                          </a:solidFill>
                          <a:latin typeface="Arial" panose="020B0604020202020204" pitchFamily="34" charset="0"/>
                          <a:ea typeface="+mn-ea"/>
                          <a:cs typeface="Arial" panose="020B0604020202020204" pitchFamily="34" charset="0"/>
                        </a:rPr>
                        <a:t>In seinem Büro</a:t>
                      </a:r>
                      <a:endParaRPr lang="de-CH" sz="1800" b="0"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061297821"/>
                  </a:ext>
                </a:extLst>
              </a:tr>
            </a:tbl>
          </a:graphicData>
        </a:graphic>
      </p:graphicFrame>
    </p:spTree>
    <p:extLst>
      <p:ext uri="{BB962C8B-B14F-4D97-AF65-F5344CB8AC3E}">
        <p14:creationId xmlns:p14="http://schemas.microsoft.com/office/powerpoint/2010/main" val="1108669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3E4C-E852-9FA8-8B90-5D47C193D982}"/>
              </a:ext>
            </a:extLst>
          </p:cNvPr>
          <p:cNvSpPr>
            <a:spLocks noGrp="1"/>
          </p:cNvSpPr>
          <p:nvPr>
            <p:ph type="title"/>
          </p:nvPr>
        </p:nvSpPr>
        <p:spPr/>
        <p:txBody>
          <a:bodyPr/>
          <a:lstStyle/>
          <a:p>
            <a:r>
              <a:rPr lang="de-CH" dirty="0"/>
              <a:t>Nutzungsanforderungen</a:t>
            </a:r>
          </a:p>
        </p:txBody>
      </p:sp>
      <p:sp>
        <p:nvSpPr>
          <p:cNvPr id="3" name="Inhaltsplatzhalter 2">
            <a:extLst>
              <a:ext uri="{FF2B5EF4-FFF2-40B4-BE49-F238E27FC236}">
                <a16:creationId xmlns:a16="http://schemas.microsoft.com/office/drawing/2014/main" id="{FE2C5C69-5DA8-D2C9-69B6-FDA93333100B}"/>
              </a:ext>
            </a:extLst>
          </p:cNvPr>
          <p:cNvSpPr>
            <a:spLocks noGrp="1"/>
          </p:cNvSpPr>
          <p:nvPr>
            <p:ph idx="1"/>
          </p:nvPr>
        </p:nvSpPr>
        <p:spPr/>
        <p:txBody>
          <a:bodyPr>
            <a:normAutofit/>
          </a:bodyPr>
          <a:lstStyle/>
          <a:p>
            <a:r>
              <a:rPr lang="de-DE" dirty="0"/>
              <a:t>Was brauchen die Nutzer um ihre Ziele zu erreichen</a:t>
            </a:r>
          </a:p>
          <a:p>
            <a:r>
              <a:rPr lang="de-DE" dirty="0"/>
              <a:t>Kein Bezug auf:</a:t>
            </a:r>
          </a:p>
          <a:p>
            <a:pPr lvl="1"/>
            <a:r>
              <a:rPr lang="de-DE" dirty="0"/>
              <a:t>Mögliche Lösung</a:t>
            </a:r>
          </a:p>
          <a:p>
            <a:pPr lvl="1"/>
            <a:r>
              <a:rPr lang="de-DE" dirty="0"/>
              <a:t>Mögliche Hilfsmittel</a:t>
            </a:r>
          </a:p>
          <a:p>
            <a:pPr lvl="1"/>
            <a:r>
              <a:rPr lang="de-DE" dirty="0"/>
              <a:t>Mögliche Technologien</a:t>
            </a:r>
          </a:p>
          <a:p>
            <a:endParaRPr lang="de-DE" dirty="0"/>
          </a:p>
          <a:p>
            <a:pPr marL="0" indent="0">
              <a:buNone/>
            </a:pPr>
            <a:r>
              <a:rPr lang="de-DE" dirty="0"/>
              <a:t>„Eine Nutzungsanforderung ist eine erforderliche Benutzeraktion an einem interaktiven System, in einer die Tätigkeit beschreibenden Weise – nicht in technisch realisierter Weise.“ - </a:t>
            </a:r>
            <a:r>
              <a:rPr lang="de-DE" dirty="0" err="1"/>
              <a:t>DAkkS</a:t>
            </a:r>
            <a:r>
              <a:rPr lang="de-DE" dirty="0"/>
              <a:t> Leitfaden Usability</a:t>
            </a:r>
          </a:p>
          <a:p>
            <a:endParaRPr lang="de-CH" dirty="0"/>
          </a:p>
        </p:txBody>
      </p:sp>
      <p:sp>
        <p:nvSpPr>
          <p:cNvPr id="4" name="Foliennummernplatzhalter 3">
            <a:extLst>
              <a:ext uri="{FF2B5EF4-FFF2-40B4-BE49-F238E27FC236}">
                <a16:creationId xmlns:a16="http://schemas.microsoft.com/office/drawing/2014/main" id="{528CC37E-6F4C-50FB-0DCD-C6293AE73761}"/>
              </a:ext>
            </a:extLst>
          </p:cNvPr>
          <p:cNvSpPr>
            <a:spLocks noGrp="1"/>
          </p:cNvSpPr>
          <p:nvPr>
            <p:ph type="sldNum" sz="quarter" idx="12"/>
          </p:nvPr>
        </p:nvSpPr>
        <p:spPr/>
        <p:txBody>
          <a:bodyPr/>
          <a:lstStyle/>
          <a:p>
            <a:fld id="{F0E841FC-7AA3-274E-887F-3F06530528A4}" type="slidenum">
              <a:rPr lang="de-DE" smtClean="0"/>
              <a:pPr/>
              <a:t>8</a:t>
            </a:fld>
            <a:endParaRPr lang="de-DE"/>
          </a:p>
        </p:txBody>
      </p:sp>
    </p:spTree>
    <p:extLst>
      <p:ext uri="{BB962C8B-B14F-4D97-AF65-F5344CB8AC3E}">
        <p14:creationId xmlns:p14="http://schemas.microsoft.com/office/powerpoint/2010/main" val="2133513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69D154-6C19-3CB8-5B93-399EED87A0FA}"/>
              </a:ext>
            </a:extLst>
          </p:cNvPr>
          <p:cNvSpPr>
            <a:spLocks noGrp="1"/>
          </p:cNvSpPr>
          <p:nvPr>
            <p:ph type="title"/>
          </p:nvPr>
        </p:nvSpPr>
        <p:spPr/>
        <p:txBody>
          <a:bodyPr/>
          <a:lstStyle/>
          <a:p>
            <a:r>
              <a:rPr lang="de-CH" dirty="0"/>
              <a:t>Typen von Anforderungen</a:t>
            </a:r>
          </a:p>
        </p:txBody>
      </p:sp>
      <p:sp>
        <p:nvSpPr>
          <p:cNvPr id="4" name="Foliennummernplatzhalter 3">
            <a:extLst>
              <a:ext uri="{FF2B5EF4-FFF2-40B4-BE49-F238E27FC236}">
                <a16:creationId xmlns:a16="http://schemas.microsoft.com/office/drawing/2014/main" id="{A91ECB45-E6E3-30E4-ACD0-76F7AA622DB4}"/>
              </a:ext>
            </a:extLst>
          </p:cNvPr>
          <p:cNvSpPr>
            <a:spLocks noGrp="1"/>
          </p:cNvSpPr>
          <p:nvPr>
            <p:ph type="sldNum" sz="quarter" idx="12"/>
          </p:nvPr>
        </p:nvSpPr>
        <p:spPr/>
        <p:txBody>
          <a:bodyPr/>
          <a:lstStyle/>
          <a:p>
            <a:fld id="{F0E841FC-7AA3-274E-887F-3F06530528A4}" type="slidenum">
              <a:rPr lang="de-DE" smtClean="0"/>
              <a:pPr/>
              <a:t>9</a:t>
            </a:fld>
            <a:endParaRPr lang="de-DE"/>
          </a:p>
        </p:txBody>
      </p:sp>
      <p:sp>
        <p:nvSpPr>
          <p:cNvPr id="5" name="Wolke 4">
            <a:extLst>
              <a:ext uri="{FF2B5EF4-FFF2-40B4-BE49-F238E27FC236}">
                <a16:creationId xmlns:a16="http://schemas.microsoft.com/office/drawing/2014/main" id="{956B0268-3448-A378-EFD0-66261AC34BFC}"/>
              </a:ext>
            </a:extLst>
          </p:cNvPr>
          <p:cNvSpPr/>
          <p:nvPr/>
        </p:nvSpPr>
        <p:spPr>
          <a:xfrm>
            <a:off x="551384" y="1564149"/>
            <a:ext cx="2664296" cy="914399"/>
          </a:xfrm>
          <a:prstGeom prst="cloud">
            <a:avLst/>
          </a:prstGeom>
          <a:solidFill>
            <a:srgbClr val="4F81BD"/>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Qualitativ</a:t>
            </a:r>
            <a:endParaRPr kumimoji="0" lang="de-CH" sz="18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 name="Rechteck 5">
            <a:extLst>
              <a:ext uri="{FF2B5EF4-FFF2-40B4-BE49-F238E27FC236}">
                <a16:creationId xmlns:a16="http://schemas.microsoft.com/office/drawing/2014/main" id="{CC4145BF-9343-65F3-B7DE-04E349E36DD0}"/>
              </a:ext>
            </a:extLst>
          </p:cNvPr>
          <p:cNvSpPr/>
          <p:nvPr/>
        </p:nvSpPr>
        <p:spPr>
          <a:xfrm>
            <a:off x="9238557" y="1439062"/>
            <a:ext cx="2861461" cy="1041685"/>
          </a:xfrm>
          <a:prstGeom prst="rect">
            <a:avLst/>
          </a:prstGeom>
          <a:solidFill>
            <a:srgbClr val="4F81BD"/>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Quantitativ</a:t>
            </a:r>
            <a:endParaRPr kumimoji="0" lang="de-CH" sz="18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Ellipse 6">
            <a:extLst>
              <a:ext uri="{FF2B5EF4-FFF2-40B4-BE49-F238E27FC236}">
                <a16:creationId xmlns:a16="http://schemas.microsoft.com/office/drawing/2014/main" id="{74064A70-FDA6-EAB5-0075-58B9B83621EE}"/>
              </a:ext>
            </a:extLst>
          </p:cNvPr>
          <p:cNvSpPr/>
          <p:nvPr/>
        </p:nvSpPr>
        <p:spPr>
          <a:xfrm>
            <a:off x="5024054" y="1495744"/>
            <a:ext cx="2409340" cy="914400"/>
          </a:xfrm>
          <a:prstGeom prst="ellipse">
            <a:avLst/>
          </a:prstGeom>
          <a:solidFill>
            <a:srgbClr val="4F81BD"/>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Nutzungsanforderungen</a:t>
            </a:r>
            <a:endParaRPr kumimoji="0" lang="de-CH" sz="18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Pfeil: nach links 7">
            <a:extLst>
              <a:ext uri="{FF2B5EF4-FFF2-40B4-BE49-F238E27FC236}">
                <a16:creationId xmlns:a16="http://schemas.microsoft.com/office/drawing/2014/main" id="{A7972EB7-A215-6875-E2E4-16FCC0B26A92}"/>
              </a:ext>
            </a:extLst>
          </p:cNvPr>
          <p:cNvSpPr/>
          <p:nvPr/>
        </p:nvSpPr>
        <p:spPr>
          <a:xfrm>
            <a:off x="3543071" y="1675088"/>
            <a:ext cx="1171739" cy="576064"/>
          </a:xfrm>
          <a:prstGeom prst="leftArrow">
            <a:avLst/>
          </a:prstGeom>
          <a:solidFill>
            <a:srgbClr val="4F81BD"/>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9" name="Pfeil: nach links 8">
            <a:extLst>
              <a:ext uri="{FF2B5EF4-FFF2-40B4-BE49-F238E27FC236}">
                <a16:creationId xmlns:a16="http://schemas.microsoft.com/office/drawing/2014/main" id="{A9B9F789-FA44-E8F6-A829-73C204728676}"/>
              </a:ext>
            </a:extLst>
          </p:cNvPr>
          <p:cNvSpPr/>
          <p:nvPr/>
        </p:nvSpPr>
        <p:spPr>
          <a:xfrm rot="10800000">
            <a:off x="7742638" y="1664912"/>
            <a:ext cx="1171739" cy="576064"/>
          </a:xfrm>
          <a:prstGeom prst="leftArrow">
            <a:avLst/>
          </a:prstGeom>
          <a:solidFill>
            <a:srgbClr val="4F81BD"/>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10" name="Inhaltsplatzhalter 2">
            <a:extLst>
              <a:ext uri="{FF2B5EF4-FFF2-40B4-BE49-F238E27FC236}">
                <a16:creationId xmlns:a16="http://schemas.microsoft.com/office/drawing/2014/main" id="{456ADF7C-F54E-C5B3-36E7-904FBA3D6395}"/>
              </a:ext>
            </a:extLst>
          </p:cNvPr>
          <p:cNvSpPr txBox="1">
            <a:spLocks/>
          </p:cNvSpPr>
          <p:nvPr/>
        </p:nvSpPr>
        <p:spPr>
          <a:xfrm>
            <a:off x="559707" y="3163250"/>
            <a:ext cx="5486400" cy="305720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4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Qualitative Nutzungsanforderungen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Nicht messbare Akzeptanzkriterien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Beschreibung was der Benutzer bei der Durchführung der Aufgabe im System können muss:</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etwas eingeben,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etwas auswählen oder</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eine kognitive Leistung erbringen wie verstehen, erkennen oder unterscheiden.</a:t>
            </a:r>
          </a:p>
        </p:txBody>
      </p:sp>
      <p:sp>
        <p:nvSpPr>
          <p:cNvPr id="11" name="Inhaltsplatzhalter 2">
            <a:extLst>
              <a:ext uri="{FF2B5EF4-FFF2-40B4-BE49-F238E27FC236}">
                <a16:creationId xmlns:a16="http://schemas.microsoft.com/office/drawing/2014/main" id="{511BCB2D-338F-4F66-539A-D017AF1B9EC8}"/>
              </a:ext>
            </a:extLst>
          </p:cNvPr>
          <p:cNvSpPr txBox="1">
            <a:spLocks/>
          </p:cNvSpPr>
          <p:nvPr/>
        </p:nvSpPr>
        <p:spPr>
          <a:xfrm>
            <a:off x="6698208" y="3084670"/>
            <a:ext cx="5486400" cy="30572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2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Quantitative Nutzungsanforderungen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Messbare Akzeptanzkriterien für Effektivität und Effizienz</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Benutzer muss eine Aufgabe mit dem System in definierter Zeit/Klicks erledigen können</a:t>
            </a:r>
          </a:p>
        </p:txBody>
      </p:sp>
    </p:spTree>
    <p:extLst>
      <p:ext uri="{BB962C8B-B14F-4D97-AF65-F5344CB8AC3E}">
        <p14:creationId xmlns:p14="http://schemas.microsoft.com/office/powerpoint/2010/main" val="3153467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p:bldP spid="11" grpId="0"/>
    </p:bldLst>
  </p:timing>
</p:sld>
</file>

<file path=ppt/theme/theme1.xml><?xml version="1.0" encoding="utf-8"?>
<a:theme xmlns:a="http://schemas.openxmlformats.org/drawingml/2006/main" name="Vorlage sfb-Folien 2006">
  <a:themeElements>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orlage sfb-Folien 2006">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orlage sfb-Folien 2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orlage sfb-Folien 2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orlage sfb-Folien 2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orlage sfb-Folien 2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orlage sfb-Folien 2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orlage sfb-Folien 20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orlage sfb-Folien 2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orlage sfb-Folien 2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orlage sfb-Folien 2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orlage sfb-Folien 2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orlage sfb-Folien 2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Vorlage sfb-Folien 200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4" ma:contentTypeDescription="Ein neues Dokument erstellen." ma:contentTypeScope="" ma:versionID="721c1271b7cbbabf621898b0dea47b57">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4d937b086bb74a99477ec3f8478de609"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465A5-5C92-44BC-897C-3DAB4DB18507}">
  <ds:schemaRefs>
    <ds:schemaRef ds:uri="http://schemas.microsoft.com/office/2006/metadata/properties"/>
    <ds:schemaRef ds:uri="http://schemas.microsoft.com/office/infopath/2007/PartnerControls"/>
    <ds:schemaRef ds:uri="98cc15a3-3e94-4076-998c-63c885c407b0"/>
  </ds:schemaRefs>
</ds:datastoreItem>
</file>

<file path=customXml/itemProps2.xml><?xml version="1.0" encoding="utf-8"?>
<ds:datastoreItem xmlns:ds="http://schemas.openxmlformats.org/officeDocument/2006/customXml" ds:itemID="{742483C9-CB02-4605-8144-97B1F614A08C}"/>
</file>

<file path=customXml/itemProps3.xml><?xml version="1.0" encoding="utf-8"?>
<ds:datastoreItem xmlns:ds="http://schemas.openxmlformats.org/officeDocument/2006/customXml" ds:itemID="{ABC5EAD9-4A4F-4FCB-94FD-1012A3DA7B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1460</Words>
  <Application>Microsoft Office PowerPoint</Application>
  <PresentationFormat>Breitbild</PresentationFormat>
  <Paragraphs>259</Paragraphs>
  <Slides>18</Slides>
  <Notes>11</Notes>
  <HiddenSlides>0</HiddenSlides>
  <MMClips>1</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18</vt:i4>
      </vt:variant>
    </vt:vector>
  </HeadingPairs>
  <TitlesOfParts>
    <vt:vector size="30" baseType="lpstr">
      <vt:lpstr>Arial</vt:lpstr>
      <vt:lpstr>Arial Black</vt:lpstr>
      <vt:lpstr>Calibri</vt:lpstr>
      <vt:lpstr>Calibri Light</vt:lpstr>
      <vt:lpstr>LabGrotesque-Black</vt:lpstr>
      <vt:lpstr>LabGrotesque-Regular</vt:lpstr>
      <vt:lpstr>Montserrat</vt:lpstr>
      <vt:lpstr>Symbol</vt:lpstr>
      <vt:lpstr>Times New Roman</vt:lpstr>
      <vt:lpstr>Wingdings</vt:lpstr>
      <vt:lpstr>Vorlage sfb-Folien 2006</vt:lpstr>
      <vt:lpstr>1_Vorlage sfb-Folien 2006</vt:lpstr>
      <vt:lpstr>MODUL 322 Benutzerschnittstellen entwerfen und implementieren  Nutzungskontext   </vt:lpstr>
      <vt:lpstr>Inhalt</vt:lpstr>
      <vt:lpstr>Der nutzerzentrierte Gestaltungsprozess</vt:lpstr>
      <vt:lpstr>2. Nutzungsanforderungen spezifizieren</vt:lpstr>
      <vt:lpstr>PowerPoint-Präsentation</vt:lpstr>
      <vt:lpstr>Beispiel: Szenario</vt:lpstr>
      <vt:lpstr>Aufschlüsselung des Szenarios</vt:lpstr>
      <vt:lpstr>Nutzungsanforderungen</vt:lpstr>
      <vt:lpstr>Typen von Anforderungen</vt:lpstr>
      <vt:lpstr>Klassische Spezifikationen:  Systemanforderungen mit Satzschablonen spezifizieren</vt:lpstr>
      <vt:lpstr>Klassische Spezifikationen:  Nutzungsanforderungen mit Satzschablonen spezifizieren</vt:lpstr>
      <vt:lpstr>User Stories</vt:lpstr>
      <vt:lpstr>User Stories: CCC</vt:lpstr>
      <vt:lpstr>User Stories: CCC</vt:lpstr>
      <vt:lpstr>User Stories: Form der Karte</vt:lpstr>
      <vt:lpstr>User Stories: Konversation</vt:lpstr>
      <vt:lpstr>User Stories: Akzeptanzkriterien</vt:lpstr>
      <vt:lpstr>Buchempfehlung zu Requirements Engineering</vt:lpstr>
    </vt:vector>
  </TitlesOfParts>
  <Company>Industrie Technik IPS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Willi Lechner</dc:creator>
  <cp:lastModifiedBy>BBZW;FMZ; Ineichen1 Markus (Lehrperson)</cp:lastModifiedBy>
  <cp:revision>650</cp:revision>
  <cp:lastPrinted>2018-10-15T09:46:05Z</cp:lastPrinted>
  <dcterms:created xsi:type="dcterms:W3CDTF">2008-06-05T09:41:28Z</dcterms:created>
  <dcterms:modified xsi:type="dcterms:W3CDTF">2024-01-26T09:04:13Z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ies>
</file>