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8" r:id="rId5"/>
  </p:sldMasterIdLst>
  <p:notesMasterIdLst>
    <p:notesMasterId r:id="rId23"/>
  </p:notesMasterIdLst>
  <p:handoutMasterIdLst>
    <p:handoutMasterId r:id="rId24"/>
  </p:handoutMasterIdLst>
  <p:sldIdLst>
    <p:sldId id="256"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Lst>
  <p:sldSz cx="12192000" cy="6858000"/>
  <p:notesSz cx="6797675" cy="9874250"/>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autoAdjust="0"/>
    <p:restoredTop sz="75323" autoAdjust="0"/>
  </p:normalViewPr>
  <p:slideViewPr>
    <p:cSldViewPr snapToObjects="1">
      <p:cViewPr varScale="1">
        <p:scale>
          <a:sx n="83" d="100"/>
          <a:sy n="83" d="100"/>
        </p:scale>
        <p:origin x="194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ilviazimmermann:Lehre:Lehre_2011/12:FHNW_FS_2012:Unterlagen:Persona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radarChart>
        <c:radarStyle val="marker"/>
        <c:varyColors val="0"/>
        <c:ser>
          <c:idx val="0"/>
          <c:order val="0"/>
          <c:marker>
            <c:symbol val="none"/>
          </c:marker>
          <c:cat>
            <c:strRef>
              <c:f>Tabelle1!$A$1:$A$7</c:f>
              <c:strCache>
                <c:ptCount val="7"/>
                <c:pt idx="0">
                  <c:v>Hektik am Arbeitsplatz</c:v>
                </c:pt>
                <c:pt idx="1">
                  <c:v>Anspruch an Sozialkompetenz</c:v>
                </c:pt>
                <c:pt idx="2">
                  <c:v>Mobilität</c:v>
                </c:pt>
                <c:pt idx="3">
                  <c:v>Ausbildung</c:v>
                </c:pt>
                <c:pt idx="4">
                  <c:v>Erfahrung</c:v>
                </c:pt>
                <c:pt idx="5">
                  <c:v>Anspruch an Ästehtik</c:v>
                </c:pt>
                <c:pt idx="6">
                  <c:v>Technische Affinität</c:v>
                </c:pt>
              </c:strCache>
            </c:strRef>
          </c:cat>
          <c:val>
            <c:numRef>
              <c:f>Tabelle1!$B$1:$B$7</c:f>
              <c:numCache>
                <c:formatCode>General</c:formatCode>
                <c:ptCount val="7"/>
                <c:pt idx="0">
                  <c:v>7</c:v>
                </c:pt>
                <c:pt idx="1">
                  <c:v>5</c:v>
                </c:pt>
                <c:pt idx="2">
                  <c:v>2</c:v>
                </c:pt>
                <c:pt idx="3">
                  <c:v>6</c:v>
                </c:pt>
                <c:pt idx="4">
                  <c:v>4</c:v>
                </c:pt>
                <c:pt idx="5">
                  <c:v>6</c:v>
                </c:pt>
                <c:pt idx="6">
                  <c:v>3</c:v>
                </c:pt>
              </c:numCache>
            </c:numRef>
          </c:val>
          <c:extLst>
            <c:ext xmlns:c16="http://schemas.microsoft.com/office/drawing/2014/chart" uri="{C3380CC4-5D6E-409C-BE32-E72D297353CC}">
              <c16:uniqueId val="{00000000-6B86-49BA-887C-18B67976745B}"/>
            </c:ext>
          </c:extLst>
        </c:ser>
        <c:dLbls>
          <c:showLegendKey val="0"/>
          <c:showVal val="0"/>
          <c:showCatName val="0"/>
          <c:showSerName val="0"/>
          <c:showPercent val="0"/>
          <c:showBubbleSize val="0"/>
        </c:dLbls>
        <c:axId val="247377096"/>
        <c:axId val="247080744"/>
      </c:radarChart>
      <c:catAx>
        <c:axId val="247377096"/>
        <c:scaling>
          <c:orientation val="minMax"/>
        </c:scaling>
        <c:delete val="0"/>
        <c:axPos val="b"/>
        <c:majorGridlines/>
        <c:numFmt formatCode="General" sourceLinked="0"/>
        <c:majorTickMark val="out"/>
        <c:minorTickMark val="none"/>
        <c:tickLblPos val="nextTo"/>
        <c:txPr>
          <a:bodyPr/>
          <a:lstStyle/>
          <a:p>
            <a:pPr>
              <a:defRPr lang="en-GB"/>
            </a:pPr>
            <a:endParaRPr lang="de-DE"/>
          </a:p>
        </c:txPr>
        <c:crossAx val="247080744"/>
        <c:crosses val="autoZero"/>
        <c:auto val="1"/>
        <c:lblAlgn val="ctr"/>
        <c:lblOffset val="100"/>
        <c:noMultiLvlLbl val="0"/>
      </c:catAx>
      <c:valAx>
        <c:axId val="247080744"/>
        <c:scaling>
          <c:orientation val="minMax"/>
        </c:scaling>
        <c:delete val="0"/>
        <c:axPos val="l"/>
        <c:majorGridlines/>
        <c:numFmt formatCode="General" sourceLinked="1"/>
        <c:majorTickMark val="cross"/>
        <c:minorTickMark val="none"/>
        <c:tickLblPos val="nextTo"/>
        <c:txPr>
          <a:bodyPr/>
          <a:lstStyle/>
          <a:p>
            <a:pPr>
              <a:defRPr lang="en-GB"/>
            </a:pPr>
            <a:endParaRPr lang="de-DE"/>
          </a:p>
        </c:txPr>
        <c:crossAx val="247377096"/>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05207CC-F127-2342-970A-36A9270D10EB}"/>
              </a:ext>
            </a:extLst>
          </p:cNvPr>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099" name="Rectangle 3">
            <a:extLst>
              <a:ext uri="{FF2B5EF4-FFF2-40B4-BE49-F238E27FC236}">
                <a16:creationId xmlns:a16="http://schemas.microsoft.com/office/drawing/2014/main" id="{E86BCF9B-7163-F246-92C2-8994168A15C5}"/>
              </a:ext>
            </a:extLst>
          </p:cNvPr>
          <p:cNvSpPr>
            <a:spLocks noGrp="1" noChangeArrowheads="1"/>
          </p:cNvSpPr>
          <p:nvPr>
            <p:ph type="dt" sz="quarter" idx="1"/>
          </p:nvPr>
        </p:nvSpPr>
        <p:spPr bwMode="auto">
          <a:xfrm>
            <a:off x="3851814"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4100" name="Rectangle 4">
            <a:extLst>
              <a:ext uri="{FF2B5EF4-FFF2-40B4-BE49-F238E27FC236}">
                <a16:creationId xmlns:a16="http://schemas.microsoft.com/office/drawing/2014/main" id="{8D820D67-13B8-2D46-B7B5-8D0E84E8C274}"/>
              </a:ext>
            </a:extLst>
          </p:cNvPr>
          <p:cNvSpPr>
            <a:spLocks noGrp="1" noChangeArrowheads="1"/>
          </p:cNvSpPr>
          <p:nvPr>
            <p:ph type="ftr" sz="quarter" idx="2"/>
          </p:nvPr>
        </p:nvSpPr>
        <p:spPr bwMode="auto">
          <a:xfrm>
            <a:off x="0"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101" name="Rectangle 5">
            <a:extLst>
              <a:ext uri="{FF2B5EF4-FFF2-40B4-BE49-F238E27FC236}">
                <a16:creationId xmlns:a16="http://schemas.microsoft.com/office/drawing/2014/main" id="{F517C999-FEF2-E749-9CCD-EFAE5F260D76}"/>
              </a:ext>
            </a:extLst>
          </p:cNvPr>
          <p:cNvSpPr>
            <a:spLocks noGrp="1" noChangeArrowheads="1"/>
          </p:cNvSpPr>
          <p:nvPr>
            <p:ph type="sldNum" sz="quarter" idx="3"/>
          </p:nvPr>
        </p:nvSpPr>
        <p:spPr bwMode="auto">
          <a:xfrm>
            <a:off x="3851814"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9476D645-E89B-FB4D-B0AB-38D264F31F69}" type="slidenum">
              <a:rPr lang="de-DE" altLang="de-DE"/>
              <a:pPr>
                <a:defRPr/>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DF70943-76C0-2A4B-B181-CFC3D6F07FE3}"/>
              </a:ext>
            </a:extLst>
          </p:cNvPr>
          <p:cNvSpPr>
            <a:spLocks noGrp="1" noChangeArrowheads="1"/>
          </p:cNvSpPr>
          <p:nvPr>
            <p:ph type="hdr" sz="quarter"/>
          </p:nvPr>
        </p:nvSpPr>
        <p:spPr bwMode="auto">
          <a:xfrm>
            <a:off x="0"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87" name="Rectangle 3">
            <a:extLst>
              <a:ext uri="{FF2B5EF4-FFF2-40B4-BE49-F238E27FC236}">
                <a16:creationId xmlns:a16="http://schemas.microsoft.com/office/drawing/2014/main" id="{7F5A6CCD-01ED-F340-9FBD-28B7396C3840}"/>
              </a:ext>
            </a:extLst>
          </p:cNvPr>
          <p:cNvSpPr>
            <a:spLocks noGrp="1" noChangeArrowheads="1"/>
          </p:cNvSpPr>
          <p:nvPr>
            <p:ph type="dt" idx="1"/>
          </p:nvPr>
        </p:nvSpPr>
        <p:spPr bwMode="auto">
          <a:xfrm>
            <a:off x="3851814"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13316" name="Rectangle 4">
            <a:extLst>
              <a:ext uri="{FF2B5EF4-FFF2-40B4-BE49-F238E27FC236}">
                <a16:creationId xmlns:a16="http://schemas.microsoft.com/office/drawing/2014/main" id="{47E6639A-5D96-7D4A-8065-FC35FE3F82A3}"/>
              </a:ext>
            </a:extLst>
          </p:cNvPr>
          <p:cNvSpPr>
            <a:spLocks noGrp="1" noRot="1" noChangeAspect="1" noChangeArrowheads="1" noTextEdit="1"/>
          </p:cNvSpPr>
          <p:nvPr>
            <p:ph type="sldImg" idx="2"/>
          </p:nvPr>
        </p:nvSpPr>
        <p:spPr bwMode="auto">
          <a:xfrm>
            <a:off x="104775" y="757238"/>
            <a:ext cx="6589713" cy="37068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A7C053B6-6CB9-D64F-A5A3-921BB8D8EBE3}"/>
              </a:ext>
            </a:extLst>
          </p:cNvPr>
          <p:cNvSpPr>
            <a:spLocks noGrp="1" noChangeArrowheads="1"/>
          </p:cNvSpPr>
          <p:nvPr>
            <p:ph type="body" sz="quarter" idx="3"/>
          </p:nvPr>
        </p:nvSpPr>
        <p:spPr bwMode="auto">
          <a:xfrm>
            <a:off x="905952" y="4689771"/>
            <a:ext cx="4985772" cy="4464625"/>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p>
            <a:pPr lvl="0"/>
            <a:r>
              <a:rPr lang="de-DE" altLang="de-DE" noProof="0"/>
              <a:t>Klicken Sie, um die Formate des Vorlagentextes zu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16390" name="Rectangle 6">
            <a:extLst>
              <a:ext uri="{FF2B5EF4-FFF2-40B4-BE49-F238E27FC236}">
                <a16:creationId xmlns:a16="http://schemas.microsoft.com/office/drawing/2014/main" id="{D509089C-86DC-3D43-BEB2-CCB1499671BF}"/>
              </a:ext>
            </a:extLst>
          </p:cNvPr>
          <p:cNvSpPr>
            <a:spLocks noGrp="1" noChangeArrowheads="1"/>
          </p:cNvSpPr>
          <p:nvPr>
            <p:ph type="ftr" sz="quarter" idx="4"/>
          </p:nvPr>
        </p:nvSpPr>
        <p:spPr bwMode="auto">
          <a:xfrm>
            <a:off x="0"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91" name="Rectangle 7">
            <a:extLst>
              <a:ext uri="{FF2B5EF4-FFF2-40B4-BE49-F238E27FC236}">
                <a16:creationId xmlns:a16="http://schemas.microsoft.com/office/drawing/2014/main" id="{83F7C444-7E8A-F344-8707-00E0107E3404}"/>
              </a:ext>
            </a:extLst>
          </p:cNvPr>
          <p:cNvSpPr>
            <a:spLocks noGrp="1" noChangeArrowheads="1"/>
          </p:cNvSpPr>
          <p:nvPr>
            <p:ph type="sldNum" sz="quarter" idx="5"/>
          </p:nvPr>
        </p:nvSpPr>
        <p:spPr bwMode="auto">
          <a:xfrm>
            <a:off x="3851814"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35D81EF2-0047-0D44-AD3B-4678F306739C}"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4775" y="757238"/>
            <a:ext cx="6589713" cy="3706812"/>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a:t>
            </a:fld>
            <a:endParaRPr lang="de-DE" altLang="de-DE"/>
          </a:p>
        </p:txBody>
      </p:sp>
    </p:spTree>
    <p:extLst>
      <p:ext uri="{BB962C8B-B14F-4D97-AF65-F5344CB8AC3E}">
        <p14:creationId xmlns:p14="http://schemas.microsoft.com/office/powerpoint/2010/main" val="282122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2"/>
                </a:solidFill>
                <a:effectLst/>
                <a:latin typeface="Arial" panose="020B0604020202020204" pitchFamily="34" charset="0"/>
              </a:rPr>
              <a:t>Personas sind zwar erdachte Nutzer, die Grundlagen sollten dennoch auf empirischen Daten beruhen.</a:t>
            </a:r>
          </a:p>
          <a:p>
            <a:r>
              <a:rPr lang="de-DE" b="0" i="0" dirty="0">
                <a:solidFill>
                  <a:srgbClr val="202124"/>
                </a:solidFill>
                <a:effectLst/>
                <a:latin typeface="arial" panose="020B0604020202020204" pitchFamily="34" charset="0"/>
              </a:rPr>
              <a:t>Empirisch bedeutet „aus der Erfahrung“ bzw. „auf Beobachtungen beruhend“. (Quelle: https://neueswort.de/empirisch/).</a:t>
            </a:r>
          </a:p>
          <a:p>
            <a:r>
              <a:rPr lang="de-DE" b="0" i="0" dirty="0">
                <a:solidFill>
                  <a:srgbClr val="202124"/>
                </a:solidFill>
                <a:effectLst/>
                <a:latin typeface="arial" panose="020B0604020202020204" pitchFamily="34" charset="0"/>
              </a:rPr>
              <a:t>In der Realität wird dies oft falsch gemacht, weil man seine Kundschaft ja kenne und dann aus subjektiven Ansichten, Wünschen und individuellen Vorstellung getrieben, sich eine Persona zusammenbaut.</a:t>
            </a:r>
          </a:p>
          <a:p>
            <a:endParaRPr lang="de-DE" b="0" i="0" dirty="0">
              <a:solidFill>
                <a:srgbClr val="202122"/>
              </a:solidFill>
              <a:effectLst/>
              <a:latin typeface="Arial" panose="020B0604020202020204" pitchFamily="34" charset="0"/>
            </a:endParaRPr>
          </a:p>
          <a:p>
            <a:r>
              <a:rPr lang="de-DE" b="0" i="0" dirty="0">
                <a:solidFill>
                  <a:srgbClr val="202122"/>
                </a:solidFill>
                <a:effectLst/>
                <a:latin typeface="Arial" panose="020B0604020202020204" pitchFamily="34" charset="0"/>
              </a:rPr>
              <a:t>Personas werden also anhand einer fundierten Datenbasis kreiert. </a:t>
            </a:r>
          </a:p>
          <a:p>
            <a:r>
              <a:rPr lang="de-DE" b="0" i="0" dirty="0">
                <a:solidFill>
                  <a:srgbClr val="202122"/>
                </a:solidFill>
                <a:effectLst/>
                <a:latin typeface="Arial" panose="020B0604020202020204" pitchFamily="34" charset="0"/>
              </a:rPr>
              <a:t>Diese Datenbasis wird aus einem mehrstufigen Prozess aus qualitativen Methoden und quantitativen Methoden erhoben.</a:t>
            </a:r>
          </a:p>
          <a:p>
            <a:endParaRPr lang="de-DE" b="0" i="0" dirty="0">
              <a:solidFill>
                <a:srgbClr val="202122"/>
              </a:solidFill>
              <a:effectLst/>
              <a:latin typeface="Arial" panose="020B0604020202020204" pitchFamily="34" charset="0"/>
            </a:endParaRPr>
          </a:p>
          <a:p>
            <a:r>
              <a:rPr lang="de-DE" b="0" i="0" dirty="0">
                <a:solidFill>
                  <a:srgbClr val="202122"/>
                </a:solidFill>
                <a:effectLst/>
                <a:latin typeface="Arial" panose="020B0604020202020204" pitchFamily="34" charset="0"/>
              </a:rPr>
              <a:t>Bei kleinen Budgets werden Personas aus qualitativen Daten  erstellt, die aus Interviews, Beobachtungen oder Usability-Tests stammen.</a:t>
            </a:r>
          </a:p>
          <a:p>
            <a:r>
              <a:rPr lang="de-DE" b="0" i="0" dirty="0">
                <a:solidFill>
                  <a:srgbClr val="202122"/>
                </a:solidFill>
                <a:effectLst/>
                <a:latin typeface="Arial" panose="020B0604020202020204" pitchFamily="34" charset="0"/>
              </a:rPr>
              <a:t>Natürlich können Daten auch aus Internetrecherchen stammen,, aus sozialen Netzwerken, Foren oder Blogs. Das Ziel ist, in die Welt der Zielgruppe einzutauchen um sie besser zu verstehen.</a:t>
            </a:r>
          </a:p>
          <a:p>
            <a:endParaRPr lang="de-DE" b="0" i="0" dirty="0">
              <a:solidFill>
                <a:srgbClr val="202122"/>
              </a:solidFill>
              <a:effectLst/>
              <a:latin typeface="Arial" panose="020B0604020202020204" pitchFamily="34" charset="0"/>
            </a:endParaRPr>
          </a:p>
          <a:p>
            <a:r>
              <a:rPr lang="de-DE" b="0" i="0" dirty="0">
                <a:solidFill>
                  <a:srgbClr val="202122"/>
                </a:solidFill>
                <a:effectLst/>
                <a:latin typeface="Arial" panose="020B0604020202020204" pitchFamily="34" charset="0"/>
              </a:rPr>
              <a:t>Will man Personas wirklich fundiert erstellen, muss man quantitative Methoden anwenden. </a:t>
            </a:r>
          </a:p>
          <a:p>
            <a:r>
              <a:rPr lang="de-DE" b="0" i="0" dirty="0">
                <a:solidFill>
                  <a:srgbClr val="202122"/>
                </a:solidFill>
                <a:effectLst/>
                <a:latin typeface="Arial" panose="020B0604020202020204" pitchFamily="34" charset="0"/>
              </a:rPr>
              <a:t>Persona auf der Basis von Befragungsdaten zu erfassen ist aber aufwändig und teuer.</a:t>
            </a:r>
          </a:p>
          <a:p>
            <a:r>
              <a:rPr lang="de-DE" b="0" i="0" dirty="0">
                <a:solidFill>
                  <a:srgbClr val="202122"/>
                </a:solidFill>
                <a:effectLst/>
                <a:latin typeface="Arial" panose="020B0604020202020204" pitchFamily="34" charset="0"/>
              </a:rPr>
              <a:t>Die Fragebögen müssen speziell entwickelt werden, genügend Probanden müssen ihn ausfüllen und zuletzt müssen die Antworten statistisch ausgewertet werden.</a:t>
            </a:r>
          </a:p>
          <a:p>
            <a:endParaRPr lang="de-DE" b="0" i="0" dirty="0">
              <a:solidFill>
                <a:srgbClr val="202122"/>
              </a:solidFill>
              <a:effectLst/>
              <a:latin typeface="Arial" panose="020B0604020202020204" pitchFamily="34" charset="0"/>
            </a:endParaRPr>
          </a:p>
          <a:p>
            <a:pPr algn="l"/>
            <a:r>
              <a:rPr lang="de-CH" b="0" i="0" dirty="0">
                <a:solidFill>
                  <a:srgbClr val="000000"/>
                </a:solidFill>
                <a:effectLst/>
                <a:latin typeface="Linux Libertine"/>
              </a:rPr>
              <a:t>Non plus Ultra ist aber eine Kombination aus beiden Verfahren. Die Befragungsdaten liefern die Info, wie viele Personas es geben wird, und wie sie sich unterscheiden und die qualitativen Methoden liefern die «wichtigen» Faktoren, die Umstände und das Verhalten der Nutzer.</a:t>
            </a:r>
          </a:p>
          <a:p>
            <a:pPr algn="l"/>
            <a:r>
              <a:rPr lang="de-CH" b="0" i="0" dirty="0">
                <a:solidFill>
                  <a:srgbClr val="000000"/>
                </a:solidFill>
                <a:effectLst/>
                <a:latin typeface="Linux Libertine"/>
              </a:rPr>
              <a:t>In welcher Reihenfolge diese Methoden eingesetzte werden, streiten sich die Experten.</a:t>
            </a:r>
          </a:p>
          <a:p>
            <a:pPr algn="l"/>
            <a:endParaRPr lang="de-CH" b="0" i="0" dirty="0">
              <a:solidFill>
                <a:srgbClr val="000000"/>
              </a:solidFill>
              <a:effectLst/>
              <a:latin typeface="Linux Libertine"/>
            </a:endParaRPr>
          </a:p>
          <a:p>
            <a:pPr algn="l"/>
            <a:r>
              <a:rPr lang="de-CH" b="0" i="0" dirty="0">
                <a:solidFill>
                  <a:srgbClr val="000000"/>
                </a:solidFill>
                <a:effectLst/>
                <a:latin typeface="Linux Libertine"/>
              </a:rPr>
              <a:t>Welche Methode wenden wir an?</a:t>
            </a:r>
          </a:p>
          <a:p>
            <a:pPr algn="l"/>
            <a:r>
              <a:rPr lang="de-CH" b="0" i="0" dirty="0">
                <a:solidFill>
                  <a:srgbClr val="000000"/>
                </a:solidFill>
                <a:effectLst/>
                <a:latin typeface="Linux Libertine"/>
              </a:rPr>
              <a:t>Keine, weil es zu aufwändig ist. Wir machen es falsch, sind es uns aber bewusst. Wir träumen uns einen Benutzer zusammen.</a:t>
            </a:r>
          </a:p>
          <a:p>
            <a:pPr algn="l"/>
            <a:endParaRPr lang="de-DE" b="0" i="0" dirty="0">
              <a:solidFill>
                <a:srgbClr val="444444"/>
              </a:solidFill>
              <a:effectLst/>
              <a:latin typeface="Open Sans" panose="020B0606030504020204" pitchFamily="34" charset="0"/>
            </a:endParaRPr>
          </a:p>
          <a:p>
            <a:r>
              <a:rPr lang="de-DE" b="0" i="0" dirty="0">
                <a:solidFill>
                  <a:srgbClr val="444444"/>
                </a:solidFill>
                <a:effectLst/>
                <a:latin typeface="Open Sans" panose="020B0606030504020204" pitchFamily="34" charset="0"/>
              </a:rPr>
              <a:t>Quelle:</a:t>
            </a:r>
          </a:p>
          <a:p>
            <a:r>
              <a:rPr lang="de-CH" dirty="0"/>
              <a:t>https://www.usability.de/leistungen/methoden/personas.html</a:t>
            </a:r>
          </a:p>
          <a:p>
            <a:r>
              <a:rPr lang="de-CH" dirty="0"/>
              <a:t>Usability und UX für </a:t>
            </a:r>
            <a:r>
              <a:rPr lang="de-CH" dirty="0" err="1"/>
              <a:t>dummies</a:t>
            </a:r>
            <a:r>
              <a:rPr lang="de-CH" dirty="0"/>
              <a:t>, </a:t>
            </a:r>
            <a:r>
              <a:rPr lang="de-CH" dirty="0" err="1"/>
              <a:t>Elske</a:t>
            </a:r>
            <a:r>
              <a:rPr lang="de-CH" dirty="0"/>
              <a:t> Ludewig, WILEY-VCH Verlag und </a:t>
            </a:r>
            <a:r>
              <a:rPr lang="de-CH" dirty="0" err="1"/>
              <a:t>Gmbh</a:t>
            </a:r>
            <a:r>
              <a:rPr lang="de-CH" dirty="0"/>
              <a:t> &amp; Co KGaA, Weinheim</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12</a:t>
            </a:fld>
            <a:endParaRPr lang="de-DE" altLang="de-DE"/>
          </a:p>
        </p:txBody>
      </p:sp>
    </p:spTree>
    <p:extLst>
      <p:ext uri="{BB962C8B-B14F-4D97-AF65-F5344CB8AC3E}">
        <p14:creationId xmlns:p14="http://schemas.microsoft.com/office/powerpoint/2010/main" val="340759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444444"/>
                </a:solidFill>
                <a:effectLst/>
                <a:latin typeface="Open Sans" panose="020B0606030504020204" pitchFamily="34" charset="0"/>
              </a:rPr>
              <a:t>Nutzergruppen werden durch Personas leichter zugänglich, aber wie können sie im Entwicklungsprozess eingesetzt werden?</a:t>
            </a:r>
          </a:p>
          <a:p>
            <a:r>
              <a:rPr lang="de-DE" b="0" i="0" dirty="0">
                <a:solidFill>
                  <a:srgbClr val="444444"/>
                </a:solidFill>
                <a:effectLst/>
                <a:latin typeface="Open Sans" panose="020B0606030504020204" pitchFamily="34" charset="0"/>
              </a:rPr>
              <a:t>Die Möglichkeiten sind vielfältig:</a:t>
            </a:r>
          </a:p>
          <a:p>
            <a:endParaRPr lang="de-DE" b="0" i="0" dirty="0">
              <a:solidFill>
                <a:srgbClr val="444444"/>
              </a:solidFill>
              <a:effectLst/>
              <a:latin typeface="Open Sans" panose="020B0606030504020204" pitchFamily="34" charset="0"/>
            </a:endParaRPr>
          </a:p>
          <a:p>
            <a:endParaRPr lang="de-DE" b="0" i="0" dirty="0">
              <a:solidFill>
                <a:srgbClr val="444444"/>
              </a:solidFill>
              <a:effectLst/>
              <a:latin typeface="Open Sans" panose="020B0606030504020204" pitchFamily="34" charset="0"/>
            </a:endParaRPr>
          </a:p>
          <a:p>
            <a:r>
              <a:rPr lang="de-DE" b="0" i="0" dirty="0">
                <a:solidFill>
                  <a:srgbClr val="444444"/>
                </a:solidFill>
                <a:effectLst/>
                <a:latin typeface="Open Sans" panose="020B0606030504020204" pitchFamily="34" charset="0"/>
              </a:rPr>
              <a:t>Quelle:</a:t>
            </a:r>
          </a:p>
          <a:p>
            <a:r>
              <a:rPr lang="de-CH" dirty="0"/>
              <a:t>Usability und UX für </a:t>
            </a:r>
            <a:r>
              <a:rPr lang="de-CH" dirty="0" err="1"/>
              <a:t>dummies</a:t>
            </a:r>
            <a:r>
              <a:rPr lang="de-CH" dirty="0"/>
              <a:t>, </a:t>
            </a:r>
            <a:r>
              <a:rPr lang="de-CH" dirty="0" err="1"/>
              <a:t>Elske</a:t>
            </a:r>
            <a:r>
              <a:rPr lang="de-CH" dirty="0"/>
              <a:t> Ludewig, WILEY-VCH Verlag und </a:t>
            </a:r>
            <a:r>
              <a:rPr lang="de-CH" dirty="0" err="1"/>
              <a:t>Gmbh</a:t>
            </a:r>
            <a:r>
              <a:rPr lang="de-CH" dirty="0"/>
              <a:t> &amp; Co KGaA, Weinheim</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13</a:t>
            </a:fld>
            <a:endParaRPr lang="de-DE" altLang="de-DE"/>
          </a:p>
        </p:txBody>
      </p:sp>
    </p:spTree>
    <p:extLst>
      <p:ext uri="{BB962C8B-B14F-4D97-AF65-F5344CB8AC3E}">
        <p14:creationId xmlns:p14="http://schemas.microsoft.com/office/powerpoint/2010/main" val="274273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viele Möglichkeiten um Personas zu erstellen.</a:t>
            </a:r>
          </a:p>
          <a:p>
            <a:r>
              <a:rPr lang="de-DE" dirty="0"/>
              <a:t>Sie finden im Web Vorlagen für Word, PPT, Visio und so weiter.</a:t>
            </a:r>
          </a:p>
          <a:p>
            <a:r>
              <a:rPr lang="de-DE" dirty="0"/>
              <a:t>Denken Sie daran, dass Teil </a:t>
            </a:r>
            <a:endParaRPr lang="de-CH" dirty="0"/>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14</a:t>
            </a:fld>
            <a:endParaRPr lang="de-DE" altLang="de-DE"/>
          </a:p>
        </p:txBody>
      </p:sp>
    </p:spTree>
    <p:extLst>
      <p:ext uri="{BB962C8B-B14F-4D97-AF65-F5344CB8AC3E}">
        <p14:creationId xmlns:p14="http://schemas.microsoft.com/office/powerpoint/2010/main" val="2727875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Kommen wir wieder zu unserer Versicherungsapplikation. Auch dafür braucht es eine Persona. Hier ist es Pauline.</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15</a:t>
            </a:fld>
            <a:endParaRPr lang="de-DE" altLang="de-DE"/>
          </a:p>
        </p:txBody>
      </p:sp>
    </p:spTree>
    <p:extLst>
      <p:ext uri="{BB962C8B-B14F-4D97-AF65-F5344CB8AC3E}">
        <p14:creationId xmlns:p14="http://schemas.microsoft.com/office/powerpoint/2010/main" val="182093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22222"/>
                </a:solidFill>
                <a:effectLst/>
                <a:latin typeface="Arial" panose="020B0604020202020204" pitchFamily="34" charset="0"/>
              </a:rPr>
              <a:t>In dieser Präsentation kümmern wir uns um den Nutzungskontext eines Produktes.</a:t>
            </a:r>
          </a:p>
          <a:p>
            <a:r>
              <a:rPr lang="de-DE" b="0" i="0" dirty="0">
                <a:solidFill>
                  <a:srgbClr val="222222"/>
                </a:solidFill>
                <a:effectLst/>
                <a:latin typeface="Arial" panose="020B0604020202020204" pitchFamily="34" charset="0"/>
              </a:rPr>
              <a:t>Beziehungsweise um dessen Spezifikation.</a:t>
            </a:r>
          </a:p>
          <a:p>
            <a:r>
              <a:rPr lang="de-DE" b="0" i="0" dirty="0">
                <a:solidFill>
                  <a:srgbClr val="222222"/>
                </a:solidFill>
                <a:effectLst/>
                <a:latin typeface="Arial" panose="020B0604020202020204" pitchFamily="34" charset="0"/>
              </a:rPr>
              <a:t>Das ist der zweite Schritt im </a:t>
            </a:r>
            <a:r>
              <a:rPr lang="de-DE" sz="1200" b="0" i="0" dirty="0">
                <a:solidFill>
                  <a:srgbClr val="222222"/>
                </a:solidFill>
                <a:effectLst/>
                <a:latin typeface="Arial" panose="020B0604020202020204" pitchFamily="34" charset="0"/>
                <a:cs typeface="Arial" panose="020B0604020202020204" pitchFamily="34" charset="0"/>
              </a:rPr>
              <a:t>m</a:t>
            </a:r>
            <a:r>
              <a:rPr lang="de-DE" sz="1200" dirty="0">
                <a:latin typeface="Arial" panose="020B0604020202020204" pitchFamily="34" charset="0"/>
                <a:cs typeface="Arial" panose="020B0604020202020204" pitchFamily="34" charset="0"/>
              </a:rPr>
              <a:t>enschenzentrierten Gestaltungsprozess.</a:t>
            </a:r>
            <a:endParaRPr lang="de-DE" b="0" i="0" dirty="0">
              <a:solidFill>
                <a:srgbClr val="222222"/>
              </a:solidFill>
              <a:effectLst/>
              <a:latin typeface="Arial" panose="020B0604020202020204" pitchFamily="34" charset="0"/>
            </a:endParaRPr>
          </a:p>
          <a:p>
            <a:endParaRPr lang="de-DE" b="0" i="0" dirty="0">
              <a:solidFill>
                <a:srgbClr val="222222"/>
              </a:solidFill>
              <a:effectLst/>
              <a:latin typeface="Arial" panose="020B0604020202020204" pitchFamily="34" charset="0"/>
            </a:endParaRPr>
          </a:p>
          <a:p>
            <a:endParaRPr lang="de-DE" b="0" i="0" dirty="0">
              <a:solidFill>
                <a:srgbClr val="222222"/>
              </a:solidFill>
              <a:effectLst/>
              <a:latin typeface="Arial" panose="020B0604020202020204" pitchFamily="34" charset="0"/>
            </a:endParaRPr>
          </a:p>
          <a:p>
            <a:r>
              <a:rPr lang="de-DE" dirty="0"/>
              <a:t>Quelle: Usability und UX für </a:t>
            </a:r>
            <a:r>
              <a:rPr lang="de-DE" dirty="0" err="1"/>
              <a:t>dummies</a:t>
            </a:r>
            <a:r>
              <a:rPr lang="de-DE" dirty="0"/>
              <a:t>, </a:t>
            </a:r>
            <a:r>
              <a:rPr lang="de-DE" dirty="0" err="1"/>
              <a:t>Elske</a:t>
            </a:r>
            <a:r>
              <a:rPr lang="de-DE" dirty="0"/>
              <a:t> Ludewig, WILEY-VCH Verlag, 2020 (Kapitel 7)</a:t>
            </a:r>
            <a:endParaRPr lang="de-CH" dirty="0"/>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3</a:t>
            </a:fld>
            <a:endParaRPr lang="de-DE" altLang="de-DE"/>
          </a:p>
        </p:txBody>
      </p:sp>
    </p:spTree>
    <p:extLst>
      <p:ext uri="{BB962C8B-B14F-4D97-AF65-F5344CB8AC3E}">
        <p14:creationId xmlns:p14="http://schemas.microsoft.com/office/powerpoint/2010/main" val="385556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Zuerst schauen wir aber den Nutzungskontext nochmals an.</a:t>
            </a:r>
          </a:p>
          <a:p>
            <a:r>
              <a:rPr lang="de-DE" dirty="0"/>
              <a:t>Der Nutzungskontext beschreibt die 5 Faktoren</a:t>
            </a:r>
          </a:p>
          <a:p>
            <a:r>
              <a:rPr lang="de-DE" dirty="0"/>
              <a:t>1) Wer der Benutzer ist</a:t>
            </a:r>
          </a:p>
          <a:p>
            <a:r>
              <a:rPr lang="de-DE" dirty="0"/>
              <a:t>2) Was der Nutzer mit der Applikation macht, welche Aufgabe er damit löst</a:t>
            </a:r>
          </a:p>
          <a:p>
            <a:r>
              <a:rPr lang="de-DE" dirty="0"/>
              <a:t>3) Womit der Nutzer seine Aufgabe löst</a:t>
            </a:r>
          </a:p>
          <a:p>
            <a:r>
              <a:rPr lang="de-DE" dirty="0"/>
              <a:t>4) Und wo Nutzer die Applikation einsetzt</a:t>
            </a:r>
          </a:p>
          <a:p>
            <a:r>
              <a:rPr lang="de-DE" dirty="0"/>
              <a:t>5) Diese fünf Faktoren zusammen mit den Zielen bestimmen, für welche Plattform die Applikation erstellt wird.</a:t>
            </a:r>
          </a:p>
          <a:p>
            <a:endParaRPr lang="de-DE" dirty="0"/>
          </a:p>
          <a:p>
            <a:r>
              <a:rPr lang="de-DE" dirty="0"/>
              <a:t>Damit diese Informationen aber auch im Entwicklungsprozess berücksichtigt werden, müssen spezifiziert werden.</a:t>
            </a:r>
          </a:p>
          <a:p>
            <a:r>
              <a:rPr lang="de-DE" dirty="0"/>
              <a:t>6) Der Benutzer wird mittels Persona festgehalten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4</a:t>
            </a:fld>
            <a:endParaRPr lang="de-DE" altLang="de-DE"/>
          </a:p>
        </p:txBody>
      </p:sp>
    </p:spTree>
    <p:extLst>
      <p:ext uri="{BB962C8B-B14F-4D97-AF65-F5344CB8AC3E}">
        <p14:creationId xmlns:p14="http://schemas.microsoft.com/office/powerpoint/2010/main" val="428854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Quelle: https://www.youtube.com/watch?v=fovhaxhGvic</a:t>
            </a:r>
            <a:endParaRPr lang="de-CH" dirty="0"/>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5</a:t>
            </a:fld>
            <a:endParaRPr lang="de-DE" altLang="de-DE"/>
          </a:p>
        </p:txBody>
      </p:sp>
    </p:spTree>
    <p:extLst>
      <p:ext uri="{BB962C8B-B14F-4D97-AF65-F5344CB8AC3E}">
        <p14:creationId xmlns:p14="http://schemas.microsoft.com/office/powerpoint/2010/main" val="4155208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Perosnas</a:t>
            </a:r>
            <a:r>
              <a:rPr lang="de-DE" dirty="0"/>
              <a:t> stammen aus dem User </a:t>
            </a:r>
            <a:r>
              <a:rPr lang="de-DE" dirty="0" err="1"/>
              <a:t>Requirements</a:t>
            </a:r>
            <a:r>
              <a:rPr lang="de-DE" dirty="0"/>
              <a:t> Engineering.</a:t>
            </a:r>
          </a:p>
          <a:p>
            <a:r>
              <a:rPr lang="de-DE" dirty="0"/>
              <a:t>Um die Motivation einer Zielgruppe zu verstehen werden Personas kreiert.</a:t>
            </a:r>
          </a:p>
          <a:p>
            <a:r>
              <a:rPr lang="de-DE" dirty="0"/>
              <a:t>Persona sind fiktive Nutzer des Produktes und haben unter anderem Bedürfnisse, Fähigkeiten und Ziele.</a:t>
            </a:r>
          </a:p>
          <a:p>
            <a:r>
              <a:rPr lang="de-DE" dirty="0"/>
              <a:t>Personas sind Modelle, und keine wirklichen Nutzer.</a:t>
            </a:r>
          </a:p>
          <a:p>
            <a:r>
              <a:rPr lang="de-DE" dirty="0"/>
              <a:t>Personas stellen nicht den Durchschnittsnutzer dar, sondern sind Muster des Nutzerverhaltens, also spezifische Benutzer.</a:t>
            </a:r>
          </a:p>
          <a:p>
            <a:r>
              <a:rPr lang="de-DE" dirty="0"/>
              <a:t>Oder anders gesagt: Eine Persona ist eine genaue Beschreibung eines typischen Benutzers ihres Systems, aber ein erfundener Benutzer.</a:t>
            </a:r>
          </a:p>
          <a:p>
            <a:r>
              <a:rPr lang="de-DE" dirty="0"/>
              <a:t>Wenn man sich also seiner Nutzer bewusst ist, kann man die Applikation auch an Ihre Anforderungen anpassen.</a:t>
            </a:r>
          </a:p>
          <a:p>
            <a:endParaRPr lang="de-DE" dirty="0"/>
          </a:p>
          <a:p>
            <a:r>
              <a:rPr lang="de-DE" dirty="0"/>
              <a:t>Quelle:</a:t>
            </a:r>
          </a:p>
          <a:p>
            <a:r>
              <a:rPr lang="de-CH" dirty="0"/>
              <a:t>https://www.usability.de/leistungen/methoden/personas.html</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Usability und UX für </a:t>
            </a:r>
            <a:r>
              <a:rPr lang="de-CH" dirty="0" err="1"/>
              <a:t>dummies</a:t>
            </a:r>
            <a:r>
              <a:rPr lang="de-CH" dirty="0"/>
              <a:t>, </a:t>
            </a:r>
            <a:r>
              <a:rPr lang="de-CH" dirty="0" err="1"/>
              <a:t>Elske</a:t>
            </a:r>
            <a:r>
              <a:rPr lang="de-CH" dirty="0"/>
              <a:t> Ludewig, WILEY-VCH Verlag und </a:t>
            </a:r>
            <a:r>
              <a:rPr lang="de-CH" dirty="0" err="1"/>
              <a:t>Gmbh</a:t>
            </a:r>
            <a:r>
              <a:rPr lang="de-CH" dirty="0"/>
              <a:t> &amp; Co KGaA, Weinheim</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6</a:t>
            </a:fld>
            <a:endParaRPr lang="de-DE" altLang="de-DE"/>
          </a:p>
        </p:txBody>
      </p:sp>
    </p:spTree>
    <p:extLst>
      <p:ext uri="{BB962C8B-B14F-4D97-AF65-F5344CB8AC3E}">
        <p14:creationId xmlns:p14="http://schemas.microsoft.com/office/powerpoint/2010/main" val="67185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444444"/>
                </a:solidFill>
                <a:effectLst/>
                <a:latin typeface="Open Sans" panose="020B0606030504020204" pitchFamily="34" charset="0"/>
              </a:rPr>
              <a:t>Personas veranschaulichen also typische Vertreter Ihrer Zielgruppe. </a:t>
            </a:r>
          </a:p>
          <a:p>
            <a:r>
              <a:rPr lang="de-DE" b="0" i="0" dirty="0">
                <a:solidFill>
                  <a:srgbClr val="444444"/>
                </a:solidFill>
                <a:effectLst/>
                <a:latin typeface="Open Sans" panose="020B0606030504020204" pitchFamily="34" charset="0"/>
              </a:rPr>
              <a:t>Vielfältige Informationen zu ihrer Lebenswelt machen sie als Menschen verstehbar und ermöglichen es den Projektbeteiligten sich mit ihnen zu identifizieren.</a:t>
            </a:r>
          </a:p>
          <a:p>
            <a:r>
              <a:rPr lang="de-DE" b="0" i="0" dirty="0">
                <a:solidFill>
                  <a:srgbClr val="444444"/>
                </a:solidFill>
                <a:effectLst/>
                <a:latin typeface="Open Sans" panose="020B0606030504020204" pitchFamily="34" charset="0"/>
              </a:rPr>
              <a:t>Eigenschaften können die folgenden sein.</a:t>
            </a:r>
          </a:p>
          <a:p>
            <a:endParaRPr lang="de-DE" b="0" i="0" dirty="0">
              <a:solidFill>
                <a:srgbClr val="444444"/>
              </a:solidFill>
              <a:effectLst/>
              <a:latin typeface="Open Sans" panose="020B0606030504020204" pitchFamily="34" charset="0"/>
            </a:endParaRPr>
          </a:p>
          <a:p>
            <a:r>
              <a:rPr lang="de-DE" b="0" i="0" dirty="0">
                <a:solidFill>
                  <a:srgbClr val="444444"/>
                </a:solidFill>
                <a:effectLst/>
                <a:latin typeface="Open Sans" panose="020B0606030504020204" pitchFamily="34" charset="0"/>
              </a:rPr>
              <a:t>Bei Fotos sollten keine auf Hochglanz polierten Werbegesichter verwendet werden, verwenden sie natürliche Fotos, damit die Persona auch greifbarer ist.</a:t>
            </a:r>
          </a:p>
          <a:p>
            <a:endParaRPr lang="de-DE" b="0" i="0" dirty="0">
              <a:solidFill>
                <a:srgbClr val="444444"/>
              </a:solidFill>
              <a:effectLst/>
              <a:latin typeface="Open Sans" panose="020B0606030504020204" pitchFamily="34" charset="0"/>
            </a:endParaRPr>
          </a:p>
          <a:p>
            <a:r>
              <a:rPr lang="de-DE" b="0" i="0" dirty="0">
                <a:solidFill>
                  <a:srgbClr val="444444"/>
                </a:solidFill>
                <a:effectLst/>
                <a:latin typeface="Open Sans" panose="020B0606030504020204" pitchFamily="34" charset="0"/>
              </a:rPr>
              <a:t>Quelle:</a:t>
            </a:r>
          </a:p>
          <a:p>
            <a:r>
              <a:rPr lang="de-CH" dirty="0"/>
              <a:t>https://www.usability.de/leistungen/methoden/personas.html</a:t>
            </a:r>
          </a:p>
          <a:p>
            <a:r>
              <a:rPr lang="de-CH" dirty="0"/>
              <a:t>https://de.wikipedia.org/wiki/Persona_(Mensch-Computer-Interaktion)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Usability und UX für </a:t>
            </a:r>
            <a:r>
              <a:rPr lang="de-CH" dirty="0" err="1"/>
              <a:t>dummies</a:t>
            </a:r>
            <a:r>
              <a:rPr lang="de-CH" dirty="0"/>
              <a:t>, </a:t>
            </a:r>
            <a:r>
              <a:rPr lang="de-CH" dirty="0" err="1"/>
              <a:t>Elske</a:t>
            </a:r>
            <a:r>
              <a:rPr lang="de-CH" dirty="0"/>
              <a:t> Ludewig, WILEY-VCH Verlag und </a:t>
            </a:r>
            <a:r>
              <a:rPr lang="de-CH" dirty="0" err="1"/>
              <a:t>Gmbh</a:t>
            </a:r>
            <a:r>
              <a:rPr lang="de-CH" dirty="0"/>
              <a:t> &amp; Co KGaA, Weinheim</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7</a:t>
            </a:fld>
            <a:endParaRPr lang="de-DE" altLang="de-DE"/>
          </a:p>
        </p:txBody>
      </p:sp>
    </p:spTree>
    <p:extLst>
      <p:ext uri="{BB962C8B-B14F-4D97-AF65-F5344CB8AC3E}">
        <p14:creationId xmlns:p14="http://schemas.microsoft.com/office/powerpoint/2010/main" val="262574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444444"/>
                </a:solidFill>
                <a:effectLst/>
                <a:latin typeface="Open Sans" panose="020B0606030504020204" pitchFamily="34" charset="0"/>
              </a:rPr>
              <a:t>Die Liste der Eigenschaften ist nicht vollständig und kann beliebig variieren.</a:t>
            </a:r>
          </a:p>
          <a:p>
            <a:r>
              <a:rPr lang="de-DE" b="0" i="0" dirty="0">
                <a:solidFill>
                  <a:srgbClr val="444444"/>
                </a:solidFill>
                <a:effectLst/>
                <a:latin typeface="Open Sans" panose="020B0606030504020204" pitchFamily="34" charset="0"/>
              </a:rPr>
              <a:t>Natürlich gibt es sehr generische Eigenschaften, die immer vorhanden sein müssen, andere Eigenschaften können aber sehr spezifisch sein und sind abhängig vom Produkt, dass Sie entwickeln.</a:t>
            </a:r>
          </a:p>
          <a:p>
            <a:r>
              <a:rPr lang="de-DE" b="0" i="0" dirty="0">
                <a:solidFill>
                  <a:srgbClr val="444444"/>
                </a:solidFill>
                <a:effectLst/>
                <a:latin typeface="Open Sans" panose="020B0606030504020204" pitchFamily="34" charset="0"/>
              </a:rPr>
              <a:t>Bedenken Sie, dass die Eigenschaften über alle Personas konsistent sind und nicht bei den einen fehlt eine gewisse Eigenschaft.</a:t>
            </a:r>
          </a:p>
          <a:p>
            <a:endParaRPr lang="de-DE" b="0" i="0" dirty="0">
              <a:solidFill>
                <a:srgbClr val="444444"/>
              </a:solidFill>
              <a:effectLst/>
              <a:latin typeface="Open Sans" panose="020B0606030504020204" pitchFamily="34" charset="0"/>
            </a:endParaRPr>
          </a:p>
          <a:p>
            <a:endParaRPr lang="de-DE" b="0" i="0" dirty="0">
              <a:solidFill>
                <a:srgbClr val="444444"/>
              </a:solidFill>
              <a:effectLst/>
              <a:latin typeface="Open Sans" panose="020B0606030504020204" pitchFamily="34" charset="0"/>
            </a:endParaRPr>
          </a:p>
          <a:p>
            <a:endParaRPr lang="de-DE" b="0" i="0" dirty="0">
              <a:solidFill>
                <a:srgbClr val="444444"/>
              </a:solidFill>
              <a:effectLst/>
              <a:latin typeface="Open Sans" panose="020B0606030504020204" pitchFamily="34" charset="0"/>
            </a:endParaRPr>
          </a:p>
          <a:p>
            <a:r>
              <a:rPr lang="de-DE" b="0" i="0" dirty="0">
                <a:solidFill>
                  <a:srgbClr val="444444"/>
                </a:solidFill>
                <a:effectLst/>
                <a:latin typeface="Open Sans" panose="020B0606030504020204" pitchFamily="34" charset="0"/>
              </a:rPr>
              <a:t>Quelle:</a:t>
            </a:r>
          </a:p>
          <a:p>
            <a:r>
              <a:rPr lang="de-CH" dirty="0"/>
              <a:t>https://www.usability.de/leistungen/methoden/personas.html</a:t>
            </a:r>
          </a:p>
          <a:p>
            <a:r>
              <a:rPr lang="de-CH" dirty="0"/>
              <a:t>https://de.wikipedia.org/wiki/Persona_(Mensch-Computer-Interaktion)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8</a:t>
            </a:fld>
            <a:endParaRPr lang="de-DE" altLang="de-DE"/>
          </a:p>
        </p:txBody>
      </p:sp>
    </p:spTree>
    <p:extLst>
      <p:ext uri="{BB962C8B-B14F-4D97-AF65-F5344CB8AC3E}">
        <p14:creationId xmlns:p14="http://schemas.microsoft.com/office/powerpoint/2010/main" val="251474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Personas helfen also, die verschiedenen Nutzergruppen und deren Anforderungen zu spezifizieren und somit gezielt für eine Nutzergruppe ein Produkt zu gestalten.</a:t>
            </a:r>
          </a:p>
          <a:p>
            <a:r>
              <a:rPr lang="de-DE" dirty="0"/>
              <a:t>Natürlich kann das Produkt auch weitere Nutzergruppen ansprechen oder für deren Anforderungen angepasst werden.</a:t>
            </a:r>
          </a:p>
          <a:p>
            <a:r>
              <a:rPr lang="de-DE" dirty="0"/>
              <a:t>Dennoch ist Vorsicht geboten, zu viele Features und zu viele verschiedene Anforderungen erfüllen zu wollen, kann die Usability (Gebrauchstauglichkeit) des Produkts verschlechtern.</a:t>
            </a:r>
          </a:p>
          <a:p>
            <a:endParaRPr lang="de-DE" dirty="0"/>
          </a:p>
          <a:p>
            <a:r>
              <a:rPr lang="de-DE" dirty="0"/>
              <a:t>Dieses Auto zum Beispiel, das den Namen  „ The Homer“ trägt, wurde von Homer Simpson </a:t>
            </a:r>
            <a:r>
              <a:rPr lang="de-DE" dirty="0" err="1"/>
              <a:t>designed</a:t>
            </a:r>
            <a:r>
              <a:rPr lang="de-DE" dirty="0"/>
              <a:t> um möglichst viele Anforderungen zu erfüllen.</a:t>
            </a:r>
          </a:p>
          <a:p>
            <a:r>
              <a:rPr lang="de-DE" dirty="0"/>
              <a:t>Da das Auto viele Anforderungen erfüllen musste, dauerte die Entwicklung extrem lange und das Auto wurde dadurch auch extrem teuer.</a:t>
            </a:r>
          </a:p>
          <a:p>
            <a:r>
              <a:rPr lang="de-DE" dirty="0"/>
              <a:t>Viele Features </a:t>
            </a:r>
            <a:r>
              <a:rPr lang="de-DE" dirty="0" err="1"/>
              <a:t>heisst</a:t>
            </a:r>
            <a:r>
              <a:rPr lang="de-DE" dirty="0"/>
              <a:t> auch hohe Kosten und kann bedeuten, dass die Features bereits veraltet sind, wenn das Produkt auf den Markt kommt.</a:t>
            </a:r>
          </a:p>
          <a:p>
            <a:endParaRPr lang="de-DE" dirty="0"/>
          </a:p>
          <a:p>
            <a:r>
              <a:rPr lang="de-DE" dirty="0"/>
              <a:t>Wenn Sie man Zeit haben, können sie ja die Geschichte zum diesem Auto nachlesen auf der folgenden URL:</a:t>
            </a:r>
          </a:p>
          <a:p>
            <a:r>
              <a:rPr lang="de-CH" dirty="0">
                <a:latin typeface="Arial" panose="020B0604020202020204" pitchFamily="34" charset="0"/>
                <a:cs typeface="Arial" panose="020B0604020202020204" pitchFamily="34" charset="0"/>
              </a:rPr>
              <a:t>https://simpsons.fandom.com/wiki/The_Homer</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9</a:t>
            </a:fld>
            <a:endParaRPr lang="de-DE" altLang="de-DE"/>
          </a:p>
        </p:txBody>
      </p:sp>
    </p:spTree>
    <p:extLst>
      <p:ext uri="{BB962C8B-B14F-4D97-AF65-F5344CB8AC3E}">
        <p14:creationId xmlns:p14="http://schemas.microsoft.com/office/powerpoint/2010/main" val="407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Personas werden erstellt, um den Fokus bei der Entwicklung eines Produkts auf eine bestimmte Personengruppe zu fokussieren.</a:t>
            </a:r>
          </a:p>
          <a:p>
            <a:r>
              <a:rPr lang="de-CH" dirty="0"/>
              <a:t>Das Produkt wird für eine spezifische Persona mit speziellen Bedürfnissen entwickelt.</a:t>
            </a:r>
          </a:p>
          <a:p>
            <a:r>
              <a:rPr lang="de-CH" dirty="0"/>
              <a:t>Zurück zu den Autos, anstelle ein Auto für jedermann zu bauen, baut man spezifisch Autos für spezifische Nutzergruppen.</a:t>
            </a:r>
          </a:p>
          <a:p>
            <a:endParaRPr lang="de-CH" dirty="0"/>
          </a:p>
          <a:p>
            <a:r>
              <a:rPr lang="de-CH" dirty="0"/>
              <a:t>Quelle:</a:t>
            </a:r>
          </a:p>
          <a:p>
            <a:r>
              <a:rPr lang="de-CH" dirty="0"/>
              <a:t>http</a:t>
            </a:r>
          </a:p>
          <a:p>
            <a:r>
              <a:rPr lang="de-CH" dirty="0"/>
              <a:t>https://www.charitybuzz.com/catalog_items/auction-custom-built-delorean-time-machine-based-on-2183200</a:t>
            </a:r>
          </a:p>
          <a:p>
            <a:r>
              <a:rPr lang="de-CH" dirty="0"/>
              <a:t>https://zurueckindiezukunft.fandom.com/de/wiki/Emmett_Brown</a:t>
            </a:r>
          </a:p>
          <a:p>
            <a:r>
              <a:rPr lang="de-CH" dirty="0"/>
              <a:t>https://drivetribe.com/p/the-a-team-fNuOaQHfRQuYZfSRbigkgg?iid=C8HkIvT-TzGABWSsCbe05A</a:t>
            </a:r>
          </a:p>
          <a:p>
            <a:r>
              <a:rPr lang="de-CH" dirty="0"/>
              <a:t>https://templetxnpeck.tumblr.com/post/167587193394/ba-baracus-name-bosco-baracus-nickname</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10</a:t>
            </a:fld>
            <a:endParaRPr lang="de-DE" altLang="de-DE"/>
          </a:p>
        </p:txBody>
      </p:sp>
    </p:spTree>
    <p:extLst>
      <p:ext uri="{BB962C8B-B14F-4D97-AF65-F5344CB8AC3E}">
        <p14:creationId xmlns:p14="http://schemas.microsoft.com/office/powerpoint/2010/main" val="197111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lstStyle>
            <a:lvl1pPr algn="ctr">
              <a:defRPr sz="3375"/>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de-DE"/>
              <a:t>Master-Untertitelformat bearbeiten</a:t>
            </a:r>
          </a:p>
        </p:txBody>
      </p:sp>
      <p:sp>
        <p:nvSpPr>
          <p:cNvPr id="6" name="Foliennummernplatzhalter 2">
            <a:extLst>
              <a:ext uri="{FF2B5EF4-FFF2-40B4-BE49-F238E27FC236}">
                <a16:creationId xmlns:a16="http://schemas.microsoft.com/office/drawing/2014/main" id="{3753EECA-ADE8-5641-801D-67B6A47C8E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484538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414760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20298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0487308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572425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758316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050190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03533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80902531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09713970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849866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83500" y="476672"/>
            <a:ext cx="6604513" cy="1016000"/>
          </a:xfrm>
        </p:spPr>
        <p:txBody>
          <a:bodyPr/>
          <a:lstStyle>
            <a:lvl1pPr>
              <a:defRPr sz="2400"/>
            </a:lvl1pPr>
          </a:lstStyle>
          <a:p>
            <a:r>
              <a:rPr lang="de-DE" dirty="0"/>
              <a:t>Mastertitelformat bearbeiten</a:t>
            </a:r>
          </a:p>
        </p:txBody>
      </p:sp>
      <p:sp>
        <p:nvSpPr>
          <p:cNvPr id="3" name="Inhaltsplatzhalter 2"/>
          <p:cNvSpPr>
            <a:spLocks noGrp="1"/>
          </p:cNvSpPr>
          <p:nvPr>
            <p:ph idx="1"/>
          </p:nvPr>
        </p:nvSpPr>
        <p:spPr>
          <a:xfrm>
            <a:off x="1583499" y="1844824"/>
            <a:ext cx="9768207" cy="3805238"/>
          </a:xfrm>
        </p:spPr>
        <p:txBody>
          <a:bodyPr/>
          <a:lstStyle>
            <a:lvl1pPr>
              <a:defRPr sz="2400"/>
            </a:lvl1pPr>
            <a:lvl2pPr>
              <a:defRPr sz="1800"/>
            </a:lvl2pPr>
            <a:lvl3pPr>
              <a:defRPr sz="1800"/>
            </a:lvl3pPr>
            <a:lvl4pPr>
              <a:defRPr sz="1100"/>
            </a:lvl4pPr>
            <a:lvl5pPr>
              <a:defRPr sz="9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liennummernplatzhalter 2">
            <a:extLst>
              <a:ext uri="{FF2B5EF4-FFF2-40B4-BE49-F238E27FC236}">
                <a16:creationId xmlns:a16="http://schemas.microsoft.com/office/drawing/2014/main" id="{87F1AD59-1613-3D4D-8BF3-8EA66DCB797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923979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2550841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487488" y="1709743"/>
            <a:ext cx="9860451" cy="2852737"/>
          </a:xfrm>
        </p:spPr>
        <p:txBody>
          <a:bodyPr/>
          <a:lstStyle>
            <a:lvl1pPr>
              <a:defRPr sz="3375"/>
            </a:lvl1pPr>
          </a:lstStyle>
          <a:p>
            <a:r>
              <a:rPr lang="de-DE"/>
              <a:t>Mastertitelformat bearbeiten</a:t>
            </a:r>
          </a:p>
        </p:txBody>
      </p:sp>
      <p:sp>
        <p:nvSpPr>
          <p:cNvPr id="3" name="Textplatzhalter 2"/>
          <p:cNvSpPr>
            <a:spLocks noGrp="1"/>
          </p:cNvSpPr>
          <p:nvPr>
            <p:ph type="body" idx="1"/>
          </p:nvPr>
        </p:nvSpPr>
        <p:spPr>
          <a:xfrm>
            <a:off x="1487488" y="4589468"/>
            <a:ext cx="9860451" cy="1500187"/>
          </a:xfrm>
        </p:spPr>
        <p:txBody>
          <a:bodyPr/>
          <a:lstStyle>
            <a:lvl1pPr marL="0" indent="0">
              <a:buNone/>
              <a:defRPr sz="1350"/>
            </a:lvl1pPr>
            <a:lvl2pPr marL="257175" indent="0">
              <a:buNone/>
              <a:defRPr sz="1125"/>
            </a:lvl2pPr>
            <a:lvl3pPr marL="514350" indent="0">
              <a:buNone/>
              <a:defRPr sz="1013"/>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pPr lvl="0"/>
            <a:r>
              <a:rPr lang="de-DE"/>
              <a:t>Mastertextformat bearbeiten</a:t>
            </a:r>
          </a:p>
        </p:txBody>
      </p:sp>
      <p:sp>
        <p:nvSpPr>
          <p:cNvPr id="4" name="Foliennummernplatzhalter 2">
            <a:extLst>
              <a:ext uri="{FF2B5EF4-FFF2-40B4-BE49-F238E27FC236}">
                <a16:creationId xmlns:a16="http://schemas.microsoft.com/office/drawing/2014/main" id="{91F701B7-DB45-C34B-A14D-FDB3CB60C7E6}"/>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842343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1247462" y="1844675"/>
            <a:ext cx="4825093"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260123" y="1844675"/>
            <a:ext cx="5330092"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2">
            <a:extLst>
              <a:ext uri="{FF2B5EF4-FFF2-40B4-BE49-F238E27FC236}">
                <a16:creationId xmlns:a16="http://schemas.microsoft.com/office/drawing/2014/main" id="{77C0B1A6-E4F3-A343-9752-C8A3522BDF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04259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487486" y="365129"/>
            <a:ext cx="9868268" cy="1325563"/>
          </a:xfrm>
        </p:spPr>
        <p:txBody>
          <a:bodyPr/>
          <a:lstStyle/>
          <a:p>
            <a:r>
              <a:rPr lang="de-DE" dirty="0"/>
              <a:t>Mastertitelformat bearbeiten</a:t>
            </a:r>
          </a:p>
        </p:txBody>
      </p:sp>
      <p:sp>
        <p:nvSpPr>
          <p:cNvPr id="3" name="Textplatzhalter 2"/>
          <p:cNvSpPr>
            <a:spLocks noGrp="1"/>
          </p:cNvSpPr>
          <p:nvPr>
            <p:ph type="body" idx="1"/>
          </p:nvPr>
        </p:nvSpPr>
        <p:spPr>
          <a:xfrm>
            <a:off x="1487482" y="1681163"/>
            <a:ext cx="489655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a:t>Mastertextformat bearbeiten</a:t>
            </a:r>
          </a:p>
        </p:txBody>
      </p:sp>
      <p:sp>
        <p:nvSpPr>
          <p:cNvPr id="4" name="Inhaltsplatzhalter 3"/>
          <p:cNvSpPr>
            <a:spLocks noGrp="1"/>
          </p:cNvSpPr>
          <p:nvPr>
            <p:ph sz="half" idx="2"/>
          </p:nvPr>
        </p:nvSpPr>
        <p:spPr>
          <a:xfrm>
            <a:off x="1487488" y="2505075"/>
            <a:ext cx="4896545"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528049" y="1681163"/>
            <a:ext cx="482770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dirty="0"/>
              <a:t>Mastertextformat bearbeiten</a:t>
            </a:r>
          </a:p>
        </p:txBody>
      </p:sp>
      <p:sp>
        <p:nvSpPr>
          <p:cNvPr id="6" name="Inhaltsplatzhalter 5"/>
          <p:cNvSpPr>
            <a:spLocks noGrp="1"/>
          </p:cNvSpPr>
          <p:nvPr>
            <p:ph sz="quarter" idx="4"/>
          </p:nvPr>
        </p:nvSpPr>
        <p:spPr>
          <a:xfrm>
            <a:off x="6528049" y="2505075"/>
            <a:ext cx="4827708" cy="368458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2">
            <a:extLst>
              <a:ext uri="{FF2B5EF4-FFF2-40B4-BE49-F238E27FC236}">
                <a16:creationId xmlns:a16="http://schemas.microsoft.com/office/drawing/2014/main" id="{72F6F261-C0CC-4180-ADB5-D0B20B6F7518}"/>
              </a:ext>
            </a:extLst>
          </p:cNvPr>
          <p:cNvSpPr>
            <a:spLocks noGrp="1"/>
          </p:cNvSpPr>
          <p:nvPr>
            <p:ph type="sldNum" sz="quarter" idx="10"/>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05744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487489" y="476672"/>
            <a:ext cx="6700524" cy="1016000"/>
          </a:xfrm>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7EB2A278-176F-49E7-A219-94289615D958}"/>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57086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9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108645" y="457200"/>
            <a:ext cx="3931139" cy="1600200"/>
          </a:xfrm>
        </p:spPr>
        <p:txBody>
          <a:bodyPr/>
          <a:lstStyle>
            <a:lvl1pPr>
              <a:defRPr sz="1800"/>
            </a:lvl1pPr>
          </a:lstStyle>
          <a:p>
            <a:r>
              <a:rPr lang="de-DE" dirty="0"/>
              <a:t>Mastertitelformat bearbeiten</a:t>
            </a:r>
          </a:p>
        </p:txBody>
      </p:sp>
      <p:sp>
        <p:nvSpPr>
          <p:cNvPr id="3" name="Inhaltsplatzhalter 2"/>
          <p:cNvSpPr>
            <a:spLocks noGrp="1"/>
          </p:cNvSpPr>
          <p:nvPr>
            <p:ph idx="1"/>
          </p:nvPr>
        </p:nvSpPr>
        <p:spPr>
          <a:xfrm>
            <a:off x="5183558" y="987430"/>
            <a:ext cx="6172199"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108645"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3763459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40153" y="457200"/>
            <a:ext cx="3931139" cy="1600200"/>
          </a:xfrm>
        </p:spPr>
        <p:txBody>
          <a:bodyPr/>
          <a:lstStyle>
            <a:lvl1pPr>
              <a:defRPr sz="1800"/>
            </a:lvl1pPr>
          </a:lstStyle>
          <a:p>
            <a:r>
              <a:rPr lang="de-DE"/>
              <a:t>Mastertitelformat bearbeiten</a:t>
            </a:r>
          </a:p>
        </p:txBody>
      </p:sp>
      <p:sp>
        <p:nvSpPr>
          <p:cNvPr id="3" name="Bildplatzhalter 2"/>
          <p:cNvSpPr>
            <a:spLocks noGrp="1"/>
          </p:cNvSpPr>
          <p:nvPr>
            <p:ph type="pic" idx="1"/>
          </p:nvPr>
        </p:nvSpPr>
        <p:spPr>
          <a:xfrm>
            <a:off x="5183558" y="987430"/>
            <a:ext cx="6172199"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de-DE" noProof="0"/>
          </a:p>
        </p:txBody>
      </p:sp>
      <p:sp>
        <p:nvSpPr>
          <p:cNvPr id="4" name="Textplatzhalter 3"/>
          <p:cNvSpPr>
            <a:spLocks noGrp="1"/>
          </p:cNvSpPr>
          <p:nvPr>
            <p:ph type="body" sz="half" idx="2"/>
          </p:nvPr>
        </p:nvSpPr>
        <p:spPr>
          <a:xfrm>
            <a:off x="840153"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219586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 name="Rectangle 24">
            <a:extLst>
              <a:ext uri="{FF2B5EF4-FFF2-40B4-BE49-F238E27FC236}">
                <a16:creationId xmlns:a16="http://schemas.microsoft.com/office/drawing/2014/main" id="{72F254F1-9F31-D24B-83E2-2F71497DF94D}"/>
              </a:ext>
            </a:extLst>
          </p:cNvPr>
          <p:cNvSpPr>
            <a:spLocks noGrp="1" noChangeArrowheads="1"/>
          </p:cNvSpPr>
          <p:nvPr>
            <p:ph type="title"/>
          </p:nvPr>
        </p:nvSpPr>
        <p:spPr bwMode="auto">
          <a:xfrm>
            <a:off x="1248001" y="360000"/>
            <a:ext cx="6940551"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049" name="Rectangle 25">
            <a:extLst>
              <a:ext uri="{FF2B5EF4-FFF2-40B4-BE49-F238E27FC236}">
                <a16:creationId xmlns:a16="http://schemas.microsoft.com/office/drawing/2014/main" id="{8B3B5DBD-418E-F14C-9133-5BDEEDBD8FF1}"/>
              </a:ext>
            </a:extLst>
          </p:cNvPr>
          <p:cNvSpPr>
            <a:spLocks noGrp="1" noChangeArrowheads="1"/>
          </p:cNvSpPr>
          <p:nvPr>
            <p:ph type="body" idx="1"/>
          </p:nvPr>
        </p:nvSpPr>
        <p:spPr bwMode="auto">
          <a:xfrm>
            <a:off x="1247462" y="1844824"/>
            <a:ext cx="10104244"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3" name="Foliennummernplatzhalter 2">
            <a:extLst>
              <a:ext uri="{FF2B5EF4-FFF2-40B4-BE49-F238E27FC236}">
                <a16:creationId xmlns:a16="http://schemas.microsoft.com/office/drawing/2014/main" id="{63D90622-56C1-5E46-823D-75761C73A35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pic>
        <p:nvPicPr>
          <p:cNvPr id="8" name="Grafik 7">
            <a:extLst>
              <a:ext uri="{FF2B5EF4-FFF2-40B4-BE49-F238E27FC236}">
                <a16:creationId xmlns:a16="http://schemas.microsoft.com/office/drawing/2014/main" id="{1273A6D2-F85C-DE41-AEA6-1FB94E2D32DF}"/>
              </a:ext>
            </a:extLst>
          </p:cNvPr>
          <p:cNvPicPr>
            <a:picLocks noChangeAspect="1"/>
          </p:cNvPicPr>
          <p:nvPr userDrawn="1"/>
        </p:nvPicPr>
        <p:blipFill>
          <a:blip r:embed="rId11"/>
          <a:stretch>
            <a:fillRect/>
          </a:stretch>
        </p:blipFill>
        <p:spPr>
          <a:xfrm rot="16200000">
            <a:off x="-1374786" y="1586753"/>
            <a:ext cx="3384378" cy="44413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87" r:id="rId2"/>
    <p:sldLayoutId id="2147483688" r:id="rId3"/>
    <p:sldLayoutId id="2147483689" r:id="rId4"/>
    <p:sldLayoutId id="2147483690" r:id="rId5"/>
    <p:sldLayoutId id="2147483691" r:id="rId6"/>
    <p:sldLayoutId id="2147483697" r:id="rId7"/>
    <p:sldLayoutId id="2147483692" r:id="rId8"/>
    <p:sldLayoutId id="2147483693" r:id="rId9"/>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
                                        </p:tgtEl>
                                        <p:attrNameLst>
                                          <p:attrName>style.visibility</p:attrName>
                                        </p:attrNameLst>
                                      </p:cBhvr>
                                      <p:to>
                                        <p:strVal val="visible"/>
                                      </p:to>
                                    </p:set>
                                    <p:animEffect transition="in" filter="fade">
                                      <p:cBhvr>
                                        <p:cTn id="7" dur="2000"/>
                                        <p:tgtEl>
                                          <p:spTgt spid="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 grpId="0"/>
    </p:bldLst>
  </p:timing>
  <p:hf hdr="0" ftr="0" dt="0"/>
  <p:txStyles>
    <p:titleStyle>
      <a:lvl1pPr algn="l" rtl="0" eaLnBrk="0" fontAlgn="base" hangingPunct="0">
        <a:spcBef>
          <a:spcPct val="0"/>
        </a:spcBef>
        <a:spcAft>
          <a:spcPct val="0"/>
        </a:spcAft>
        <a:defRPr kern="1200">
          <a:solidFill>
            <a:srgbClr val="0070C0"/>
          </a:solidFill>
          <a:latin typeface="+mj-lt"/>
          <a:ea typeface="+mj-ea"/>
          <a:cs typeface="+mj-cs"/>
        </a:defRPr>
      </a:lvl1pPr>
      <a:lvl2pPr algn="l" rtl="0" eaLnBrk="0" fontAlgn="base" hangingPunct="0">
        <a:spcBef>
          <a:spcPct val="0"/>
        </a:spcBef>
        <a:spcAft>
          <a:spcPct val="0"/>
        </a:spcAft>
        <a:defRPr>
          <a:solidFill>
            <a:srgbClr val="669900"/>
          </a:solidFill>
          <a:latin typeface="Arial Black" charset="0"/>
        </a:defRPr>
      </a:lvl2pPr>
      <a:lvl3pPr algn="l" rtl="0" eaLnBrk="0" fontAlgn="base" hangingPunct="0">
        <a:spcBef>
          <a:spcPct val="0"/>
        </a:spcBef>
        <a:spcAft>
          <a:spcPct val="0"/>
        </a:spcAft>
        <a:defRPr>
          <a:solidFill>
            <a:srgbClr val="669900"/>
          </a:solidFill>
          <a:latin typeface="Arial Black" charset="0"/>
        </a:defRPr>
      </a:lvl3pPr>
      <a:lvl4pPr algn="l" rtl="0" eaLnBrk="0" fontAlgn="base" hangingPunct="0">
        <a:spcBef>
          <a:spcPct val="0"/>
        </a:spcBef>
        <a:spcAft>
          <a:spcPct val="0"/>
        </a:spcAft>
        <a:defRPr>
          <a:solidFill>
            <a:srgbClr val="669900"/>
          </a:solidFill>
          <a:latin typeface="Arial Black" charset="0"/>
        </a:defRPr>
      </a:lvl4pPr>
      <a:lvl5pPr algn="l" rtl="0" eaLnBrk="0" fontAlgn="base" hangingPunct="0">
        <a:spcBef>
          <a:spcPct val="0"/>
        </a:spcBef>
        <a:spcAft>
          <a:spcPct val="0"/>
        </a:spcAft>
        <a:defRPr>
          <a:solidFill>
            <a:srgbClr val="669900"/>
          </a:solidFill>
          <a:latin typeface="Arial Black" charset="0"/>
        </a:defRPr>
      </a:lvl5pPr>
      <a:lvl6pPr marL="257175" algn="l" rtl="0" fontAlgn="base">
        <a:spcBef>
          <a:spcPct val="0"/>
        </a:spcBef>
        <a:spcAft>
          <a:spcPct val="0"/>
        </a:spcAft>
        <a:defRPr sz="1350">
          <a:solidFill>
            <a:srgbClr val="669900"/>
          </a:solidFill>
          <a:latin typeface="Arial Black" charset="0"/>
        </a:defRPr>
      </a:lvl6pPr>
      <a:lvl7pPr marL="514350" algn="l" rtl="0" fontAlgn="base">
        <a:spcBef>
          <a:spcPct val="0"/>
        </a:spcBef>
        <a:spcAft>
          <a:spcPct val="0"/>
        </a:spcAft>
        <a:defRPr sz="1350">
          <a:solidFill>
            <a:srgbClr val="669900"/>
          </a:solidFill>
          <a:latin typeface="Arial Black" charset="0"/>
        </a:defRPr>
      </a:lvl7pPr>
      <a:lvl8pPr marL="771525" algn="l" rtl="0" fontAlgn="base">
        <a:spcBef>
          <a:spcPct val="0"/>
        </a:spcBef>
        <a:spcAft>
          <a:spcPct val="0"/>
        </a:spcAft>
        <a:defRPr sz="1350">
          <a:solidFill>
            <a:srgbClr val="669900"/>
          </a:solidFill>
          <a:latin typeface="Arial Black" charset="0"/>
        </a:defRPr>
      </a:lvl8pPr>
      <a:lvl9pPr marL="1028700" algn="l" rtl="0" fontAlgn="base">
        <a:spcBef>
          <a:spcPct val="0"/>
        </a:spcBef>
        <a:spcAft>
          <a:spcPct val="0"/>
        </a:spcAft>
        <a:defRPr sz="1350">
          <a:solidFill>
            <a:srgbClr val="669900"/>
          </a:solidFill>
          <a:latin typeface="Arial Black" charset="0"/>
        </a:defRPr>
      </a:lvl9pPr>
    </p:titleStyle>
    <p:bodyStyle>
      <a:lvl1pPr marL="192088" indent="-192088" algn="l" rtl="0" eaLnBrk="0" fontAlgn="base" hangingPunct="0">
        <a:spcBef>
          <a:spcPct val="20000"/>
        </a:spcBef>
        <a:spcAft>
          <a:spcPct val="0"/>
        </a:spcAft>
        <a:defRPr sz="1100" b="1" kern="1200">
          <a:solidFill>
            <a:schemeClr val="tx1"/>
          </a:solidFill>
          <a:latin typeface="+mn-lt"/>
          <a:ea typeface="+mn-ea"/>
          <a:cs typeface="+mn-cs"/>
        </a:defRPr>
      </a:lvl1pPr>
      <a:lvl2pPr marL="417513" indent="-160338" algn="l" rtl="0" eaLnBrk="0" fontAlgn="base" hangingPunct="0">
        <a:spcBef>
          <a:spcPct val="20000"/>
        </a:spcBef>
        <a:spcAft>
          <a:spcPct val="0"/>
        </a:spcAft>
        <a:defRPr sz="1100" kern="1200">
          <a:solidFill>
            <a:schemeClr val="tx1"/>
          </a:solidFill>
          <a:latin typeface="+mn-lt"/>
          <a:ea typeface="+mn-ea"/>
          <a:cs typeface="+mn-cs"/>
        </a:defRPr>
      </a:lvl2pPr>
      <a:lvl3pPr marL="642938" indent="-128588" algn="l" rtl="0" eaLnBrk="0" fontAlgn="base" hangingPunct="0">
        <a:spcBef>
          <a:spcPct val="20000"/>
        </a:spcBef>
        <a:spcAft>
          <a:spcPct val="0"/>
        </a:spcAft>
        <a:defRPr kern="1200">
          <a:solidFill>
            <a:schemeClr val="tx1"/>
          </a:solidFill>
          <a:latin typeface="+mn-lt"/>
          <a:ea typeface="+mn-ea"/>
          <a:cs typeface="+mn-cs"/>
        </a:defRPr>
      </a:lvl3pPr>
      <a:lvl4pPr marL="900113" indent="-128588" algn="l" rtl="0" eaLnBrk="0" fontAlgn="base" hangingPunct="0">
        <a:spcBef>
          <a:spcPct val="20000"/>
        </a:spcBef>
        <a:spcAft>
          <a:spcPct val="0"/>
        </a:spcAft>
        <a:defRPr sz="900" kern="1200">
          <a:solidFill>
            <a:schemeClr val="tx1"/>
          </a:solidFill>
          <a:latin typeface="+mn-lt"/>
          <a:ea typeface="+mn-ea"/>
          <a:cs typeface="+mn-cs"/>
        </a:defRPr>
      </a:lvl4pPr>
      <a:lvl5pPr marL="1157288" indent="-128588" algn="l" rtl="0" eaLnBrk="0" fontAlgn="base" hangingPunct="0">
        <a:spcBef>
          <a:spcPct val="20000"/>
        </a:spcBef>
        <a:spcAft>
          <a:spcPct val="0"/>
        </a:spcAft>
        <a:defRPr sz="6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de-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841FC-7AA3-274E-887F-3F06530528A4}" type="slidenum">
              <a:rPr lang="de-DE" smtClean="0"/>
              <a:pPr/>
              <a:t>‹Nr.›</a:t>
            </a:fld>
            <a:endParaRPr lang="de-DE"/>
          </a:p>
        </p:txBody>
      </p:sp>
      <p:pic>
        <p:nvPicPr>
          <p:cNvPr id="7" name="Grafik 6">
            <a:extLst>
              <a:ext uri="{FF2B5EF4-FFF2-40B4-BE49-F238E27FC236}">
                <a16:creationId xmlns:a16="http://schemas.microsoft.com/office/drawing/2014/main" id="{90A6C2E0-E82E-D46F-8CED-0ACB5B7198C2}"/>
              </a:ext>
            </a:extLst>
          </p:cNvPr>
          <p:cNvPicPr>
            <a:picLocks noChangeAspect="1"/>
          </p:cNvPicPr>
          <p:nvPr userDrawn="1"/>
        </p:nvPicPr>
        <p:blipFill>
          <a:blip r:embed="rId13"/>
          <a:stretch>
            <a:fillRect/>
          </a:stretch>
        </p:blipFill>
        <p:spPr>
          <a:xfrm rot="16200000">
            <a:off x="-1374786" y="1586753"/>
            <a:ext cx="3384378" cy="444136"/>
          </a:xfrm>
          <a:prstGeom prst="rect">
            <a:avLst/>
          </a:prstGeom>
        </p:spPr>
      </p:pic>
    </p:spTree>
    <p:extLst>
      <p:ext uri="{BB962C8B-B14F-4D97-AF65-F5344CB8AC3E}">
        <p14:creationId xmlns:p14="http://schemas.microsoft.com/office/powerpoint/2010/main" val="40021671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13.xml"/><Relationship Id="rId16" Type="http://schemas.openxmlformats.org/officeDocument/2006/relationships/image" Target="../media/image85.png"/><Relationship Id="rId1" Type="http://schemas.openxmlformats.org/officeDocument/2006/relationships/slideLayout" Target="../slideLayouts/slideLayout11.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19" Type="http://schemas.openxmlformats.org/officeDocument/2006/relationships/chart" Target="../charts/chart1.xml"/><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1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video" Target="https://www.youtube.com/embed/fovhaxhGvic?feature=oembed"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hyperlink" Target="https://www.onlinemarketing-praxis.de/glossar/personas"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svg"/><Relationship Id="rId26" Type="http://schemas.openxmlformats.org/officeDocument/2006/relationships/image" Target="../media/image28.sv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svg"/><Relationship Id="rId42" Type="http://schemas.openxmlformats.org/officeDocument/2006/relationships/image" Target="../media/image44.svg"/><Relationship Id="rId7" Type="http://schemas.openxmlformats.org/officeDocument/2006/relationships/image" Target="../media/image9.png"/><Relationship Id="rId2" Type="http://schemas.openxmlformats.org/officeDocument/2006/relationships/notesSlide" Target="../notesSlides/notesSlide6.xml"/><Relationship Id="rId16" Type="http://schemas.openxmlformats.org/officeDocument/2006/relationships/image" Target="../media/image18.svg"/><Relationship Id="rId29" Type="http://schemas.openxmlformats.org/officeDocument/2006/relationships/image" Target="../media/image31.png"/><Relationship Id="rId1" Type="http://schemas.openxmlformats.org/officeDocument/2006/relationships/slideLayout" Target="../slideLayouts/slideLayout11.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svg"/><Relationship Id="rId32" Type="http://schemas.openxmlformats.org/officeDocument/2006/relationships/image" Target="../media/image34.svg"/><Relationship Id="rId37" Type="http://schemas.openxmlformats.org/officeDocument/2006/relationships/image" Target="../media/image39.png"/><Relationship Id="rId40" Type="http://schemas.openxmlformats.org/officeDocument/2006/relationships/image" Target="../media/image42.sv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svg"/><Relationship Id="rId36" Type="http://schemas.openxmlformats.org/officeDocument/2006/relationships/image" Target="../media/image38.svg"/><Relationship Id="rId10" Type="http://schemas.openxmlformats.org/officeDocument/2006/relationships/image" Target="../media/image12.sv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 Id="rId27" Type="http://schemas.openxmlformats.org/officeDocument/2006/relationships/image" Target="../media/image29.png"/><Relationship Id="rId30" Type="http://schemas.openxmlformats.org/officeDocument/2006/relationships/image" Target="../media/image32.svg"/><Relationship Id="rId35" Type="http://schemas.openxmlformats.org/officeDocument/2006/relationships/image" Target="../media/image37.png"/><Relationship Id="rId43" Type="http://schemas.openxmlformats.org/officeDocument/2006/relationships/image" Target="../media/image45.png"/><Relationship Id="rId8" Type="http://schemas.openxmlformats.org/officeDocument/2006/relationships/image" Target="../media/image10.svg"/><Relationship Id="rId3" Type="http://schemas.openxmlformats.org/officeDocument/2006/relationships/image" Target="../media/image5.png"/><Relationship Id="rId12" Type="http://schemas.openxmlformats.org/officeDocument/2006/relationships/image" Target="../media/image14.sv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svg"/><Relationship Id="rId46" Type="http://schemas.openxmlformats.org/officeDocument/2006/relationships/image" Target="../media/image48.svg"/><Relationship Id="rId20" Type="http://schemas.openxmlformats.org/officeDocument/2006/relationships/image" Target="../media/image22.svg"/><Relationship Id="rId41"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54.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notesSlide" Target="../notesSlides/notesSlide7.xml"/><Relationship Id="rId16" Type="http://schemas.openxmlformats.org/officeDocument/2006/relationships/image" Target="../media/image62.svg"/><Relationship Id="rId20" Type="http://schemas.openxmlformats.org/officeDocument/2006/relationships/image" Target="../media/image66.svg"/><Relationship Id="rId1" Type="http://schemas.openxmlformats.org/officeDocument/2006/relationships/slideLayout" Target="../slideLayouts/slideLayout11.xml"/><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svg"/><Relationship Id="rId19" Type="http://schemas.openxmlformats.org/officeDocument/2006/relationships/image" Target="../media/image65.png"/><Relationship Id="rId4" Type="http://schemas.openxmlformats.org/officeDocument/2006/relationships/image" Target="../media/image50.svg"/><Relationship Id="rId9" Type="http://schemas.openxmlformats.org/officeDocument/2006/relationships/image" Target="../media/image55.png"/><Relationship Id="rId14" Type="http://schemas.openxmlformats.org/officeDocument/2006/relationships/image" Target="../media/image60.svg"/></Relationships>
</file>

<file path=ppt/slides/_rels/slide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sz="3600"/>
              <a:t>MODUL 322</a:t>
            </a:r>
            <a:br>
              <a:rPr lang="de-CH" sz="3600" dirty="0"/>
            </a:br>
            <a:r>
              <a:rPr lang="de-CH" sz="3600" dirty="0"/>
              <a:t>Benutzerschnittstellen entwerfen </a:t>
            </a:r>
            <a:r>
              <a:rPr lang="de-CH" sz="3600"/>
              <a:t>und implementieren</a:t>
            </a:r>
            <a:br>
              <a:rPr lang="de-CH" sz="3600"/>
            </a:br>
            <a:br>
              <a:rPr lang="de-CH" sz="3600"/>
            </a:br>
            <a:br>
              <a:rPr lang="de-CH" sz="3600"/>
            </a:br>
            <a:r>
              <a:rPr lang="de-CH" sz="3600"/>
              <a:t>Benutzereigenschaften  </a:t>
            </a:r>
            <a:endParaRPr lang="de-CH" sz="3600" dirty="0"/>
          </a:p>
        </p:txBody>
      </p:sp>
      <p:sp>
        <p:nvSpPr>
          <p:cNvPr id="6" name="Untertitel 5">
            <a:extLst>
              <a:ext uri="{FF2B5EF4-FFF2-40B4-BE49-F238E27FC236}">
                <a16:creationId xmlns:a16="http://schemas.microsoft.com/office/drawing/2014/main" id="{7D3B3CF1-0D42-184E-86E3-D831590CBC83}"/>
              </a:ext>
            </a:extLst>
          </p:cNvPr>
          <p:cNvSpPr>
            <a:spLocks noGrp="1"/>
          </p:cNvSpPr>
          <p:nvPr>
            <p:ph type="subTitle" idx="1"/>
          </p:nvPr>
        </p:nvSpPr>
        <p:spPr>
          <a:xfrm>
            <a:off x="2099556" y="3825044"/>
            <a:ext cx="8316924" cy="1655762"/>
          </a:xfrm>
        </p:spPr>
        <p:txBody>
          <a:bodyPr/>
          <a:lstStyle/>
          <a:p>
            <a:r>
              <a:rPr lang="de-DE" sz="4400" dirty="0"/>
              <a:t>Nutzungsanforderungen spezifizieren mittels Personas</a:t>
            </a:r>
          </a:p>
        </p:txBody>
      </p:sp>
      <p:sp>
        <p:nvSpPr>
          <p:cNvPr id="3" name="Textfeld 2">
            <a:extLst>
              <a:ext uri="{FF2B5EF4-FFF2-40B4-BE49-F238E27FC236}">
                <a16:creationId xmlns:a16="http://schemas.microsoft.com/office/drawing/2014/main" id="{CF485BEC-E0AB-1772-AAF7-401716A0FF96}"/>
              </a:ext>
            </a:extLst>
          </p:cNvPr>
          <p:cNvSpPr txBox="1"/>
          <p:nvPr/>
        </p:nvSpPr>
        <p:spPr>
          <a:xfrm>
            <a:off x="479376" y="6219118"/>
            <a:ext cx="8229270" cy="400110"/>
          </a:xfrm>
          <a:prstGeom prst="rect">
            <a:avLst/>
          </a:prstGeom>
          <a:noFill/>
        </p:spPr>
        <p:txBody>
          <a:bodyPr wrap="square" rtlCol="0">
            <a:spAutoFit/>
          </a:bodyPr>
          <a:lstStyle/>
          <a:p>
            <a:r>
              <a:rPr lang="de-DE" sz="2000" dirty="0">
                <a:latin typeface="+mn-lt"/>
              </a:rPr>
              <a:t>Quelle: BBB (Berufsschule Baden)</a:t>
            </a:r>
            <a:endParaRPr lang="de-CH" sz="2000" dirty="0">
              <a:latin typeface="+mn-lt"/>
            </a:endParaRPr>
          </a:p>
        </p:txBody>
      </p:sp>
    </p:spTree>
    <p:extLst>
      <p:ext uri="{BB962C8B-B14F-4D97-AF65-F5344CB8AC3E}">
        <p14:creationId xmlns:p14="http://schemas.microsoft.com/office/powerpoint/2010/main" val="2029416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91A4D-5787-BB6E-BD43-6222F80EE546}"/>
              </a:ext>
            </a:extLst>
          </p:cNvPr>
          <p:cNvSpPr>
            <a:spLocks noGrp="1"/>
          </p:cNvSpPr>
          <p:nvPr>
            <p:ph type="title"/>
          </p:nvPr>
        </p:nvSpPr>
        <p:spPr/>
        <p:txBody>
          <a:bodyPr/>
          <a:lstStyle/>
          <a:p>
            <a:r>
              <a:rPr lang="de-DE" dirty="0"/>
              <a:t>Warum macht man </a:t>
            </a:r>
            <a:r>
              <a:rPr lang="de-CH" dirty="0"/>
              <a:t>«Personas»?</a:t>
            </a:r>
          </a:p>
        </p:txBody>
      </p:sp>
      <p:sp>
        <p:nvSpPr>
          <p:cNvPr id="4" name="Foliennummernplatzhalter 3">
            <a:extLst>
              <a:ext uri="{FF2B5EF4-FFF2-40B4-BE49-F238E27FC236}">
                <a16:creationId xmlns:a16="http://schemas.microsoft.com/office/drawing/2014/main" id="{7EFCF04F-2644-DFB7-A424-0AA9B741EC0A}"/>
              </a:ext>
            </a:extLst>
          </p:cNvPr>
          <p:cNvSpPr>
            <a:spLocks noGrp="1"/>
          </p:cNvSpPr>
          <p:nvPr>
            <p:ph type="sldNum" sz="quarter" idx="12"/>
          </p:nvPr>
        </p:nvSpPr>
        <p:spPr/>
        <p:txBody>
          <a:bodyPr/>
          <a:lstStyle/>
          <a:p>
            <a:fld id="{F0E841FC-7AA3-274E-887F-3F06530528A4}" type="slidenum">
              <a:rPr lang="de-DE" smtClean="0"/>
              <a:pPr/>
              <a:t>10</a:t>
            </a:fld>
            <a:endParaRPr lang="de-DE"/>
          </a:p>
        </p:txBody>
      </p:sp>
      <p:pic>
        <p:nvPicPr>
          <p:cNvPr id="5" name="Picture 4">
            <a:extLst>
              <a:ext uri="{FF2B5EF4-FFF2-40B4-BE49-F238E27FC236}">
                <a16:creationId xmlns:a16="http://schemas.microsoft.com/office/drawing/2014/main" id="{FC5477B0-68E4-65E0-8136-9AF574B24C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1963" y="1494947"/>
            <a:ext cx="1177564" cy="13681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B.A Baracus – Name: Bosco Baracus Nickname:...">
            <a:extLst>
              <a:ext uri="{FF2B5EF4-FFF2-40B4-BE49-F238E27FC236}">
                <a16:creationId xmlns:a16="http://schemas.microsoft.com/office/drawing/2014/main" id="{600B3A0B-1D32-3532-3A80-4E210BE1D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3912" y="1408448"/>
            <a:ext cx="1055558" cy="1586221"/>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4">
            <a:extLst>
              <a:ext uri="{FF2B5EF4-FFF2-40B4-BE49-F238E27FC236}">
                <a16:creationId xmlns:a16="http://schemas.microsoft.com/office/drawing/2014/main" id="{CD54B3C9-257E-FCE1-F6FF-57DB73EF615F}"/>
              </a:ext>
            </a:extLst>
          </p:cNvPr>
          <p:cNvSpPr>
            <a:spLocks noGrp="1"/>
          </p:cNvSpPr>
          <p:nvPr>
            <p:ph idx="1"/>
          </p:nvPr>
        </p:nvSpPr>
        <p:spPr>
          <a:xfrm>
            <a:off x="672075" y="2986490"/>
            <a:ext cx="3151673" cy="1368152"/>
          </a:xfrm>
        </p:spPr>
        <p:txBody>
          <a:bodyPr>
            <a:normAutofit fontScale="62500" lnSpcReduction="20000"/>
          </a:bodyPr>
          <a:lstStyle/>
          <a:p>
            <a:pPr marL="0" indent="0">
              <a:buNone/>
            </a:pPr>
            <a:r>
              <a:rPr lang="de-DE" dirty="0"/>
              <a:t>Doc Browns Ziele in Back </a:t>
            </a:r>
            <a:r>
              <a:rPr lang="de-DE" dirty="0" err="1"/>
              <a:t>to</a:t>
            </a:r>
            <a:r>
              <a:rPr lang="de-DE" dirty="0"/>
              <a:t> </a:t>
            </a:r>
            <a:r>
              <a:rPr lang="de-DE" dirty="0" err="1"/>
              <a:t>the</a:t>
            </a:r>
            <a:r>
              <a:rPr lang="de-DE" dirty="0"/>
              <a:t> </a:t>
            </a:r>
            <a:r>
              <a:rPr lang="de-DE" dirty="0" err="1"/>
              <a:t>Futurue</a:t>
            </a:r>
            <a:r>
              <a:rPr lang="de-DE" dirty="0"/>
              <a:t>:</a:t>
            </a:r>
          </a:p>
          <a:p>
            <a:r>
              <a:rPr lang="de-DE" dirty="0"/>
              <a:t>Durch die Zeit reisen</a:t>
            </a:r>
          </a:p>
          <a:p>
            <a:r>
              <a:rPr lang="de-DE" dirty="0"/>
              <a:t>Auf unbefestigten  </a:t>
            </a:r>
            <a:r>
              <a:rPr lang="de-DE" dirty="0" err="1"/>
              <a:t>Strassen</a:t>
            </a:r>
            <a:r>
              <a:rPr lang="de-DE" dirty="0"/>
              <a:t> zu starten</a:t>
            </a:r>
            <a:endParaRPr lang="de-CH" dirty="0"/>
          </a:p>
        </p:txBody>
      </p:sp>
      <p:sp>
        <p:nvSpPr>
          <p:cNvPr id="8" name="Inhaltsplatzhalter 4">
            <a:extLst>
              <a:ext uri="{FF2B5EF4-FFF2-40B4-BE49-F238E27FC236}">
                <a16:creationId xmlns:a16="http://schemas.microsoft.com/office/drawing/2014/main" id="{96E5075B-4124-5399-7E35-C789C2922715}"/>
              </a:ext>
            </a:extLst>
          </p:cNvPr>
          <p:cNvSpPr txBox="1">
            <a:spLocks/>
          </p:cNvSpPr>
          <p:nvPr/>
        </p:nvSpPr>
        <p:spPr>
          <a:xfrm>
            <a:off x="4365104" y="3045974"/>
            <a:ext cx="3151673" cy="136815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indent="0">
              <a:buFont typeface="Wingdings" pitchFamily="2" charset="2"/>
              <a:buNone/>
            </a:pPr>
            <a:r>
              <a:rPr lang="de-DE" dirty="0">
                <a:latin typeface="+mn-lt"/>
              </a:rPr>
              <a:t>B. A. </a:t>
            </a:r>
            <a:r>
              <a:rPr lang="de-DE" dirty="0" err="1">
                <a:latin typeface="+mn-lt"/>
              </a:rPr>
              <a:t>Baracus</a:t>
            </a:r>
            <a:r>
              <a:rPr lang="de-DE" dirty="0">
                <a:latin typeface="+mn-lt"/>
              </a:rPr>
              <a:t> Ziele in </a:t>
            </a:r>
          </a:p>
          <a:p>
            <a:pPr marL="0" indent="0">
              <a:buFont typeface="Wingdings" pitchFamily="2" charset="2"/>
              <a:buNone/>
            </a:pPr>
            <a:r>
              <a:rPr lang="de-DE" dirty="0">
                <a:latin typeface="+mn-lt"/>
              </a:rPr>
              <a:t>A-Team:</a:t>
            </a:r>
          </a:p>
          <a:p>
            <a:r>
              <a:rPr lang="de-DE" dirty="0">
                <a:latin typeface="+mn-lt"/>
              </a:rPr>
              <a:t>Genügend Platz zu haben um das A-Team zu transportieren</a:t>
            </a:r>
          </a:p>
        </p:txBody>
      </p:sp>
      <p:pic>
        <p:nvPicPr>
          <p:cNvPr id="9" name="Picture 2" descr="Original">
            <a:extLst>
              <a:ext uri="{FF2B5EF4-FFF2-40B4-BE49-F238E27FC236}">
                <a16:creationId xmlns:a16="http://schemas.microsoft.com/office/drawing/2014/main" id="{FCDECEE9-7F5D-3613-816A-9D22F3532B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075" y="4509120"/>
            <a:ext cx="3151673" cy="17728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8A51C47E-A64F-854A-7507-D9C7C034ED0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3169" r="5801" b="5852"/>
          <a:stretch/>
        </p:blipFill>
        <p:spPr bwMode="auto">
          <a:xfrm>
            <a:off x="4367808" y="4447494"/>
            <a:ext cx="3148969" cy="179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568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69CDD0-3541-8ACD-1B6D-29DEDC6171DB}"/>
              </a:ext>
            </a:extLst>
          </p:cNvPr>
          <p:cNvSpPr>
            <a:spLocks noGrp="1"/>
          </p:cNvSpPr>
          <p:nvPr>
            <p:ph type="title"/>
          </p:nvPr>
        </p:nvSpPr>
        <p:spPr/>
        <p:txBody>
          <a:bodyPr/>
          <a:lstStyle/>
          <a:p>
            <a:r>
              <a:rPr lang="de-DE" dirty="0"/>
              <a:t>Warum macht man </a:t>
            </a:r>
            <a:r>
              <a:rPr lang="de-CH" dirty="0"/>
              <a:t>«Personas»?</a:t>
            </a:r>
          </a:p>
        </p:txBody>
      </p:sp>
      <p:sp>
        <p:nvSpPr>
          <p:cNvPr id="3" name="Inhaltsplatzhalter 2">
            <a:extLst>
              <a:ext uri="{FF2B5EF4-FFF2-40B4-BE49-F238E27FC236}">
                <a16:creationId xmlns:a16="http://schemas.microsoft.com/office/drawing/2014/main" id="{EAFAD609-6DF6-95D8-DA55-9213EDBC7454}"/>
              </a:ext>
            </a:extLst>
          </p:cNvPr>
          <p:cNvSpPr>
            <a:spLocks noGrp="1"/>
          </p:cNvSpPr>
          <p:nvPr>
            <p:ph idx="1"/>
          </p:nvPr>
        </p:nvSpPr>
        <p:spPr>
          <a:xfrm>
            <a:off x="838200" y="1825625"/>
            <a:ext cx="5149788" cy="4351338"/>
          </a:xfrm>
        </p:spPr>
        <p:txBody>
          <a:bodyPr/>
          <a:lstStyle/>
          <a:p>
            <a:pPr marL="0" indent="0" algn="l">
              <a:buNone/>
            </a:pPr>
            <a:r>
              <a:rPr lang="de-CH" sz="2400" b="1" i="0" u="none" strike="noStrike" baseline="0" dirty="0"/>
              <a:t>Personas helfen dem Designer</a:t>
            </a:r>
          </a:p>
          <a:p>
            <a:pPr algn="l"/>
            <a:r>
              <a:rPr lang="de-DE" sz="2400" b="0" i="0" u="none" strike="noStrike" baseline="0" dirty="0"/>
              <a:t>zu bestimmen, wie ein Produkt funktionieren sollte (Verhalten, Funktionalität)</a:t>
            </a:r>
          </a:p>
          <a:p>
            <a:pPr algn="l"/>
            <a:r>
              <a:rPr lang="de-DE" sz="2400" b="0" i="0" u="none" strike="noStrike" baseline="0" dirty="0"/>
              <a:t>besser mit den Kunden zu kommunizieren</a:t>
            </a:r>
          </a:p>
          <a:p>
            <a:pPr algn="l"/>
            <a:r>
              <a:rPr lang="de-DE" sz="2400" b="0" i="0" u="none" strike="noStrike" baseline="0" dirty="0"/>
              <a:t>besser die Effektivität und Effizienz des Systems bestimmen zu können</a:t>
            </a:r>
            <a:endParaRPr lang="de-CH" sz="2400" dirty="0"/>
          </a:p>
          <a:p>
            <a:endParaRPr lang="de-CH" dirty="0"/>
          </a:p>
        </p:txBody>
      </p:sp>
      <p:sp>
        <p:nvSpPr>
          <p:cNvPr id="4" name="Foliennummernplatzhalter 3">
            <a:extLst>
              <a:ext uri="{FF2B5EF4-FFF2-40B4-BE49-F238E27FC236}">
                <a16:creationId xmlns:a16="http://schemas.microsoft.com/office/drawing/2014/main" id="{190D516C-D69F-69EB-80A8-E20151C7B3E0}"/>
              </a:ext>
            </a:extLst>
          </p:cNvPr>
          <p:cNvSpPr>
            <a:spLocks noGrp="1"/>
          </p:cNvSpPr>
          <p:nvPr>
            <p:ph type="sldNum" sz="quarter" idx="12"/>
          </p:nvPr>
        </p:nvSpPr>
        <p:spPr/>
        <p:txBody>
          <a:bodyPr/>
          <a:lstStyle/>
          <a:p>
            <a:fld id="{F0E841FC-7AA3-274E-887F-3F06530528A4}" type="slidenum">
              <a:rPr lang="de-DE" smtClean="0"/>
              <a:pPr/>
              <a:t>11</a:t>
            </a:fld>
            <a:endParaRPr lang="de-DE"/>
          </a:p>
        </p:txBody>
      </p:sp>
      <p:sp>
        <p:nvSpPr>
          <p:cNvPr id="5" name="Inhaltsplatzhalter 5">
            <a:extLst>
              <a:ext uri="{FF2B5EF4-FFF2-40B4-BE49-F238E27FC236}">
                <a16:creationId xmlns:a16="http://schemas.microsoft.com/office/drawing/2014/main" id="{32B59A49-C832-0FA9-EFD3-CD0699934BBC}"/>
              </a:ext>
            </a:extLst>
          </p:cNvPr>
          <p:cNvSpPr txBox="1">
            <a:spLocks/>
          </p:cNvSpPr>
          <p:nvPr/>
        </p:nvSpPr>
        <p:spPr>
          <a:xfrm>
            <a:off x="6192011" y="1825625"/>
            <a:ext cx="5376597"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de-DE" sz="2400" b="1" dirty="0"/>
              <a:t>Personas helfen zudem folgende Problemfelder zu vermeiden:</a:t>
            </a:r>
          </a:p>
          <a:p>
            <a:pPr fontAlgn="auto">
              <a:spcAft>
                <a:spcPts val="0"/>
              </a:spcAft>
            </a:pPr>
            <a:r>
              <a:rPr lang="de-CH" sz="2400" dirty="0"/>
              <a:t>„Elastischer“ Nutzer</a:t>
            </a:r>
          </a:p>
          <a:p>
            <a:pPr fontAlgn="auto">
              <a:spcAft>
                <a:spcPts val="0"/>
              </a:spcAft>
            </a:pPr>
            <a:r>
              <a:rPr lang="de-DE" sz="2400" dirty="0"/>
              <a:t>Jeder hat eine andere Vorstellung vom Nutzer</a:t>
            </a:r>
          </a:p>
          <a:p>
            <a:pPr fontAlgn="auto">
              <a:spcAft>
                <a:spcPts val="0"/>
              </a:spcAft>
            </a:pPr>
            <a:r>
              <a:rPr lang="de-DE" sz="2400" dirty="0"/>
              <a:t>Benutzer wird so angepasst, dass er auf das jeweilige Designproblem</a:t>
            </a:r>
          </a:p>
          <a:p>
            <a:pPr fontAlgn="auto">
              <a:spcAft>
                <a:spcPts val="0"/>
              </a:spcAft>
            </a:pPr>
            <a:r>
              <a:rPr lang="de-CH" sz="2400" dirty="0"/>
              <a:t>zutrifft</a:t>
            </a:r>
          </a:p>
          <a:p>
            <a:pPr fontAlgn="auto">
              <a:spcAft>
                <a:spcPts val="0"/>
              </a:spcAft>
            </a:pPr>
            <a:r>
              <a:rPr lang="de-DE" sz="2400" dirty="0"/>
              <a:t>Nur durch Personas wird der Nutzer konkret</a:t>
            </a:r>
            <a:endParaRPr lang="de-CH" sz="2400" dirty="0"/>
          </a:p>
        </p:txBody>
      </p:sp>
    </p:spTree>
    <p:extLst>
      <p:ext uri="{BB962C8B-B14F-4D97-AF65-F5344CB8AC3E}">
        <p14:creationId xmlns:p14="http://schemas.microsoft.com/office/powerpoint/2010/main" val="1308859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2483B0-FD98-0698-6034-CB32B912FB59}"/>
              </a:ext>
            </a:extLst>
          </p:cNvPr>
          <p:cNvSpPr>
            <a:spLocks noGrp="1"/>
          </p:cNvSpPr>
          <p:nvPr>
            <p:ph type="title"/>
          </p:nvPr>
        </p:nvSpPr>
        <p:spPr/>
        <p:txBody>
          <a:bodyPr/>
          <a:lstStyle/>
          <a:p>
            <a:r>
              <a:rPr lang="de-CH" dirty="0"/>
              <a:t>Daten für «Personas» erhalten</a:t>
            </a:r>
          </a:p>
        </p:txBody>
      </p:sp>
      <p:sp>
        <p:nvSpPr>
          <p:cNvPr id="3" name="Inhaltsplatzhalter 2">
            <a:extLst>
              <a:ext uri="{FF2B5EF4-FFF2-40B4-BE49-F238E27FC236}">
                <a16:creationId xmlns:a16="http://schemas.microsoft.com/office/drawing/2014/main" id="{8959087F-83DC-902F-76D1-53387E250369}"/>
              </a:ext>
            </a:extLst>
          </p:cNvPr>
          <p:cNvSpPr>
            <a:spLocks noGrp="1"/>
          </p:cNvSpPr>
          <p:nvPr>
            <p:ph idx="1"/>
          </p:nvPr>
        </p:nvSpPr>
        <p:spPr/>
        <p:txBody>
          <a:bodyPr>
            <a:normAutofit fontScale="92500" lnSpcReduction="10000"/>
          </a:bodyPr>
          <a:lstStyle/>
          <a:p>
            <a:pPr marL="0" indent="0">
              <a:buNone/>
            </a:pPr>
            <a:r>
              <a:rPr lang="de-CH" dirty="0"/>
              <a:t>Mindestens: Qualitative Methoden</a:t>
            </a:r>
          </a:p>
          <a:p>
            <a:pPr>
              <a:buFont typeface="Symbol" panose="05050102010706020507" pitchFamily="18" charset="2"/>
              <a:buChar char="-"/>
            </a:pPr>
            <a:r>
              <a:rPr lang="de-CH" sz="2400" dirty="0"/>
              <a:t>Interviews</a:t>
            </a:r>
          </a:p>
          <a:p>
            <a:pPr>
              <a:buFont typeface="Symbol" panose="05050102010706020507" pitchFamily="18" charset="2"/>
              <a:buChar char="-"/>
            </a:pPr>
            <a:r>
              <a:rPr lang="de-CH" sz="2400" dirty="0"/>
              <a:t>Beobachtung</a:t>
            </a:r>
          </a:p>
          <a:p>
            <a:pPr>
              <a:buFont typeface="Symbol" panose="05050102010706020507" pitchFamily="18" charset="2"/>
              <a:buChar char="-"/>
            </a:pPr>
            <a:r>
              <a:rPr lang="de-CH" sz="2400" dirty="0"/>
              <a:t>Recherche</a:t>
            </a:r>
            <a:endParaRPr lang="de-CH" dirty="0"/>
          </a:p>
          <a:p>
            <a:pPr marL="0" indent="0">
              <a:buNone/>
            </a:pPr>
            <a:r>
              <a:rPr lang="de-CH" dirty="0"/>
              <a:t>Besser: Quantitativen Methoden</a:t>
            </a:r>
          </a:p>
          <a:p>
            <a:pPr>
              <a:buFont typeface="Symbol" panose="05050102010706020507" pitchFamily="18" charset="2"/>
              <a:buChar char="-"/>
            </a:pPr>
            <a:r>
              <a:rPr lang="de-CH" sz="2400" dirty="0"/>
              <a:t>Fragebogen</a:t>
            </a:r>
            <a:endParaRPr lang="de-CH" dirty="0"/>
          </a:p>
          <a:p>
            <a:pPr marL="0" indent="0">
              <a:buNone/>
            </a:pPr>
            <a:r>
              <a:rPr lang="de-CH" dirty="0"/>
              <a:t>Perfekt: Kombination von qualitativen und quantitativen Methoden</a:t>
            </a:r>
          </a:p>
          <a:p>
            <a:pPr marL="0" indent="0">
              <a:buNone/>
            </a:pPr>
            <a:endParaRPr lang="de-CH" dirty="0"/>
          </a:p>
          <a:p>
            <a:pPr marL="0" indent="0">
              <a:buNone/>
            </a:pPr>
            <a:r>
              <a:rPr lang="de-CH" dirty="0"/>
              <a:t>Wir im Unterricht:</a:t>
            </a:r>
          </a:p>
          <a:p>
            <a:pPr>
              <a:buFont typeface="Symbol" panose="05050102010706020507" pitchFamily="18" charset="2"/>
              <a:buChar char="-"/>
            </a:pPr>
            <a:r>
              <a:rPr lang="de-CH" sz="2400" dirty="0"/>
              <a:t>Freihand, aus dem Gedächtnis (wie man es nicht machen sollte)</a:t>
            </a:r>
          </a:p>
          <a:p>
            <a:endParaRPr lang="de-CH" dirty="0"/>
          </a:p>
        </p:txBody>
      </p:sp>
      <p:sp>
        <p:nvSpPr>
          <p:cNvPr id="4" name="Foliennummernplatzhalter 3">
            <a:extLst>
              <a:ext uri="{FF2B5EF4-FFF2-40B4-BE49-F238E27FC236}">
                <a16:creationId xmlns:a16="http://schemas.microsoft.com/office/drawing/2014/main" id="{20445130-8AA9-6C60-3D71-9284133C9EB3}"/>
              </a:ext>
            </a:extLst>
          </p:cNvPr>
          <p:cNvSpPr>
            <a:spLocks noGrp="1"/>
          </p:cNvSpPr>
          <p:nvPr>
            <p:ph type="sldNum" sz="quarter" idx="12"/>
          </p:nvPr>
        </p:nvSpPr>
        <p:spPr/>
        <p:txBody>
          <a:bodyPr/>
          <a:lstStyle/>
          <a:p>
            <a:fld id="{F0E841FC-7AA3-274E-887F-3F06530528A4}" type="slidenum">
              <a:rPr lang="de-DE" smtClean="0"/>
              <a:pPr/>
              <a:t>12</a:t>
            </a:fld>
            <a:endParaRPr lang="de-DE"/>
          </a:p>
        </p:txBody>
      </p:sp>
    </p:spTree>
    <p:extLst>
      <p:ext uri="{BB962C8B-B14F-4D97-AF65-F5344CB8AC3E}">
        <p14:creationId xmlns:p14="http://schemas.microsoft.com/office/powerpoint/2010/main" val="2618267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6376C0-35C0-2D78-FAED-B52A72A3D8B4}"/>
              </a:ext>
            </a:extLst>
          </p:cNvPr>
          <p:cNvSpPr>
            <a:spLocks noGrp="1"/>
          </p:cNvSpPr>
          <p:nvPr>
            <p:ph type="title"/>
          </p:nvPr>
        </p:nvSpPr>
        <p:spPr/>
        <p:txBody>
          <a:bodyPr/>
          <a:lstStyle/>
          <a:p>
            <a:r>
              <a:rPr lang="de-DE" dirty="0"/>
              <a:t>Einsatzbereiche von </a:t>
            </a:r>
            <a:r>
              <a:rPr lang="de-CH" dirty="0"/>
              <a:t>«Personas» </a:t>
            </a:r>
          </a:p>
        </p:txBody>
      </p:sp>
      <p:sp>
        <p:nvSpPr>
          <p:cNvPr id="3" name="Inhaltsplatzhalter 2">
            <a:extLst>
              <a:ext uri="{FF2B5EF4-FFF2-40B4-BE49-F238E27FC236}">
                <a16:creationId xmlns:a16="http://schemas.microsoft.com/office/drawing/2014/main" id="{6247A549-D175-027F-78DC-474AE6DDC21A}"/>
              </a:ext>
            </a:extLst>
          </p:cNvPr>
          <p:cNvSpPr>
            <a:spLocks noGrp="1"/>
          </p:cNvSpPr>
          <p:nvPr>
            <p:ph idx="1"/>
          </p:nvPr>
        </p:nvSpPr>
        <p:spPr>
          <a:xfrm>
            <a:off x="838200" y="1825625"/>
            <a:ext cx="10515600" cy="2539479"/>
          </a:xfrm>
        </p:spPr>
        <p:txBody>
          <a:bodyPr/>
          <a:lstStyle/>
          <a:p>
            <a:r>
              <a:rPr lang="de-DE" dirty="0"/>
              <a:t>Einsatzbereiche von Personas</a:t>
            </a:r>
          </a:p>
          <a:p>
            <a:pPr lvl="1">
              <a:buFont typeface="Symbol" panose="05050102010706020507" pitchFamily="18" charset="2"/>
              <a:buChar char="-"/>
            </a:pPr>
            <a:r>
              <a:rPr lang="de-DE" sz="1800" dirty="0"/>
              <a:t>Szenarien und Use Cases während des Designprozesses</a:t>
            </a:r>
          </a:p>
          <a:p>
            <a:pPr lvl="1">
              <a:buFont typeface="Symbol" panose="05050102010706020507" pitchFamily="18" charset="2"/>
              <a:buChar char="-"/>
            </a:pPr>
            <a:r>
              <a:rPr lang="de-DE" sz="1800" dirty="0"/>
              <a:t>Priorisierung von Funktionen/Inhalten/Services aus Sicht der Personas</a:t>
            </a:r>
          </a:p>
          <a:p>
            <a:pPr lvl="1">
              <a:buFont typeface="Symbol" panose="05050102010706020507" pitchFamily="18" charset="2"/>
              <a:buChar char="-"/>
            </a:pPr>
            <a:r>
              <a:rPr lang="de-DE" sz="1800" dirty="0"/>
              <a:t>Rekrutierung von Testpersonen für Usability-Tests</a:t>
            </a:r>
          </a:p>
          <a:p>
            <a:pPr lvl="1">
              <a:buFont typeface="Symbol" panose="05050102010706020507" pitchFamily="18" charset="2"/>
              <a:buChar char="-"/>
            </a:pPr>
            <a:r>
              <a:rPr lang="de-DE" sz="1800" dirty="0"/>
              <a:t>Ausrichtung der Werbe- und Kommunikationsmittel</a:t>
            </a:r>
          </a:p>
          <a:p>
            <a:pPr lvl="1">
              <a:buFont typeface="Symbol" panose="05050102010706020507" pitchFamily="18" charset="2"/>
              <a:buChar char="-"/>
            </a:pPr>
            <a:r>
              <a:rPr lang="de-DE" sz="1800" dirty="0"/>
              <a:t>Produkt- und Angebotsplanung</a:t>
            </a:r>
          </a:p>
          <a:p>
            <a:pPr lvl="1">
              <a:buFont typeface="Symbol" panose="05050102010706020507" pitchFamily="18" charset="2"/>
              <a:buChar char="-"/>
            </a:pPr>
            <a:r>
              <a:rPr lang="de-DE" sz="1800" dirty="0"/>
              <a:t>User-Story-</a:t>
            </a:r>
            <a:r>
              <a:rPr lang="de-DE" sz="1800" dirty="0" err="1"/>
              <a:t>Map</a:t>
            </a:r>
            <a:endParaRPr lang="de-DE" sz="1800" dirty="0"/>
          </a:p>
        </p:txBody>
      </p:sp>
      <p:sp>
        <p:nvSpPr>
          <p:cNvPr id="4" name="Foliennummernplatzhalter 3">
            <a:extLst>
              <a:ext uri="{FF2B5EF4-FFF2-40B4-BE49-F238E27FC236}">
                <a16:creationId xmlns:a16="http://schemas.microsoft.com/office/drawing/2014/main" id="{136EC4FE-2DC6-A996-5D1E-6644BC775ADB}"/>
              </a:ext>
            </a:extLst>
          </p:cNvPr>
          <p:cNvSpPr>
            <a:spLocks noGrp="1"/>
          </p:cNvSpPr>
          <p:nvPr>
            <p:ph type="sldNum" sz="quarter" idx="12"/>
          </p:nvPr>
        </p:nvSpPr>
        <p:spPr/>
        <p:txBody>
          <a:bodyPr/>
          <a:lstStyle/>
          <a:p>
            <a:fld id="{F0E841FC-7AA3-274E-887F-3F06530528A4}" type="slidenum">
              <a:rPr lang="de-DE" smtClean="0"/>
              <a:pPr/>
              <a:t>13</a:t>
            </a:fld>
            <a:endParaRPr lang="de-DE"/>
          </a:p>
        </p:txBody>
      </p:sp>
      <p:grpSp>
        <p:nvGrpSpPr>
          <p:cNvPr id="8" name="Gruppieren 7">
            <a:extLst>
              <a:ext uri="{FF2B5EF4-FFF2-40B4-BE49-F238E27FC236}">
                <a16:creationId xmlns:a16="http://schemas.microsoft.com/office/drawing/2014/main" id="{5FFF9AD7-1B6D-C0B5-6DAE-A2B58AEB4CD3}"/>
              </a:ext>
            </a:extLst>
          </p:cNvPr>
          <p:cNvGrpSpPr/>
          <p:nvPr/>
        </p:nvGrpSpPr>
        <p:grpSpPr>
          <a:xfrm>
            <a:off x="358213" y="5325373"/>
            <a:ext cx="672075" cy="672150"/>
            <a:chOff x="358213" y="5325373"/>
            <a:chExt cx="672075" cy="672150"/>
          </a:xfrm>
        </p:grpSpPr>
        <p:sp>
          <p:nvSpPr>
            <p:cNvPr id="9" name="Flussdiagramm: Verbinder 8">
              <a:extLst>
                <a:ext uri="{FF2B5EF4-FFF2-40B4-BE49-F238E27FC236}">
                  <a16:creationId xmlns:a16="http://schemas.microsoft.com/office/drawing/2014/main" id="{04CEE59B-6CE0-F742-C657-B4EAA6E6A33B}"/>
                </a:ext>
              </a:extLst>
            </p:cNvPr>
            <p:cNvSpPr>
              <a:spLocks noChangeAspect="1"/>
            </p:cNvSpPr>
            <p:nvPr/>
          </p:nvSpPr>
          <p:spPr>
            <a:xfrm>
              <a:off x="358213" y="5325373"/>
              <a:ext cx="672075" cy="672150"/>
            </a:xfrm>
            <a:prstGeom prst="flowChartConnector">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p>
          </p:txBody>
        </p:sp>
        <p:sp>
          <p:nvSpPr>
            <p:cNvPr id="10" name="Explosion: 8 Zacken 9">
              <a:extLst>
                <a:ext uri="{FF2B5EF4-FFF2-40B4-BE49-F238E27FC236}">
                  <a16:creationId xmlns:a16="http://schemas.microsoft.com/office/drawing/2014/main" id="{A15AB163-8460-945E-45A9-7CCB017F3A7F}"/>
                </a:ext>
              </a:extLst>
            </p:cNvPr>
            <p:cNvSpPr>
              <a:spLocks noChangeAspect="1"/>
            </p:cNvSpPr>
            <p:nvPr/>
          </p:nvSpPr>
          <p:spPr>
            <a:xfrm>
              <a:off x="432519" y="5399679"/>
              <a:ext cx="573766" cy="573766"/>
            </a:xfrm>
            <a:prstGeom prst="irregularSeal1">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p>
          </p:txBody>
        </p:sp>
      </p:grpSp>
      <p:sp>
        <p:nvSpPr>
          <p:cNvPr id="11" name="Inhaltsplatzhalter 2">
            <a:extLst>
              <a:ext uri="{FF2B5EF4-FFF2-40B4-BE49-F238E27FC236}">
                <a16:creationId xmlns:a16="http://schemas.microsoft.com/office/drawing/2014/main" id="{9C99B5C3-2AD5-5090-B6E0-649AD49C90E9}"/>
              </a:ext>
            </a:extLst>
          </p:cNvPr>
          <p:cNvSpPr txBox="1">
            <a:spLocks/>
          </p:cNvSpPr>
          <p:nvPr/>
        </p:nvSpPr>
        <p:spPr>
          <a:xfrm>
            <a:off x="1080591" y="5451903"/>
            <a:ext cx="10972800" cy="5456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indent="0">
              <a:buNone/>
            </a:pPr>
            <a:r>
              <a:rPr lang="de-DE" sz="1800" dirty="0"/>
              <a:t>Personas sollten alle 2 bis 5 Jahre überarbeitet werden</a:t>
            </a:r>
          </a:p>
          <a:p>
            <a:pPr lvl="1"/>
            <a:endParaRPr lang="de-CH" dirty="0"/>
          </a:p>
        </p:txBody>
      </p:sp>
    </p:spTree>
    <p:extLst>
      <p:ext uri="{BB962C8B-B14F-4D97-AF65-F5344CB8AC3E}">
        <p14:creationId xmlns:p14="http://schemas.microsoft.com/office/powerpoint/2010/main" val="1844604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94CD6D-1BB8-C8A9-3189-BED4B75CD1FA}"/>
              </a:ext>
            </a:extLst>
          </p:cNvPr>
          <p:cNvSpPr>
            <a:spLocks noGrp="1"/>
          </p:cNvSpPr>
          <p:nvPr>
            <p:ph type="title"/>
          </p:nvPr>
        </p:nvSpPr>
        <p:spPr/>
        <p:txBody>
          <a:bodyPr/>
          <a:lstStyle/>
          <a:p>
            <a:r>
              <a:rPr lang="de-DE" dirty="0"/>
              <a:t>Tools um </a:t>
            </a:r>
            <a:r>
              <a:rPr lang="de-CH" dirty="0"/>
              <a:t>«Personas»</a:t>
            </a:r>
            <a:r>
              <a:rPr lang="de-DE" dirty="0"/>
              <a:t> zu erstellen</a:t>
            </a:r>
            <a:endParaRPr lang="de-CH" dirty="0"/>
          </a:p>
        </p:txBody>
      </p:sp>
      <p:sp>
        <p:nvSpPr>
          <p:cNvPr id="3" name="Inhaltsplatzhalter 2">
            <a:extLst>
              <a:ext uri="{FF2B5EF4-FFF2-40B4-BE49-F238E27FC236}">
                <a16:creationId xmlns:a16="http://schemas.microsoft.com/office/drawing/2014/main" id="{EC9ABEE9-9C81-246D-9683-45BD0E29A395}"/>
              </a:ext>
            </a:extLst>
          </p:cNvPr>
          <p:cNvSpPr>
            <a:spLocks noGrp="1"/>
          </p:cNvSpPr>
          <p:nvPr>
            <p:ph idx="1"/>
          </p:nvPr>
        </p:nvSpPr>
        <p:spPr/>
        <p:txBody>
          <a:bodyPr/>
          <a:lstStyle/>
          <a:p>
            <a:r>
              <a:rPr lang="de-DE" dirty="0" err="1"/>
              <a:t>Powerpoint</a:t>
            </a:r>
            <a:endParaRPr lang="de-DE" dirty="0"/>
          </a:p>
          <a:p>
            <a:r>
              <a:rPr lang="de-DE" dirty="0"/>
              <a:t>Visio</a:t>
            </a:r>
          </a:p>
          <a:p>
            <a:r>
              <a:rPr lang="de-DE" dirty="0"/>
              <a:t>Word</a:t>
            </a:r>
            <a:endParaRPr lang="de-CH" dirty="0"/>
          </a:p>
          <a:p>
            <a:r>
              <a:rPr lang="de-CH" dirty="0"/>
              <a:t>Online Tools</a:t>
            </a:r>
          </a:p>
          <a:p>
            <a:r>
              <a:rPr lang="de-CH" dirty="0"/>
              <a:t>…</a:t>
            </a:r>
            <a:endParaRPr lang="de-DE" dirty="0"/>
          </a:p>
        </p:txBody>
      </p:sp>
      <p:sp>
        <p:nvSpPr>
          <p:cNvPr id="4" name="Foliennummernplatzhalter 3">
            <a:extLst>
              <a:ext uri="{FF2B5EF4-FFF2-40B4-BE49-F238E27FC236}">
                <a16:creationId xmlns:a16="http://schemas.microsoft.com/office/drawing/2014/main" id="{9A75E755-5221-D00C-7FCC-56DB6D8722AF}"/>
              </a:ext>
            </a:extLst>
          </p:cNvPr>
          <p:cNvSpPr>
            <a:spLocks noGrp="1"/>
          </p:cNvSpPr>
          <p:nvPr>
            <p:ph type="sldNum" sz="quarter" idx="12"/>
          </p:nvPr>
        </p:nvSpPr>
        <p:spPr/>
        <p:txBody>
          <a:bodyPr/>
          <a:lstStyle/>
          <a:p>
            <a:fld id="{F0E841FC-7AA3-274E-887F-3F06530528A4}" type="slidenum">
              <a:rPr lang="de-DE" smtClean="0"/>
              <a:pPr/>
              <a:t>14</a:t>
            </a:fld>
            <a:endParaRPr lang="de-DE"/>
          </a:p>
        </p:txBody>
      </p:sp>
    </p:spTree>
    <p:extLst>
      <p:ext uri="{BB962C8B-B14F-4D97-AF65-F5344CB8AC3E}">
        <p14:creationId xmlns:p14="http://schemas.microsoft.com/office/powerpoint/2010/main" val="1838106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4AA44950-E4FE-76DF-347C-8D86ED4088FD}"/>
              </a:ext>
            </a:extLst>
          </p:cNvPr>
          <p:cNvSpPr>
            <a:spLocks noGrp="1"/>
          </p:cNvSpPr>
          <p:nvPr>
            <p:ph type="sldNum" sz="quarter" idx="12"/>
          </p:nvPr>
        </p:nvSpPr>
        <p:spPr/>
        <p:txBody>
          <a:bodyPr/>
          <a:lstStyle/>
          <a:p>
            <a:fld id="{F0E841FC-7AA3-274E-887F-3F06530528A4}" type="slidenum">
              <a:rPr lang="de-DE" smtClean="0"/>
              <a:pPr/>
              <a:t>15</a:t>
            </a:fld>
            <a:endParaRPr lang="de-DE"/>
          </a:p>
        </p:txBody>
      </p:sp>
      <p:sp>
        <p:nvSpPr>
          <p:cNvPr id="5" name="Rechteck">
            <a:extLst>
              <a:ext uri="{FF2B5EF4-FFF2-40B4-BE49-F238E27FC236}">
                <a16:creationId xmlns:a16="http://schemas.microsoft.com/office/drawing/2014/main" id="{11EE3F06-820B-56B2-6AA6-67C12459F999}"/>
              </a:ext>
            </a:extLst>
          </p:cNvPr>
          <p:cNvSpPr/>
          <p:nvPr/>
        </p:nvSpPr>
        <p:spPr>
          <a:xfrm>
            <a:off x="1934528" y="85056"/>
            <a:ext cx="8809362" cy="438456"/>
          </a:xfrm>
          <a:prstGeom prst="rect">
            <a:avLst/>
          </a:prstGeom>
          <a:solidFill>
            <a:srgbClr val="92E2FF"/>
          </a:solidFill>
          <a:ln w="3175">
            <a:miter lim="400000"/>
          </a:ln>
        </p:spPr>
        <p:txBody>
          <a:bodyPr lIns="26377" tIns="26377" rIns="26377" bIns="26377" anchor="ctr"/>
          <a:lstStyle/>
          <a:p>
            <a:endParaRPr sz="1938" dirty="0">
              <a:solidFill>
                <a:srgbClr val="FFFFFF"/>
              </a:solidFill>
              <a:latin typeface="Arial" panose="020B0604020202020204" pitchFamily="34" charset="0"/>
              <a:cs typeface="Arial" panose="020B0604020202020204" pitchFamily="34" charset="0"/>
            </a:endParaRPr>
          </a:p>
        </p:txBody>
      </p:sp>
      <p:sp>
        <p:nvSpPr>
          <p:cNvPr id="6" name="Fußzeilenplatzhalter 1">
            <a:extLst>
              <a:ext uri="{FF2B5EF4-FFF2-40B4-BE49-F238E27FC236}">
                <a16:creationId xmlns:a16="http://schemas.microsoft.com/office/drawing/2014/main" id="{D4BB190F-B6FA-A084-21EC-C22AE6413E08}"/>
              </a:ext>
            </a:extLst>
          </p:cNvPr>
          <p:cNvSpPr>
            <a:spLocks noGrp="1"/>
          </p:cNvSpPr>
          <p:nvPr>
            <p:ph type="ftr" sz="quarter" idx="11"/>
          </p:nvPr>
        </p:nvSpPr>
        <p:spPr>
          <a:xfrm>
            <a:off x="623392" y="6492876"/>
            <a:ext cx="3860800" cy="365125"/>
          </a:xfrm>
        </p:spPr>
        <p:txBody>
          <a:bodyPr/>
          <a:lstStyle/>
          <a:p>
            <a:endParaRPr lang="de-DE"/>
          </a:p>
        </p:txBody>
      </p:sp>
      <p:sp>
        <p:nvSpPr>
          <p:cNvPr id="7" name="Textfeld 6">
            <a:extLst>
              <a:ext uri="{FF2B5EF4-FFF2-40B4-BE49-F238E27FC236}">
                <a16:creationId xmlns:a16="http://schemas.microsoft.com/office/drawing/2014/main" id="{C1E49D5D-17DD-4F00-0019-F8DB2288479C}"/>
              </a:ext>
            </a:extLst>
          </p:cNvPr>
          <p:cNvSpPr txBox="1"/>
          <p:nvPr/>
        </p:nvSpPr>
        <p:spPr>
          <a:xfrm>
            <a:off x="1927524" y="158669"/>
            <a:ext cx="872880" cy="369332"/>
          </a:xfrm>
          <a:prstGeom prst="rect">
            <a:avLst/>
          </a:prstGeom>
          <a:noFill/>
        </p:spPr>
        <p:txBody>
          <a:bodyPr wrap="none" rtlCol="0">
            <a:spAutoFit/>
          </a:bodyPr>
          <a:lstStyle/>
          <a:p>
            <a:r>
              <a:rPr lang="de-DE" dirty="0"/>
              <a:t>Pauline</a:t>
            </a:r>
          </a:p>
        </p:txBody>
      </p:sp>
      <p:sp>
        <p:nvSpPr>
          <p:cNvPr id="8" name="Rechteck 7">
            <a:extLst>
              <a:ext uri="{FF2B5EF4-FFF2-40B4-BE49-F238E27FC236}">
                <a16:creationId xmlns:a16="http://schemas.microsoft.com/office/drawing/2014/main" id="{226ECF37-71F4-EAA4-26E7-F747DC1B4138}"/>
              </a:ext>
            </a:extLst>
          </p:cNvPr>
          <p:cNvSpPr/>
          <p:nvPr/>
        </p:nvSpPr>
        <p:spPr>
          <a:xfrm>
            <a:off x="191344" y="88589"/>
            <a:ext cx="10552546" cy="6589431"/>
          </a:xfrm>
          <a:prstGeom prst="rect">
            <a:avLst/>
          </a:prstGeom>
          <a:no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7CEF1854-95DA-C8E6-054C-939BE97CFECA}"/>
              </a:ext>
            </a:extLst>
          </p:cNvPr>
          <p:cNvSpPr txBox="1"/>
          <p:nvPr/>
        </p:nvSpPr>
        <p:spPr>
          <a:xfrm>
            <a:off x="1971700" y="2848053"/>
            <a:ext cx="2840123" cy="3493264"/>
          </a:xfrm>
          <a:prstGeom prst="rect">
            <a:avLst/>
          </a:prstGeom>
          <a:noFill/>
        </p:spPr>
        <p:txBody>
          <a:bodyPr wrap="square" rtlCol="0">
            <a:spAutoFit/>
          </a:bodyPr>
          <a:lstStyle/>
          <a:p>
            <a:r>
              <a:rPr lang="de-DE" sz="1100" b="1" dirty="0"/>
              <a:t>Alter: </a:t>
            </a:r>
            <a:r>
              <a:rPr lang="de-DE" sz="1100" dirty="0"/>
              <a:t>53 Jahre</a:t>
            </a:r>
          </a:p>
          <a:p>
            <a:r>
              <a:rPr lang="de-DE" sz="1100" b="1" dirty="0"/>
              <a:t>Zivilstand: </a:t>
            </a:r>
            <a:r>
              <a:rPr lang="de-DE" sz="1100" dirty="0"/>
              <a:t>verheiratet</a:t>
            </a:r>
          </a:p>
          <a:p>
            <a:r>
              <a:rPr lang="de-DE" sz="1100" b="1" dirty="0"/>
              <a:t>Kinder: </a:t>
            </a:r>
            <a:r>
              <a:rPr lang="de-DE" sz="1100" dirty="0"/>
              <a:t>2</a:t>
            </a:r>
            <a:r>
              <a:rPr lang="de-DE" sz="1100" b="1" dirty="0"/>
              <a:t> </a:t>
            </a:r>
            <a:r>
              <a:rPr lang="de-DE" sz="1100" dirty="0"/>
              <a:t>(Markus, 25 und Beatrice, 20)</a:t>
            </a:r>
          </a:p>
          <a:p>
            <a:r>
              <a:rPr lang="de-DE" sz="1100" b="1" dirty="0"/>
              <a:t>Ausbildung: </a:t>
            </a:r>
            <a:r>
              <a:rPr lang="de-DE" sz="1100" dirty="0"/>
              <a:t>kaufmännische Ausbildung</a:t>
            </a:r>
          </a:p>
          <a:p>
            <a:r>
              <a:rPr lang="de-DE" sz="1100" b="1" dirty="0"/>
              <a:t>Beruf: </a:t>
            </a:r>
            <a:r>
              <a:rPr lang="de-DE" sz="1100" dirty="0"/>
              <a:t>Sachbearbeiterin Schadensabteilung</a:t>
            </a:r>
          </a:p>
          <a:p>
            <a:r>
              <a:rPr lang="de-DE" sz="1100" b="1" dirty="0"/>
              <a:t>Erfahrung: </a:t>
            </a:r>
            <a:r>
              <a:rPr lang="de-DE" sz="1100" dirty="0"/>
              <a:t>seit 24 Jahren bei Versicherungen</a:t>
            </a:r>
          </a:p>
          <a:p>
            <a:r>
              <a:rPr lang="de-DE" sz="1100" b="1" dirty="0"/>
              <a:t>Hobbies: </a:t>
            </a:r>
            <a:r>
              <a:rPr lang="de-DE" sz="1100" dirty="0"/>
              <a:t>Garten, Sport, Kino, Theater, Oper, Kochen, Reisen</a:t>
            </a:r>
          </a:p>
          <a:p>
            <a:endParaRPr lang="de-CH" sz="1100" dirty="0"/>
          </a:p>
          <a:p>
            <a:r>
              <a:rPr lang="de-DE" sz="1200" b="1" dirty="0"/>
              <a:t>Beruf, zur Person</a:t>
            </a:r>
          </a:p>
          <a:p>
            <a:r>
              <a:rPr lang="de-DE" sz="1100" dirty="0"/>
              <a:t>Als Sachbearbeiterin beantwortet Pauline auch Mails von Kunden und nutzt auch unterschiedlich Applikationen zur Berechnung der Vergütung bei Schadensfällen. Sie trennt strikt zwischen Arbeit und Privat. Pauline arbeitet täglich mit dem System. Die meisten Fälle behandelt sie direkt am Telefon. Sie arbeitet daher meist mit Headset und Tastatur. Komplexe Fälle gibt sie an den Case Manager ab.</a:t>
            </a:r>
          </a:p>
        </p:txBody>
      </p:sp>
      <p:sp>
        <p:nvSpPr>
          <p:cNvPr id="10" name="Textfeld 9">
            <a:extLst>
              <a:ext uri="{FF2B5EF4-FFF2-40B4-BE49-F238E27FC236}">
                <a16:creationId xmlns:a16="http://schemas.microsoft.com/office/drawing/2014/main" id="{00048013-2D01-8F97-507F-66FDB07DC248}"/>
              </a:ext>
            </a:extLst>
          </p:cNvPr>
          <p:cNvSpPr txBox="1"/>
          <p:nvPr/>
        </p:nvSpPr>
        <p:spPr>
          <a:xfrm>
            <a:off x="7596956" y="3203675"/>
            <a:ext cx="3041351" cy="1846659"/>
          </a:xfrm>
          <a:prstGeom prst="rect">
            <a:avLst/>
          </a:prstGeom>
          <a:noFill/>
        </p:spPr>
        <p:txBody>
          <a:bodyPr wrap="square" rtlCol="0">
            <a:spAutoFit/>
          </a:bodyPr>
          <a:lstStyle/>
          <a:p>
            <a:r>
              <a:rPr lang="de-DE" sz="1200" b="1" dirty="0"/>
              <a:t>Kontext</a:t>
            </a:r>
          </a:p>
          <a:p>
            <a:r>
              <a:rPr lang="de-DE" sz="1100" dirty="0"/>
              <a:t>Pauline hat zwei </a:t>
            </a:r>
            <a:r>
              <a:rPr lang="de-DE" sz="1100" dirty="0" err="1"/>
              <a:t>grosse</a:t>
            </a:r>
            <a:r>
              <a:rPr lang="de-DE" sz="1100" dirty="0"/>
              <a:t> Bildschirme zum arbeiten, damit sie mehrere verschiedene Applikation auf einem öffnen kann.</a:t>
            </a:r>
          </a:p>
          <a:p>
            <a:endParaRPr lang="de-DE" sz="1200" b="1" dirty="0"/>
          </a:p>
          <a:p>
            <a:endParaRPr lang="de-DE" sz="1200" b="1" dirty="0"/>
          </a:p>
          <a:p>
            <a:r>
              <a:rPr lang="de-DE" sz="1200" b="1" dirty="0"/>
              <a:t>Key Use Cases</a:t>
            </a:r>
            <a:br>
              <a:rPr lang="de-DE" sz="1200" b="1" dirty="0"/>
            </a:br>
            <a:r>
              <a:rPr lang="de-DE" sz="1100" dirty="0"/>
              <a:t>Ihr ist wichtig, dass sie nicht viele Klicks braucht, um die Daten eines Kunden zu sehen. Sie benötigt alle Daten auf einem Screen.</a:t>
            </a:r>
          </a:p>
        </p:txBody>
      </p:sp>
      <p:sp>
        <p:nvSpPr>
          <p:cNvPr id="11" name="Textfeld 10">
            <a:extLst>
              <a:ext uri="{FF2B5EF4-FFF2-40B4-BE49-F238E27FC236}">
                <a16:creationId xmlns:a16="http://schemas.microsoft.com/office/drawing/2014/main" id="{093B1783-9F1B-005E-8773-683997B2FCD7}"/>
              </a:ext>
            </a:extLst>
          </p:cNvPr>
          <p:cNvSpPr txBox="1"/>
          <p:nvPr/>
        </p:nvSpPr>
        <p:spPr>
          <a:xfrm>
            <a:off x="4858220" y="3191109"/>
            <a:ext cx="2643655" cy="2816156"/>
          </a:xfrm>
          <a:prstGeom prst="rect">
            <a:avLst/>
          </a:prstGeom>
          <a:noFill/>
        </p:spPr>
        <p:txBody>
          <a:bodyPr wrap="square" rtlCol="0">
            <a:spAutoFit/>
          </a:bodyPr>
          <a:lstStyle/>
          <a:p>
            <a:r>
              <a:rPr lang="de-DE" sz="1200" b="1" dirty="0"/>
              <a:t>Ziele, Ängste, Frustrationen</a:t>
            </a:r>
          </a:p>
          <a:p>
            <a:r>
              <a:rPr lang="de-DE" sz="1100" dirty="0"/>
              <a:t>Paulines Arbeitsalltag ist sehr hektisch, sie wird oft durch Telefonanrufe gestört. Sie hat nur ach Minuten zur Erfassung eines Falls. Deshalb ist ihr wichtig, dass sie den Überblick, wo sie innerhalb einer Applikation steht, nicht verliert. </a:t>
            </a:r>
          </a:p>
          <a:p>
            <a:r>
              <a:rPr lang="de-DE" sz="1100" dirty="0"/>
              <a:t>Pauline hat eine Dicke haut, Sie sagt, dass brauche es für diesen Job.</a:t>
            </a:r>
          </a:p>
          <a:p>
            <a:r>
              <a:rPr lang="de-DE" sz="1100" dirty="0"/>
              <a:t>Pauline will sich nicht um die technischen Aspekte einer Software kümmern – alles soll einfach so laufen, wie sie es sich gewohnt ist.</a:t>
            </a:r>
          </a:p>
          <a:p>
            <a:endParaRPr lang="de-DE" sz="1100" dirty="0"/>
          </a:p>
          <a:p>
            <a:endParaRPr lang="de-DE" sz="1100" dirty="0"/>
          </a:p>
          <a:p>
            <a:endParaRPr lang="de-DE" sz="1100" dirty="0"/>
          </a:p>
        </p:txBody>
      </p:sp>
      <p:sp>
        <p:nvSpPr>
          <p:cNvPr id="12" name="Textfeld 11">
            <a:extLst>
              <a:ext uri="{FF2B5EF4-FFF2-40B4-BE49-F238E27FC236}">
                <a16:creationId xmlns:a16="http://schemas.microsoft.com/office/drawing/2014/main" id="{DD006213-BF88-8233-BA36-901BEBF4B206}"/>
              </a:ext>
            </a:extLst>
          </p:cNvPr>
          <p:cNvSpPr txBox="1"/>
          <p:nvPr/>
        </p:nvSpPr>
        <p:spPr>
          <a:xfrm>
            <a:off x="1957898" y="6234940"/>
            <a:ext cx="8834473" cy="446276"/>
          </a:xfrm>
          <a:prstGeom prst="rect">
            <a:avLst/>
          </a:prstGeom>
          <a:noFill/>
        </p:spPr>
        <p:txBody>
          <a:bodyPr wrap="square" rtlCol="0">
            <a:spAutoFit/>
          </a:bodyPr>
          <a:lstStyle/>
          <a:p>
            <a:endParaRPr lang="de-DE" sz="1100" dirty="0"/>
          </a:p>
          <a:p>
            <a:endParaRPr lang="de-DE" sz="1100" dirty="0"/>
          </a:p>
        </p:txBody>
      </p:sp>
      <p:pic>
        <p:nvPicPr>
          <p:cNvPr id="13" name="Picture 2">
            <a:extLst>
              <a:ext uri="{FF2B5EF4-FFF2-40B4-BE49-F238E27FC236}">
                <a16:creationId xmlns:a16="http://schemas.microsoft.com/office/drawing/2014/main" id="{598C62FA-10C1-55D2-570B-AD6E52328D70}"/>
              </a:ext>
            </a:extLst>
          </p:cNvPr>
          <p:cNvPicPr>
            <a:picLocks noChangeAspect="1" noChangeArrowheads="1"/>
          </p:cNvPicPr>
          <p:nvPr/>
        </p:nvPicPr>
        <p:blipFill rotWithShape="1">
          <a:blip r:embed="rId3"/>
          <a:srcRect b="13159"/>
          <a:stretch/>
        </p:blipFill>
        <p:spPr bwMode="auto">
          <a:xfrm>
            <a:off x="2065278" y="703602"/>
            <a:ext cx="1646117" cy="2144450"/>
          </a:xfrm>
          <a:prstGeom prst="rect">
            <a:avLst/>
          </a:prstGeom>
          <a:noFill/>
          <a:ln w="9525">
            <a:noFill/>
            <a:miter lim="800000"/>
            <a:headEnd/>
            <a:tailEnd/>
          </a:ln>
          <a:effectLst/>
        </p:spPr>
      </p:pic>
      <p:sp>
        <p:nvSpPr>
          <p:cNvPr id="14" name="Rechteck">
            <a:extLst>
              <a:ext uri="{FF2B5EF4-FFF2-40B4-BE49-F238E27FC236}">
                <a16:creationId xmlns:a16="http://schemas.microsoft.com/office/drawing/2014/main" id="{08203D4B-9FF1-96DC-38DA-C09D65161B80}"/>
              </a:ext>
            </a:extLst>
          </p:cNvPr>
          <p:cNvSpPr/>
          <p:nvPr/>
        </p:nvSpPr>
        <p:spPr>
          <a:xfrm>
            <a:off x="172828" y="88588"/>
            <a:ext cx="1775036" cy="6589431"/>
          </a:xfrm>
          <a:prstGeom prst="rect">
            <a:avLst/>
          </a:prstGeom>
          <a:solidFill>
            <a:srgbClr val="3399FF"/>
          </a:solidFill>
          <a:ln w="3175">
            <a:miter lim="400000"/>
          </a:ln>
        </p:spPr>
        <p:txBody>
          <a:bodyPr lIns="26377" tIns="26377" rIns="26377" bIns="26377" anchor="ctr"/>
          <a:lstStyle/>
          <a:p>
            <a:pPr>
              <a:defRPr sz="2800" b="0">
                <a:solidFill>
                  <a:srgbClr val="FFFFFF"/>
                </a:solidFill>
                <a:latin typeface="+mn-lt"/>
                <a:ea typeface="+mn-ea"/>
                <a:cs typeface="+mn-cs"/>
                <a:sym typeface="Helvetica Neue Medium"/>
              </a:defRPr>
            </a:pPr>
            <a:endParaRPr sz="692" dirty="0">
              <a:latin typeface="Arial" panose="020B0604020202020204" pitchFamily="34" charset="0"/>
              <a:cs typeface="Arial" panose="020B0604020202020204" pitchFamily="34" charset="0"/>
            </a:endParaRPr>
          </a:p>
        </p:txBody>
      </p:sp>
      <p:pic>
        <p:nvPicPr>
          <p:cNvPr id="15" name="Grafik 14">
            <a:extLst>
              <a:ext uri="{FF2B5EF4-FFF2-40B4-BE49-F238E27FC236}">
                <a16:creationId xmlns:a16="http://schemas.microsoft.com/office/drawing/2014/main" id="{0BF68938-7A6E-5A76-6D4E-2FD9778EC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67" y="1604270"/>
            <a:ext cx="232881" cy="232881"/>
          </a:xfrm>
          <a:prstGeom prst="rect">
            <a:avLst/>
          </a:prstGeom>
        </p:spPr>
      </p:pic>
      <p:pic>
        <p:nvPicPr>
          <p:cNvPr id="16" name="Grafik 15">
            <a:extLst>
              <a:ext uri="{FF2B5EF4-FFF2-40B4-BE49-F238E27FC236}">
                <a16:creationId xmlns:a16="http://schemas.microsoft.com/office/drawing/2014/main" id="{694A858B-5D75-4050-D046-E10BA6F1F7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435" y="5556625"/>
            <a:ext cx="183975" cy="183975"/>
          </a:xfrm>
          <a:prstGeom prst="rect">
            <a:avLst/>
          </a:prstGeom>
        </p:spPr>
      </p:pic>
      <p:pic>
        <p:nvPicPr>
          <p:cNvPr id="17" name="Grafik 16">
            <a:extLst>
              <a:ext uri="{FF2B5EF4-FFF2-40B4-BE49-F238E27FC236}">
                <a16:creationId xmlns:a16="http://schemas.microsoft.com/office/drawing/2014/main" id="{12D8ABAF-F5CC-659D-24C4-25DFF1D374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9988" y="5556625"/>
            <a:ext cx="183975" cy="183975"/>
          </a:xfrm>
          <a:prstGeom prst="rect">
            <a:avLst/>
          </a:prstGeom>
        </p:spPr>
      </p:pic>
      <p:pic>
        <p:nvPicPr>
          <p:cNvPr id="18" name="Grafik 17">
            <a:extLst>
              <a:ext uri="{FF2B5EF4-FFF2-40B4-BE49-F238E27FC236}">
                <a16:creationId xmlns:a16="http://schemas.microsoft.com/office/drawing/2014/main" id="{A08E3592-1E21-9687-08E7-5F97D0DE5F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7986" y="5542910"/>
            <a:ext cx="183975" cy="183975"/>
          </a:xfrm>
          <a:prstGeom prst="rect">
            <a:avLst/>
          </a:prstGeom>
        </p:spPr>
      </p:pic>
      <p:pic>
        <p:nvPicPr>
          <p:cNvPr id="19" name="Grafik 18">
            <a:extLst>
              <a:ext uri="{FF2B5EF4-FFF2-40B4-BE49-F238E27FC236}">
                <a16:creationId xmlns:a16="http://schemas.microsoft.com/office/drawing/2014/main" id="{637635B2-7D36-22FA-E3FA-DD824805A83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6626" y="5951601"/>
            <a:ext cx="183975" cy="183975"/>
          </a:xfrm>
          <a:prstGeom prst="rect">
            <a:avLst/>
          </a:prstGeom>
        </p:spPr>
      </p:pic>
      <p:pic>
        <p:nvPicPr>
          <p:cNvPr id="20" name="Grafik 19">
            <a:extLst>
              <a:ext uri="{FF2B5EF4-FFF2-40B4-BE49-F238E27FC236}">
                <a16:creationId xmlns:a16="http://schemas.microsoft.com/office/drawing/2014/main" id="{3A73EF26-995F-64AD-7BB2-998AB2AF7F4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9318" y="5959472"/>
            <a:ext cx="183975" cy="183975"/>
          </a:xfrm>
          <a:prstGeom prst="rect">
            <a:avLst/>
          </a:prstGeom>
        </p:spPr>
      </p:pic>
      <p:pic>
        <p:nvPicPr>
          <p:cNvPr id="21" name="Grafik 20">
            <a:extLst>
              <a:ext uri="{FF2B5EF4-FFF2-40B4-BE49-F238E27FC236}">
                <a16:creationId xmlns:a16="http://schemas.microsoft.com/office/drawing/2014/main" id="{862C239A-A23E-B5DB-FFCB-C79A3CD797E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008" y="1604270"/>
            <a:ext cx="232881" cy="232881"/>
          </a:xfrm>
          <a:prstGeom prst="rect">
            <a:avLst/>
          </a:prstGeom>
        </p:spPr>
      </p:pic>
      <p:pic>
        <p:nvPicPr>
          <p:cNvPr id="22" name="Grafik 21">
            <a:extLst>
              <a:ext uri="{FF2B5EF4-FFF2-40B4-BE49-F238E27FC236}">
                <a16:creationId xmlns:a16="http://schemas.microsoft.com/office/drawing/2014/main" id="{A70DA3C5-D7AC-76F5-9F74-C2745AC22B3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10478" y="5549418"/>
            <a:ext cx="183975" cy="183975"/>
          </a:xfrm>
          <a:prstGeom prst="rect">
            <a:avLst/>
          </a:prstGeom>
        </p:spPr>
      </p:pic>
      <p:pic>
        <p:nvPicPr>
          <p:cNvPr id="23" name="Grafik 22">
            <a:extLst>
              <a:ext uri="{FF2B5EF4-FFF2-40B4-BE49-F238E27FC236}">
                <a16:creationId xmlns:a16="http://schemas.microsoft.com/office/drawing/2014/main" id="{C217EDC5-76D9-3DA7-E576-50984960CCA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88563" y="5951601"/>
            <a:ext cx="183975" cy="183975"/>
          </a:xfrm>
          <a:prstGeom prst="rect">
            <a:avLst/>
          </a:prstGeom>
        </p:spPr>
      </p:pic>
      <p:sp>
        <p:nvSpPr>
          <p:cNvPr id="24" name="40%">
            <a:extLst>
              <a:ext uri="{FF2B5EF4-FFF2-40B4-BE49-F238E27FC236}">
                <a16:creationId xmlns:a16="http://schemas.microsoft.com/office/drawing/2014/main" id="{5CF5ECD4-4E82-5EB5-BA5A-0D29801882AE}"/>
              </a:ext>
            </a:extLst>
          </p:cNvPr>
          <p:cNvSpPr txBox="1"/>
          <p:nvPr/>
        </p:nvSpPr>
        <p:spPr>
          <a:xfrm>
            <a:off x="321401" y="5777484"/>
            <a:ext cx="335921"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lang="de-DE" sz="692" dirty="0">
                <a:latin typeface="Arial" panose="020B0604020202020204" pitchFamily="34" charset="0"/>
                <a:cs typeface="Arial" panose="020B0604020202020204" pitchFamily="34" charset="0"/>
              </a:rPr>
              <a:t>  </a:t>
            </a:r>
            <a:r>
              <a:rPr sz="692" dirty="0">
                <a:latin typeface="Arial" panose="020B0604020202020204" pitchFamily="34" charset="0"/>
                <a:cs typeface="Arial" panose="020B0604020202020204" pitchFamily="34" charset="0"/>
              </a:rPr>
              <a:t>0%</a:t>
            </a:r>
          </a:p>
        </p:txBody>
      </p:sp>
      <p:sp>
        <p:nvSpPr>
          <p:cNvPr id="25" name="5%">
            <a:extLst>
              <a:ext uri="{FF2B5EF4-FFF2-40B4-BE49-F238E27FC236}">
                <a16:creationId xmlns:a16="http://schemas.microsoft.com/office/drawing/2014/main" id="{9E970E48-6533-656D-B8A0-8075CA8DB849}"/>
              </a:ext>
            </a:extLst>
          </p:cNvPr>
          <p:cNvSpPr txBox="1"/>
          <p:nvPr/>
        </p:nvSpPr>
        <p:spPr>
          <a:xfrm>
            <a:off x="938094" y="5777484"/>
            <a:ext cx="257291"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sz="692" dirty="0">
                <a:latin typeface="Arial" panose="020B0604020202020204" pitchFamily="34" charset="0"/>
                <a:cs typeface="Arial" panose="020B0604020202020204" pitchFamily="34" charset="0"/>
              </a:rPr>
              <a:t>5%</a:t>
            </a:r>
          </a:p>
        </p:txBody>
      </p:sp>
      <p:sp>
        <p:nvSpPr>
          <p:cNvPr id="26" name="15%">
            <a:extLst>
              <a:ext uri="{FF2B5EF4-FFF2-40B4-BE49-F238E27FC236}">
                <a16:creationId xmlns:a16="http://schemas.microsoft.com/office/drawing/2014/main" id="{4CE8683B-A8FA-E813-6DA0-8903D63AEF70}"/>
              </a:ext>
            </a:extLst>
          </p:cNvPr>
          <p:cNvSpPr txBox="1"/>
          <p:nvPr/>
        </p:nvSpPr>
        <p:spPr>
          <a:xfrm>
            <a:off x="617977" y="5777484"/>
            <a:ext cx="335921"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lang="de-DE" sz="692" dirty="0">
                <a:latin typeface="Arial" panose="020B0604020202020204" pitchFamily="34" charset="0"/>
                <a:cs typeface="Arial" panose="020B0604020202020204" pitchFamily="34" charset="0"/>
              </a:rPr>
              <a:t>20</a:t>
            </a:r>
            <a:r>
              <a:rPr sz="692" dirty="0">
                <a:latin typeface="Arial" panose="020B0604020202020204" pitchFamily="34" charset="0"/>
                <a:cs typeface="Arial" panose="020B0604020202020204" pitchFamily="34" charset="0"/>
              </a:rPr>
              <a:t>%</a:t>
            </a:r>
          </a:p>
        </p:txBody>
      </p:sp>
      <p:sp>
        <p:nvSpPr>
          <p:cNvPr id="27" name="40%">
            <a:extLst>
              <a:ext uri="{FF2B5EF4-FFF2-40B4-BE49-F238E27FC236}">
                <a16:creationId xmlns:a16="http://schemas.microsoft.com/office/drawing/2014/main" id="{43DCCAAC-303C-B1F5-FB66-FCBE7A360682}"/>
              </a:ext>
            </a:extLst>
          </p:cNvPr>
          <p:cNvSpPr txBox="1"/>
          <p:nvPr/>
        </p:nvSpPr>
        <p:spPr>
          <a:xfrm>
            <a:off x="589568" y="6168631"/>
            <a:ext cx="257291"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sz="692" dirty="0">
                <a:latin typeface="Arial" panose="020B0604020202020204" pitchFamily="34" charset="0"/>
                <a:cs typeface="Arial" panose="020B0604020202020204" pitchFamily="34" charset="0"/>
              </a:rPr>
              <a:t>0%</a:t>
            </a:r>
          </a:p>
        </p:txBody>
      </p:sp>
      <p:sp>
        <p:nvSpPr>
          <p:cNvPr id="28" name="0%">
            <a:extLst>
              <a:ext uri="{FF2B5EF4-FFF2-40B4-BE49-F238E27FC236}">
                <a16:creationId xmlns:a16="http://schemas.microsoft.com/office/drawing/2014/main" id="{5FA2DBDF-96F0-4E46-931F-AF608E175555}"/>
              </a:ext>
            </a:extLst>
          </p:cNvPr>
          <p:cNvSpPr txBox="1"/>
          <p:nvPr/>
        </p:nvSpPr>
        <p:spPr>
          <a:xfrm>
            <a:off x="871234" y="6168631"/>
            <a:ext cx="257291"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lang="de-DE" sz="692" dirty="0">
                <a:latin typeface="Arial" panose="020B0604020202020204" pitchFamily="34" charset="0"/>
                <a:cs typeface="Arial" panose="020B0604020202020204" pitchFamily="34" charset="0"/>
              </a:rPr>
              <a:t>75</a:t>
            </a:r>
            <a:r>
              <a:rPr sz="692" dirty="0">
                <a:latin typeface="Arial" panose="020B0604020202020204" pitchFamily="34" charset="0"/>
                <a:cs typeface="Arial" panose="020B0604020202020204" pitchFamily="34" charset="0"/>
              </a:rPr>
              <a:t>%</a:t>
            </a:r>
          </a:p>
        </p:txBody>
      </p:sp>
      <p:pic>
        <p:nvPicPr>
          <p:cNvPr id="29" name="Grafik 28">
            <a:extLst>
              <a:ext uri="{FF2B5EF4-FFF2-40B4-BE49-F238E27FC236}">
                <a16:creationId xmlns:a16="http://schemas.microsoft.com/office/drawing/2014/main" id="{72919798-B810-019B-2D6D-000FB59F6ED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30950" y="5576722"/>
            <a:ext cx="183976" cy="183976"/>
          </a:xfrm>
          <a:prstGeom prst="rect">
            <a:avLst/>
          </a:prstGeom>
        </p:spPr>
      </p:pic>
      <p:sp>
        <p:nvSpPr>
          <p:cNvPr id="30" name="40%">
            <a:extLst>
              <a:ext uri="{FF2B5EF4-FFF2-40B4-BE49-F238E27FC236}">
                <a16:creationId xmlns:a16="http://schemas.microsoft.com/office/drawing/2014/main" id="{FED0E355-6985-93BA-E4F3-2D7E46A2535E}"/>
              </a:ext>
            </a:extLst>
          </p:cNvPr>
          <p:cNvSpPr txBox="1"/>
          <p:nvPr/>
        </p:nvSpPr>
        <p:spPr>
          <a:xfrm>
            <a:off x="306609" y="6170290"/>
            <a:ext cx="335921"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lang="de-DE" sz="692" dirty="0">
                <a:latin typeface="Arial" panose="020B0604020202020204" pitchFamily="34" charset="0"/>
                <a:cs typeface="Arial" panose="020B0604020202020204" pitchFamily="34" charset="0"/>
              </a:rPr>
              <a:t>  </a:t>
            </a:r>
            <a:r>
              <a:rPr sz="692" dirty="0">
                <a:latin typeface="Arial" panose="020B0604020202020204" pitchFamily="34" charset="0"/>
                <a:cs typeface="Arial" panose="020B0604020202020204" pitchFamily="34" charset="0"/>
              </a:rPr>
              <a:t>0%</a:t>
            </a:r>
          </a:p>
        </p:txBody>
      </p:sp>
      <p:sp>
        <p:nvSpPr>
          <p:cNvPr id="31" name="5%">
            <a:extLst>
              <a:ext uri="{FF2B5EF4-FFF2-40B4-BE49-F238E27FC236}">
                <a16:creationId xmlns:a16="http://schemas.microsoft.com/office/drawing/2014/main" id="{591437B1-B180-993D-36EF-CEBAC277D783}"/>
              </a:ext>
            </a:extLst>
          </p:cNvPr>
          <p:cNvSpPr txBox="1"/>
          <p:nvPr/>
        </p:nvSpPr>
        <p:spPr>
          <a:xfrm>
            <a:off x="1224283" y="5777485"/>
            <a:ext cx="335921"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lang="de-DE" sz="692" dirty="0">
                <a:latin typeface="Arial" panose="020B0604020202020204" pitchFamily="34" charset="0"/>
                <a:cs typeface="Arial" panose="020B0604020202020204" pitchFamily="34" charset="0"/>
              </a:rPr>
              <a:t>0</a:t>
            </a:r>
            <a:r>
              <a:rPr sz="692" dirty="0">
                <a:latin typeface="Arial" panose="020B0604020202020204" pitchFamily="34" charset="0"/>
                <a:cs typeface="Arial" panose="020B0604020202020204" pitchFamily="34" charset="0"/>
              </a:rPr>
              <a:t>%</a:t>
            </a:r>
          </a:p>
        </p:txBody>
      </p:sp>
      <p:sp>
        <p:nvSpPr>
          <p:cNvPr id="32" name="5%">
            <a:extLst>
              <a:ext uri="{FF2B5EF4-FFF2-40B4-BE49-F238E27FC236}">
                <a16:creationId xmlns:a16="http://schemas.microsoft.com/office/drawing/2014/main" id="{B89094BA-E1C1-BF7A-5CE2-6EF88C5CF54E}"/>
              </a:ext>
            </a:extLst>
          </p:cNvPr>
          <p:cNvSpPr txBox="1"/>
          <p:nvPr/>
        </p:nvSpPr>
        <p:spPr>
          <a:xfrm>
            <a:off x="1490220" y="5782071"/>
            <a:ext cx="335921"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lang="de-DE" sz="692" dirty="0">
                <a:latin typeface="Arial" panose="020B0604020202020204" pitchFamily="34" charset="0"/>
                <a:cs typeface="Arial" panose="020B0604020202020204" pitchFamily="34" charset="0"/>
              </a:rPr>
              <a:t>  0</a:t>
            </a:r>
            <a:r>
              <a:rPr sz="692" dirty="0">
                <a:latin typeface="Arial" panose="020B0604020202020204" pitchFamily="34" charset="0"/>
                <a:cs typeface="Arial" panose="020B0604020202020204" pitchFamily="34" charset="0"/>
              </a:rPr>
              <a:t>%</a:t>
            </a:r>
          </a:p>
        </p:txBody>
      </p:sp>
      <p:sp>
        <p:nvSpPr>
          <p:cNvPr id="33" name="Persönlichkeit">
            <a:extLst>
              <a:ext uri="{FF2B5EF4-FFF2-40B4-BE49-F238E27FC236}">
                <a16:creationId xmlns:a16="http://schemas.microsoft.com/office/drawing/2014/main" id="{3CE355B2-7822-A0B0-4857-911A55DC33B4}"/>
              </a:ext>
            </a:extLst>
          </p:cNvPr>
          <p:cNvSpPr txBox="1"/>
          <p:nvPr/>
        </p:nvSpPr>
        <p:spPr>
          <a:xfrm>
            <a:off x="316201" y="2812497"/>
            <a:ext cx="939604"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lang="de-CH" sz="692" dirty="0"/>
              <a:t>Internet</a:t>
            </a:r>
            <a:endParaRPr sz="692" dirty="0"/>
          </a:p>
        </p:txBody>
      </p:sp>
      <p:sp>
        <p:nvSpPr>
          <p:cNvPr id="34" name="Extrovertiert">
            <a:extLst>
              <a:ext uri="{FF2B5EF4-FFF2-40B4-BE49-F238E27FC236}">
                <a16:creationId xmlns:a16="http://schemas.microsoft.com/office/drawing/2014/main" id="{8687C3D5-2F19-98F6-3078-B1FF257874E6}"/>
              </a:ext>
            </a:extLst>
          </p:cNvPr>
          <p:cNvSpPr txBox="1"/>
          <p:nvPr/>
        </p:nvSpPr>
        <p:spPr>
          <a:xfrm>
            <a:off x="280529" y="3542353"/>
            <a:ext cx="712373"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sz="692" dirty="0" err="1">
                <a:latin typeface="Arial" panose="020B0604020202020204" pitchFamily="34" charset="0"/>
                <a:cs typeface="Arial" panose="020B0604020202020204" pitchFamily="34" charset="0"/>
              </a:rPr>
              <a:t>Extrovertiert</a:t>
            </a:r>
            <a:endParaRPr sz="692" dirty="0">
              <a:latin typeface="Arial" panose="020B0604020202020204" pitchFamily="34" charset="0"/>
              <a:cs typeface="Arial" panose="020B0604020202020204" pitchFamily="34" charset="0"/>
            </a:endParaRPr>
          </a:p>
        </p:txBody>
      </p:sp>
      <p:sp>
        <p:nvSpPr>
          <p:cNvPr id="35" name="Introvertiert">
            <a:extLst>
              <a:ext uri="{FF2B5EF4-FFF2-40B4-BE49-F238E27FC236}">
                <a16:creationId xmlns:a16="http://schemas.microsoft.com/office/drawing/2014/main" id="{ECC674DB-F526-B335-D1A0-430B14C35317}"/>
              </a:ext>
            </a:extLst>
          </p:cNvPr>
          <p:cNvSpPr txBox="1"/>
          <p:nvPr/>
        </p:nvSpPr>
        <p:spPr>
          <a:xfrm>
            <a:off x="1128526" y="3545197"/>
            <a:ext cx="646006"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defRPr sz="1400" b="0" spc="70">
                <a:solidFill>
                  <a:srgbClr val="FFFFFF"/>
                </a:solidFill>
                <a:latin typeface="Futura"/>
                <a:ea typeface="Futura"/>
                <a:cs typeface="Futura"/>
                <a:sym typeface="Futura"/>
              </a:defRPr>
            </a:lvl1pPr>
          </a:lstStyle>
          <a:p>
            <a:r>
              <a:rPr sz="692" dirty="0" err="1">
                <a:latin typeface="Arial" panose="020B0604020202020204" pitchFamily="34" charset="0"/>
                <a:cs typeface="Arial" panose="020B0604020202020204" pitchFamily="34" charset="0"/>
              </a:rPr>
              <a:t>Introvertiert</a:t>
            </a:r>
            <a:endParaRPr sz="692" dirty="0">
              <a:latin typeface="Arial" panose="020B0604020202020204" pitchFamily="34" charset="0"/>
              <a:cs typeface="Arial" panose="020B0604020202020204" pitchFamily="34" charset="0"/>
            </a:endParaRPr>
          </a:p>
        </p:txBody>
      </p:sp>
      <p:sp>
        <p:nvSpPr>
          <p:cNvPr id="36" name="Planer">
            <a:extLst>
              <a:ext uri="{FF2B5EF4-FFF2-40B4-BE49-F238E27FC236}">
                <a16:creationId xmlns:a16="http://schemas.microsoft.com/office/drawing/2014/main" id="{9A9B887B-B717-54EB-7273-6BFDCE980A68}"/>
              </a:ext>
            </a:extLst>
          </p:cNvPr>
          <p:cNvSpPr txBox="1"/>
          <p:nvPr/>
        </p:nvSpPr>
        <p:spPr>
          <a:xfrm>
            <a:off x="276559" y="3791344"/>
            <a:ext cx="708018"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sz="692" dirty="0"/>
              <a:t>Planer</a:t>
            </a:r>
          </a:p>
        </p:txBody>
      </p:sp>
      <p:sp>
        <p:nvSpPr>
          <p:cNvPr id="37" name="Spontan">
            <a:extLst>
              <a:ext uri="{FF2B5EF4-FFF2-40B4-BE49-F238E27FC236}">
                <a16:creationId xmlns:a16="http://schemas.microsoft.com/office/drawing/2014/main" id="{F58D24AB-F4B4-CBEE-696F-6FA9DCDA09D0}"/>
              </a:ext>
            </a:extLst>
          </p:cNvPr>
          <p:cNvSpPr txBox="1"/>
          <p:nvPr/>
        </p:nvSpPr>
        <p:spPr>
          <a:xfrm>
            <a:off x="1224283" y="3791343"/>
            <a:ext cx="507177"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defRPr sz="1400" b="0" spc="70">
                <a:solidFill>
                  <a:srgbClr val="FFFFFF"/>
                </a:solidFill>
                <a:latin typeface="Futura"/>
                <a:ea typeface="Futura"/>
                <a:cs typeface="Futura"/>
                <a:sym typeface="Futura"/>
              </a:defRPr>
            </a:lvl1pPr>
          </a:lstStyle>
          <a:p>
            <a:r>
              <a:rPr sz="692" dirty="0" err="1">
                <a:latin typeface="Arial" panose="020B0604020202020204" pitchFamily="34" charset="0"/>
                <a:cs typeface="Arial" panose="020B0604020202020204" pitchFamily="34" charset="0"/>
              </a:rPr>
              <a:t>Spontan</a:t>
            </a:r>
            <a:endParaRPr sz="692" dirty="0">
              <a:latin typeface="Arial" panose="020B0604020202020204" pitchFamily="34" charset="0"/>
              <a:cs typeface="Arial" panose="020B0604020202020204" pitchFamily="34" charset="0"/>
            </a:endParaRPr>
          </a:p>
        </p:txBody>
      </p:sp>
      <p:sp>
        <p:nvSpPr>
          <p:cNvPr id="38" name="Fühlen">
            <a:extLst>
              <a:ext uri="{FF2B5EF4-FFF2-40B4-BE49-F238E27FC236}">
                <a16:creationId xmlns:a16="http://schemas.microsoft.com/office/drawing/2014/main" id="{6ECA944A-8484-F78F-BFF4-E930CCD03525}"/>
              </a:ext>
            </a:extLst>
          </p:cNvPr>
          <p:cNvSpPr txBox="1"/>
          <p:nvPr/>
        </p:nvSpPr>
        <p:spPr>
          <a:xfrm>
            <a:off x="1432079" y="4034545"/>
            <a:ext cx="479297"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defRPr sz="1400" b="0" spc="70">
                <a:solidFill>
                  <a:srgbClr val="FFFFFF"/>
                </a:solidFill>
                <a:latin typeface="Futura"/>
                <a:ea typeface="Futura"/>
                <a:cs typeface="Futura"/>
                <a:sym typeface="Futura"/>
              </a:defRPr>
            </a:lvl1pPr>
          </a:lstStyle>
          <a:p>
            <a:r>
              <a:rPr sz="692" dirty="0" err="1">
                <a:latin typeface="Arial" panose="020B0604020202020204" pitchFamily="34" charset="0"/>
                <a:cs typeface="Arial" panose="020B0604020202020204" pitchFamily="34" charset="0"/>
              </a:rPr>
              <a:t>Fühlen</a:t>
            </a:r>
            <a:endParaRPr sz="692" dirty="0">
              <a:latin typeface="Arial" panose="020B0604020202020204" pitchFamily="34" charset="0"/>
              <a:cs typeface="Arial" panose="020B0604020202020204" pitchFamily="34" charset="0"/>
            </a:endParaRPr>
          </a:p>
        </p:txBody>
      </p:sp>
      <p:sp>
        <p:nvSpPr>
          <p:cNvPr id="39" name="Konservativ">
            <a:extLst>
              <a:ext uri="{FF2B5EF4-FFF2-40B4-BE49-F238E27FC236}">
                <a16:creationId xmlns:a16="http://schemas.microsoft.com/office/drawing/2014/main" id="{CE5F4AAE-F1CD-C815-7C64-A16AEC86A85C}"/>
              </a:ext>
            </a:extLst>
          </p:cNvPr>
          <p:cNvSpPr txBox="1"/>
          <p:nvPr/>
        </p:nvSpPr>
        <p:spPr>
          <a:xfrm>
            <a:off x="280240" y="4324572"/>
            <a:ext cx="680185"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sz="692" dirty="0" err="1">
                <a:latin typeface="Arial" panose="020B0604020202020204" pitchFamily="34" charset="0"/>
                <a:cs typeface="Arial" panose="020B0604020202020204" pitchFamily="34" charset="0"/>
              </a:rPr>
              <a:t>Konservativ</a:t>
            </a:r>
            <a:endParaRPr sz="692" dirty="0">
              <a:latin typeface="Arial" panose="020B0604020202020204" pitchFamily="34" charset="0"/>
              <a:cs typeface="Arial" panose="020B0604020202020204" pitchFamily="34" charset="0"/>
            </a:endParaRPr>
          </a:p>
        </p:txBody>
      </p:sp>
      <p:sp>
        <p:nvSpPr>
          <p:cNvPr id="40" name="Liberal">
            <a:extLst>
              <a:ext uri="{FF2B5EF4-FFF2-40B4-BE49-F238E27FC236}">
                <a16:creationId xmlns:a16="http://schemas.microsoft.com/office/drawing/2014/main" id="{662631D6-149E-EC67-B730-C355C246C484}"/>
              </a:ext>
            </a:extLst>
          </p:cNvPr>
          <p:cNvSpPr txBox="1"/>
          <p:nvPr/>
        </p:nvSpPr>
        <p:spPr>
          <a:xfrm>
            <a:off x="1325500" y="4315224"/>
            <a:ext cx="479297"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defRPr sz="1400" b="0" spc="70">
                <a:solidFill>
                  <a:srgbClr val="FFFFFF"/>
                </a:solidFill>
                <a:latin typeface="Futura"/>
                <a:ea typeface="Futura"/>
                <a:cs typeface="Futura"/>
                <a:sym typeface="Futura"/>
              </a:defRPr>
            </a:lvl1pPr>
          </a:lstStyle>
          <a:p>
            <a:r>
              <a:rPr sz="692" dirty="0">
                <a:latin typeface="Arial" panose="020B0604020202020204" pitchFamily="34" charset="0"/>
                <a:cs typeface="Arial" panose="020B0604020202020204" pitchFamily="34" charset="0"/>
              </a:rPr>
              <a:t>Liberal</a:t>
            </a:r>
          </a:p>
        </p:txBody>
      </p:sp>
      <p:sp>
        <p:nvSpPr>
          <p:cNvPr id="41" name="Anführer">
            <a:extLst>
              <a:ext uri="{FF2B5EF4-FFF2-40B4-BE49-F238E27FC236}">
                <a16:creationId xmlns:a16="http://schemas.microsoft.com/office/drawing/2014/main" id="{BA64E5CE-77B8-5F8E-6607-AD9D8565FCCD}"/>
              </a:ext>
            </a:extLst>
          </p:cNvPr>
          <p:cNvSpPr txBox="1"/>
          <p:nvPr/>
        </p:nvSpPr>
        <p:spPr>
          <a:xfrm>
            <a:off x="295534" y="4627750"/>
            <a:ext cx="573683"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sz="692" dirty="0" err="1">
                <a:latin typeface="Arial" panose="020B0604020202020204" pitchFamily="34" charset="0"/>
                <a:cs typeface="Arial" panose="020B0604020202020204" pitchFamily="34" charset="0"/>
              </a:rPr>
              <a:t>Anführer</a:t>
            </a:r>
            <a:endParaRPr sz="692" dirty="0">
              <a:latin typeface="Arial" panose="020B0604020202020204" pitchFamily="34" charset="0"/>
              <a:cs typeface="Arial" panose="020B0604020202020204" pitchFamily="34" charset="0"/>
            </a:endParaRPr>
          </a:p>
        </p:txBody>
      </p:sp>
      <p:sp>
        <p:nvSpPr>
          <p:cNvPr id="42" name="Nachahmer">
            <a:extLst>
              <a:ext uri="{FF2B5EF4-FFF2-40B4-BE49-F238E27FC236}">
                <a16:creationId xmlns:a16="http://schemas.microsoft.com/office/drawing/2014/main" id="{AD538501-2646-D242-4807-D97E7EB223CC}"/>
              </a:ext>
            </a:extLst>
          </p:cNvPr>
          <p:cNvSpPr txBox="1"/>
          <p:nvPr/>
        </p:nvSpPr>
        <p:spPr>
          <a:xfrm>
            <a:off x="1128525" y="4605860"/>
            <a:ext cx="682216"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defRPr sz="1400" b="0" spc="70">
                <a:solidFill>
                  <a:srgbClr val="FFFFFF"/>
                </a:solidFill>
                <a:latin typeface="Futura"/>
                <a:ea typeface="Futura"/>
                <a:cs typeface="Futura"/>
                <a:sym typeface="Futura"/>
              </a:defRPr>
            </a:lvl1pPr>
          </a:lstStyle>
          <a:p>
            <a:r>
              <a:rPr sz="692" dirty="0" err="1">
                <a:latin typeface="Arial" panose="020B0604020202020204" pitchFamily="34" charset="0"/>
                <a:cs typeface="Arial" panose="020B0604020202020204" pitchFamily="34" charset="0"/>
              </a:rPr>
              <a:t>Nachahmer</a:t>
            </a:r>
            <a:endParaRPr sz="692" dirty="0">
              <a:latin typeface="Arial" panose="020B0604020202020204" pitchFamily="34" charset="0"/>
              <a:cs typeface="Arial" panose="020B0604020202020204" pitchFamily="34" charset="0"/>
            </a:endParaRPr>
          </a:p>
        </p:txBody>
      </p:sp>
      <p:sp>
        <p:nvSpPr>
          <p:cNvPr id="43" name="Internet">
            <a:extLst>
              <a:ext uri="{FF2B5EF4-FFF2-40B4-BE49-F238E27FC236}">
                <a16:creationId xmlns:a16="http://schemas.microsoft.com/office/drawing/2014/main" id="{F7AC6987-1424-E5DC-693F-18EBDA674984}"/>
              </a:ext>
            </a:extLst>
          </p:cNvPr>
          <p:cNvSpPr txBox="1"/>
          <p:nvPr/>
        </p:nvSpPr>
        <p:spPr>
          <a:xfrm>
            <a:off x="293354" y="2314611"/>
            <a:ext cx="665943"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lang="de-DE" sz="692" dirty="0">
                <a:latin typeface="Arial" panose="020B0604020202020204" pitchFamily="34" charset="0"/>
                <a:cs typeface="Arial" panose="020B0604020202020204" pitchFamily="34" charset="0"/>
              </a:rPr>
              <a:t>Technologie</a:t>
            </a:r>
            <a:endParaRPr sz="692" dirty="0">
              <a:latin typeface="Arial" panose="020B0604020202020204" pitchFamily="34" charset="0"/>
              <a:cs typeface="Arial" panose="020B0604020202020204" pitchFamily="34" charset="0"/>
            </a:endParaRPr>
          </a:p>
        </p:txBody>
      </p:sp>
      <p:sp>
        <p:nvSpPr>
          <p:cNvPr id="44" name="Software und Apps">
            <a:extLst>
              <a:ext uri="{FF2B5EF4-FFF2-40B4-BE49-F238E27FC236}">
                <a16:creationId xmlns:a16="http://schemas.microsoft.com/office/drawing/2014/main" id="{CC2A4B3D-842A-D9A9-C823-3C3B9205CAC9}"/>
              </a:ext>
            </a:extLst>
          </p:cNvPr>
          <p:cNvSpPr txBox="1"/>
          <p:nvPr/>
        </p:nvSpPr>
        <p:spPr>
          <a:xfrm>
            <a:off x="299950" y="2577196"/>
            <a:ext cx="1389880"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1400" b="0" spc="70">
                <a:solidFill>
                  <a:srgbClr val="FFFFFF"/>
                </a:solidFill>
                <a:latin typeface="Futura"/>
                <a:ea typeface="Futura"/>
                <a:cs typeface="Futura"/>
                <a:sym typeface="Futura"/>
              </a:defRPr>
            </a:lvl1pPr>
          </a:lstStyle>
          <a:p>
            <a:r>
              <a:rPr sz="692" dirty="0">
                <a:latin typeface="Arial" panose="020B0604020202020204" pitchFamily="34" charset="0"/>
                <a:cs typeface="Arial" panose="020B0604020202020204" pitchFamily="34" charset="0"/>
              </a:rPr>
              <a:t>Software und Apps</a:t>
            </a:r>
          </a:p>
        </p:txBody>
      </p:sp>
      <p:grpSp>
        <p:nvGrpSpPr>
          <p:cNvPr id="45" name="Gruppieren">
            <a:extLst>
              <a:ext uri="{FF2B5EF4-FFF2-40B4-BE49-F238E27FC236}">
                <a16:creationId xmlns:a16="http://schemas.microsoft.com/office/drawing/2014/main" id="{2C58D761-6746-C627-955A-2EB97EC0DF5A}"/>
              </a:ext>
            </a:extLst>
          </p:cNvPr>
          <p:cNvGrpSpPr/>
          <p:nvPr/>
        </p:nvGrpSpPr>
        <p:grpSpPr>
          <a:xfrm>
            <a:off x="295534" y="4781382"/>
            <a:ext cx="1450770" cy="31652"/>
            <a:chOff x="0" y="0"/>
            <a:chExt cx="2805665" cy="47887"/>
          </a:xfrm>
        </p:grpSpPr>
        <p:sp>
          <p:nvSpPr>
            <p:cNvPr id="46" name="Rechteck">
              <a:extLst>
                <a:ext uri="{FF2B5EF4-FFF2-40B4-BE49-F238E27FC236}">
                  <a16:creationId xmlns:a16="http://schemas.microsoft.com/office/drawing/2014/main" id="{A85ABEE5-9829-441F-26CD-73A2487209A9}"/>
                </a:ext>
              </a:extLst>
            </p:cNvPr>
            <p:cNvSpPr/>
            <p:nvPr/>
          </p:nvSpPr>
          <p:spPr>
            <a:xfrm>
              <a:off x="0"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47" name="Rechteck">
              <a:extLst>
                <a:ext uri="{FF2B5EF4-FFF2-40B4-BE49-F238E27FC236}">
                  <a16:creationId xmlns:a16="http://schemas.microsoft.com/office/drawing/2014/main" id="{CA35E119-C41B-D87A-2433-FF444168E190}"/>
                </a:ext>
              </a:extLst>
            </p:cNvPr>
            <p:cNvSpPr/>
            <p:nvPr/>
          </p:nvSpPr>
          <p:spPr>
            <a:xfrm>
              <a:off x="1141782" y="0"/>
              <a:ext cx="522102"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48" name="Rechteck">
              <a:extLst>
                <a:ext uri="{FF2B5EF4-FFF2-40B4-BE49-F238E27FC236}">
                  <a16:creationId xmlns:a16="http://schemas.microsoft.com/office/drawing/2014/main" id="{35718444-A42B-E0C2-A259-5C84828CF6DB}"/>
                </a:ext>
              </a:extLst>
            </p:cNvPr>
            <p:cNvSpPr/>
            <p:nvPr/>
          </p:nvSpPr>
          <p:spPr>
            <a:xfrm>
              <a:off x="570891"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49" name="Rechteck">
              <a:extLst>
                <a:ext uri="{FF2B5EF4-FFF2-40B4-BE49-F238E27FC236}">
                  <a16:creationId xmlns:a16="http://schemas.microsoft.com/office/drawing/2014/main" id="{F480FF57-C824-CAD8-0E23-2628B55876F2}"/>
                </a:ext>
              </a:extLst>
            </p:cNvPr>
            <p:cNvSpPr/>
            <p:nvPr/>
          </p:nvSpPr>
          <p:spPr>
            <a:xfrm>
              <a:off x="1712674"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50" name="Rechteck">
              <a:extLst>
                <a:ext uri="{FF2B5EF4-FFF2-40B4-BE49-F238E27FC236}">
                  <a16:creationId xmlns:a16="http://schemas.microsoft.com/office/drawing/2014/main" id="{949BEBFC-9FB2-97CC-0AF0-EBE3A7933A75}"/>
                </a:ext>
              </a:extLst>
            </p:cNvPr>
            <p:cNvSpPr/>
            <p:nvPr/>
          </p:nvSpPr>
          <p:spPr>
            <a:xfrm>
              <a:off x="2283565"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grpSp>
      <p:grpSp>
        <p:nvGrpSpPr>
          <p:cNvPr id="51" name="Gruppieren">
            <a:extLst>
              <a:ext uri="{FF2B5EF4-FFF2-40B4-BE49-F238E27FC236}">
                <a16:creationId xmlns:a16="http://schemas.microsoft.com/office/drawing/2014/main" id="{84A00F3B-C117-43F5-DBD8-420C6A2E01F4}"/>
              </a:ext>
            </a:extLst>
          </p:cNvPr>
          <p:cNvGrpSpPr/>
          <p:nvPr/>
        </p:nvGrpSpPr>
        <p:grpSpPr>
          <a:xfrm>
            <a:off x="295534" y="4499325"/>
            <a:ext cx="1450770" cy="31652"/>
            <a:chOff x="0" y="0"/>
            <a:chExt cx="2805665" cy="47887"/>
          </a:xfrm>
        </p:grpSpPr>
        <p:sp>
          <p:nvSpPr>
            <p:cNvPr id="52" name="Rechteck">
              <a:extLst>
                <a:ext uri="{FF2B5EF4-FFF2-40B4-BE49-F238E27FC236}">
                  <a16:creationId xmlns:a16="http://schemas.microsoft.com/office/drawing/2014/main" id="{5106BCC5-48D4-A1A5-324C-452BD34CB28E}"/>
                </a:ext>
              </a:extLst>
            </p:cNvPr>
            <p:cNvSpPr/>
            <p:nvPr/>
          </p:nvSpPr>
          <p:spPr>
            <a:xfrm>
              <a:off x="0"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53" name="Rechteck">
              <a:extLst>
                <a:ext uri="{FF2B5EF4-FFF2-40B4-BE49-F238E27FC236}">
                  <a16:creationId xmlns:a16="http://schemas.microsoft.com/office/drawing/2014/main" id="{ACB3B5A8-FF29-1892-804A-67C6B918E213}"/>
                </a:ext>
              </a:extLst>
            </p:cNvPr>
            <p:cNvSpPr/>
            <p:nvPr/>
          </p:nvSpPr>
          <p:spPr>
            <a:xfrm>
              <a:off x="1141782" y="0"/>
              <a:ext cx="522102"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54" name="Rechteck">
              <a:extLst>
                <a:ext uri="{FF2B5EF4-FFF2-40B4-BE49-F238E27FC236}">
                  <a16:creationId xmlns:a16="http://schemas.microsoft.com/office/drawing/2014/main" id="{4E44EFD1-EB64-D9B8-AADC-052534B309B2}"/>
                </a:ext>
              </a:extLst>
            </p:cNvPr>
            <p:cNvSpPr/>
            <p:nvPr/>
          </p:nvSpPr>
          <p:spPr>
            <a:xfrm>
              <a:off x="570891"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55" name="Rechteck">
              <a:extLst>
                <a:ext uri="{FF2B5EF4-FFF2-40B4-BE49-F238E27FC236}">
                  <a16:creationId xmlns:a16="http://schemas.microsoft.com/office/drawing/2014/main" id="{AC52B65D-998C-72A7-71A6-46A458C1D78D}"/>
                </a:ext>
              </a:extLst>
            </p:cNvPr>
            <p:cNvSpPr/>
            <p:nvPr/>
          </p:nvSpPr>
          <p:spPr>
            <a:xfrm>
              <a:off x="1712674"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56" name="Rechteck">
              <a:extLst>
                <a:ext uri="{FF2B5EF4-FFF2-40B4-BE49-F238E27FC236}">
                  <a16:creationId xmlns:a16="http://schemas.microsoft.com/office/drawing/2014/main" id="{D4624DFF-9F3E-8781-B357-6731D702DFCF}"/>
                </a:ext>
              </a:extLst>
            </p:cNvPr>
            <p:cNvSpPr/>
            <p:nvPr/>
          </p:nvSpPr>
          <p:spPr>
            <a:xfrm>
              <a:off x="2283565"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grpSp>
      <p:grpSp>
        <p:nvGrpSpPr>
          <p:cNvPr id="57" name="Gruppieren">
            <a:extLst>
              <a:ext uri="{FF2B5EF4-FFF2-40B4-BE49-F238E27FC236}">
                <a16:creationId xmlns:a16="http://schemas.microsoft.com/office/drawing/2014/main" id="{C537E812-D0C3-7611-9014-864375384BA6}"/>
              </a:ext>
            </a:extLst>
          </p:cNvPr>
          <p:cNvGrpSpPr/>
          <p:nvPr/>
        </p:nvGrpSpPr>
        <p:grpSpPr>
          <a:xfrm>
            <a:off x="295534" y="4217785"/>
            <a:ext cx="1450770" cy="31652"/>
            <a:chOff x="0" y="0"/>
            <a:chExt cx="2805665" cy="47887"/>
          </a:xfrm>
        </p:grpSpPr>
        <p:sp>
          <p:nvSpPr>
            <p:cNvPr id="58" name="Rechteck">
              <a:extLst>
                <a:ext uri="{FF2B5EF4-FFF2-40B4-BE49-F238E27FC236}">
                  <a16:creationId xmlns:a16="http://schemas.microsoft.com/office/drawing/2014/main" id="{2EFC5050-A806-D12D-F96C-84A1F9B58A02}"/>
                </a:ext>
              </a:extLst>
            </p:cNvPr>
            <p:cNvSpPr/>
            <p:nvPr/>
          </p:nvSpPr>
          <p:spPr>
            <a:xfrm>
              <a:off x="0"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59" name="Rechteck">
              <a:extLst>
                <a:ext uri="{FF2B5EF4-FFF2-40B4-BE49-F238E27FC236}">
                  <a16:creationId xmlns:a16="http://schemas.microsoft.com/office/drawing/2014/main" id="{6885E79C-DE85-8843-B51A-05A1B5DCE32C}"/>
                </a:ext>
              </a:extLst>
            </p:cNvPr>
            <p:cNvSpPr/>
            <p:nvPr/>
          </p:nvSpPr>
          <p:spPr>
            <a:xfrm>
              <a:off x="1141782" y="0"/>
              <a:ext cx="522102"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60" name="Rechteck">
              <a:extLst>
                <a:ext uri="{FF2B5EF4-FFF2-40B4-BE49-F238E27FC236}">
                  <a16:creationId xmlns:a16="http://schemas.microsoft.com/office/drawing/2014/main" id="{27EEF839-39C7-C7CB-3F10-01CB156D55DB}"/>
                </a:ext>
              </a:extLst>
            </p:cNvPr>
            <p:cNvSpPr/>
            <p:nvPr/>
          </p:nvSpPr>
          <p:spPr>
            <a:xfrm>
              <a:off x="570891"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61" name="Rechteck">
              <a:extLst>
                <a:ext uri="{FF2B5EF4-FFF2-40B4-BE49-F238E27FC236}">
                  <a16:creationId xmlns:a16="http://schemas.microsoft.com/office/drawing/2014/main" id="{4AFE9F4F-BAFF-FB88-3F64-04101C8C80F4}"/>
                </a:ext>
              </a:extLst>
            </p:cNvPr>
            <p:cNvSpPr/>
            <p:nvPr/>
          </p:nvSpPr>
          <p:spPr>
            <a:xfrm>
              <a:off x="1712674"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62" name="Rechteck">
              <a:extLst>
                <a:ext uri="{FF2B5EF4-FFF2-40B4-BE49-F238E27FC236}">
                  <a16:creationId xmlns:a16="http://schemas.microsoft.com/office/drawing/2014/main" id="{916300D6-C2B2-9C3C-EAF9-7764102A0333}"/>
                </a:ext>
              </a:extLst>
            </p:cNvPr>
            <p:cNvSpPr/>
            <p:nvPr/>
          </p:nvSpPr>
          <p:spPr>
            <a:xfrm>
              <a:off x="2283565"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grpSp>
      <p:sp>
        <p:nvSpPr>
          <p:cNvPr id="63" name="Denken">
            <a:extLst>
              <a:ext uri="{FF2B5EF4-FFF2-40B4-BE49-F238E27FC236}">
                <a16:creationId xmlns:a16="http://schemas.microsoft.com/office/drawing/2014/main" id="{63C1BFF9-C7D7-B597-BEB0-DBEB0422F703}"/>
              </a:ext>
            </a:extLst>
          </p:cNvPr>
          <p:cNvSpPr txBox="1"/>
          <p:nvPr/>
        </p:nvSpPr>
        <p:spPr>
          <a:xfrm>
            <a:off x="280732" y="4048056"/>
            <a:ext cx="416494" cy="14695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377" tIns="26377" rIns="26377" bIns="26377" anchor="ctr"/>
          <a:lstStyle>
            <a:lvl1pPr algn="l">
              <a:defRPr sz="1400" b="0" spc="70">
                <a:solidFill>
                  <a:srgbClr val="FFFFFF"/>
                </a:solidFill>
                <a:latin typeface="Futura"/>
                <a:ea typeface="Futura"/>
                <a:cs typeface="Futura"/>
                <a:sym typeface="Futura"/>
              </a:defRPr>
            </a:lvl1pPr>
          </a:lstStyle>
          <a:p>
            <a:r>
              <a:rPr sz="692" dirty="0" err="1">
                <a:latin typeface="Arial" panose="020B0604020202020204" pitchFamily="34" charset="0"/>
                <a:cs typeface="Arial" panose="020B0604020202020204" pitchFamily="34" charset="0"/>
              </a:rPr>
              <a:t>Denken</a:t>
            </a:r>
            <a:endParaRPr sz="692" dirty="0">
              <a:latin typeface="Arial" panose="020B0604020202020204" pitchFamily="34" charset="0"/>
              <a:cs typeface="Arial" panose="020B0604020202020204" pitchFamily="34" charset="0"/>
            </a:endParaRPr>
          </a:p>
        </p:txBody>
      </p:sp>
      <p:grpSp>
        <p:nvGrpSpPr>
          <p:cNvPr id="64" name="Gruppieren">
            <a:extLst>
              <a:ext uri="{FF2B5EF4-FFF2-40B4-BE49-F238E27FC236}">
                <a16:creationId xmlns:a16="http://schemas.microsoft.com/office/drawing/2014/main" id="{13FE7BD0-6DCE-D714-F936-4CF0D1CD9155}"/>
              </a:ext>
            </a:extLst>
          </p:cNvPr>
          <p:cNvGrpSpPr/>
          <p:nvPr/>
        </p:nvGrpSpPr>
        <p:grpSpPr>
          <a:xfrm>
            <a:off x="295534" y="3954307"/>
            <a:ext cx="1427779" cy="31652"/>
            <a:chOff x="0" y="0"/>
            <a:chExt cx="2761205" cy="47887"/>
          </a:xfrm>
        </p:grpSpPr>
        <p:sp>
          <p:nvSpPr>
            <p:cNvPr id="65" name="Rechteck">
              <a:extLst>
                <a:ext uri="{FF2B5EF4-FFF2-40B4-BE49-F238E27FC236}">
                  <a16:creationId xmlns:a16="http://schemas.microsoft.com/office/drawing/2014/main" id="{F2FB9516-D591-B611-EA78-63D2E33ED87F}"/>
                </a:ext>
              </a:extLst>
            </p:cNvPr>
            <p:cNvSpPr/>
            <p:nvPr/>
          </p:nvSpPr>
          <p:spPr>
            <a:xfrm>
              <a:off x="0" y="0"/>
              <a:ext cx="513828"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dirty="0">
                <a:latin typeface="Arial" panose="020B0604020202020204" pitchFamily="34" charset="0"/>
                <a:cs typeface="Arial" panose="020B0604020202020204" pitchFamily="34" charset="0"/>
              </a:endParaRPr>
            </a:p>
          </p:txBody>
        </p:sp>
        <p:sp>
          <p:nvSpPr>
            <p:cNvPr id="66" name="Rechteck">
              <a:extLst>
                <a:ext uri="{FF2B5EF4-FFF2-40B4-BE49-F238E27FC236}">
                  <a16:creationId xmlns:a16="http://schemas.microsoft.com/office/drawing/2014/main" id="{1E629F2F-0C7D-6457-0BF5-90C0BC669761}"/>
                </a:ext>
              </a:extLst>
            </p:cNvPr>
            <p:cNvSpPr/>
            <p:nvPr/>
          </p:nvSpPr>
          <p:spPr>
            <a:xfrm>
              <a:off x="1123689" y="0"/>
              <a:ext cx="513828"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67" name="Rechteck">
              <a:extLst>
                <a:ext uri="{FF2B5EF4-FFF2-40B4-BE49-F238E27FC236}">
                  <a16:creationId xmlns:a16="http://schemas.microsoft.com/office/drawing/2014/main" id="{B4314EF8-8213-80D5-2712-39B1706AD5F3}"/>
                </a:ext>
              </a:extLst>
            </p:cNvPr>
            <p:cNvSpPr/>
            <p:nvPr/>
          </p:nvSpPr>
          <p:spPr>
            <a:xfrm>
              <a:off x="561844" y="0"/>
              <a:ext cx="513828"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dirty="0">
                <a:latin typeface="Arial" panose="020B0604020202020204" pitchFamily="34" charset="0"/>
                <a:cs typeface="Arial" panose="020B0604020202020204" pitchFamily="34" charset="0"/>
              </a:endParaRPr>
            </a:p>
          </p:txBody>
        </p:sp>
        <p:sp>
          <p:nvSpPr>
            <p:cNvPr id="68" name="Rechteck">
              <a:extLst>
                <a:ext uri="{FF2B5EF4-FFF2-40B4-BE49-F238E27FC236}">
                  <a16:creationId xmlns:a16="http://schemas.microsoft.com/office/drawing/2014/main" id="{60B142D0-7CD9-4645-ACCE-6C85F5860666}"/>
                </a:ext>
              </a:extLst>
            </p:cNvPr>
            <p:cNvSpPr/>
            <p:nvPr/>
          </p:nvSpPr>
          <p:spPr>
            <a:xfrm>
              <a:off x="1685533" y="0"/>
              <a:ext cx="513829"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69" name="Rechteck">
              <a:extLst>
                <a:ext uri="{FF2B5EF4-FFF2-40B4-BE49-F238E27FC236}">
                  <a16:creationId xmlns:a16="http://schemas.microsoft.com/office/drawing/2014/main" id="{3BFBFFEB-FF72-9955-4267-63D41637CE3B}"/>
                </a:ext>
              </a:extLst>
            </p:cNvPr>
            <p:cNvSpPr/>
            <p:nvPr/>
          </p:nvSpPr>
          <p:spPr>
            <a:xfrm>
              <a:off x="2247378" y="0"/>
              <a:ext cx="513828"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dirty="0">
                <a:latin typeface="Arial" panose="020B0604020202020204" pitchFamily="34" charset="0"/>
                <a:cs typeface="Arial" panose="020B0604020202020204" pitchFamily="34" charset="0"/>
              </a:endParaRPr>
            </a:p>
          </p:txBody>
        </p:sp>
      </p:grpSp>
      <p:grpSp>
        <p:nvGrpSpPr>
          <p:cNvPr id="70" name="Gruppieren">
            <a:extLst>
              <a:ext uri="{FF2B5EF4-FFF2-40B4-BE49-F238E27FC236}">
                <a16:creationId xmlns:a16="http://schemas.microsoft.com/office/drawing/2014/main" id="{58819247-206B-0C60-BBEC-1384FF8BE8F4}"/>
              </a:ext>
            </a:extLst>
          </p:cNvPr>
          <p:cNvGrpSpPr/>
          <p:nvPr/>
        </p:nvGrpSpPr>
        <p:grpSpPr>
          <a:xfrm>
            <a:off x="295534" y="3702143"/>
            <a:ext cx="1450770" cy="31652"/>
            <a:chOff x="0" y="0"/>
            <a:chExt cx="2805665" cy="47887"/>
          </a:xfrm>
        </p:grpSpPr>
        <p:sp>
          <p:nvSpPr>
            <p:cNvPr id="71" name="Rechteck">
              <a:extLst>
                <a:ext uri="{FF2B5EF4-FFF2-40B4-BE49-F238E27FC236}">
                  <a16:creationId xmlns:a16="http://schemas.microsoft.com/office/drawing/2014/main" id="{D486B24E-4AAD-D822-5A0D-5DC358BC6C5F}"/>
                </a:ext>
              </a:extLst>
            </p:cNvPr>
            <p:cNvSpPr/>
            <p:nvPr/>
          </p:nvSpPr>
          <p:spPr>
            <a:xfrm>
              <a:off x="0"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72" name="Rechteck">
              <a:extLst>
                <a:ext uri="{FF2B5EF4-FFF2-40B4-BE49-F238E27FC236}">
                  <a16:creationId xmlns:a16="http://schemas.microsoft.com/office/drawing/2014/main" id="{896CF8EF-F111-AEBD-302C-51BEC3C61745}"/>
                </a:ext>
              </a:extLst>
            </p:cNvPr>
            <p:cNvSpPr/>
            <p:nvPr/>
          </p:nvSpPr>
          <p:spPr>
            <a:xfrm>
              <a:off x="1141782" y="0"/>
              <a:ext cx="522102"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73" name="Rechteck">
              <a:extLst>
                <a:ext uri="{FF2B5EF4-FFF2-40B4-BE49-F238E27FC236}">
                  <a16:creationId xmlns:a16="http://schemas.microsoft.com/office/drawing/2014/main" id="{CAD2B75E-CA1F-2E40-20D5-3D7BE364C4DB}"/>
                </a:ext>
              </a:extLst>
            </p:cNvPr>
            <p:cNvSpPr/>
            <p:nvPr/>
          </p:nvSpPr>
          <p:spPr>
            <a:xfrm>
              <a:off x="570891"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74" name="Rechteck">
              <a:extLst>
                <a:ext uri="{FF2B5EF4-FFF2-40B4-BE49-F238E27FC236}">
                  <a16:creationId xmlns:a16="http://schemas.microsoft.com/office/drawing/2014/main" id="{8E4FC7F0-5E9B-BA9C-6CE3-FFF6EE5D7DE9}"/>
                </a:ext>
              </a:extLst>
            </p:cNvPr>
            <p:cNvSpPr/>
            <p:nvPr/>
          </p:nvSpPr>
          <p:spPr>
            <a:xfrm>
              <a:off x="1712674"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75" name="Rechteck">
              <a:extLst>
                <a:ext uri="{FF2B5EF4-FFF2-40B4-BE49-F238E27FC236}">
                  <a16:creationId xmlns:a16="http://schemas.microsoft.com/office/drawing/2014/main" id="{55C0C45A-E64F-E0EE-B86F-85EEDA18DAAA}"/>
                </a:ext>
              </a:extLst>
            </p:cNvPr>
            <p:cNvSpPr/>
            <p:nvPr/>
          </p:nvSpPr>
          <p:spPr>
            <a:xfrm>
              <a:off x="2283565"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grpSp>
      <p:grpSp>
        <p:nvGrpSpPr>
          <p:cNvPr id="76" name="Gruppieren">
            <a:extLst>
              <a:ext uri="{FF2B5EF4-FFF2-40B4-BE49-F238E27FC236}">
                <a16:creationId xmlns:a16="http://schemas.microsoft.com/office/drawing/2014/main" id="{9244CEBA-39EE-39EC-D5D7-B5F8DFD57586}"/>
              </a:ext>
            </a:extLst>
          </p:cNvPr>
          <p:cNvGrpSpPr/>
          <p:nvPr/>
        </p:nvGrpSpPr>
        <p:grpSpPr>
          <a:xfrm>
            <a:off x="318432" y="2771287"/>
            <a:ext cx="1450770" cy="31652"/>
            <a:chOff x="0" y="0"/>
            <a:chExt cx="2805665" cy="47887"/>
          </a:xfrm>
        </p:grpSpPr>
        <p:sp>
          <p:nvSpPr>
            <p:cNvPr id="77" name="Rechteck">
              <a:extLst>
                <a:ext uri="{FF2B5EF4-FFF2-40B4-BE49-F238E27FC236}">
                  <a16:creationId xmlns:a16="http://schemas.microsoft.com/office/drawing/2014/main" id="{6C9ED4F7-99CC-1F14-59F3-31552DA10C55}"/>
                </a:ext>
              </a:extLst>
            </p:cNvPr>
            <p:cNvSpPr/>
            <p:nvPr/>
          </p:nvSpPr>
          <p:spPr>
            <a:xfrm>
              <a:off x="0"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78" name="Rechteck">
              <a:extLst>
                <a:ext uri="{FF2B5EF4-FFF2-40B4-BE49-F238E27FC236}">
                  <a16:creationId xmlns:a16="http://schemas.microsoft.com/office/drawing/2014/main" id="{9C24DD49-9690-6B30-C12A-5B2C7DA4DE43}"/>
                </a:ext>
              </a:extLst>
            </p:cNvPr>
            <p:cNvSpPr/>
            <p:nvPr/>
          </p:nvSpPr>
          <p:spPr>
            <a:xfrm>
              <a:off x="1141782" y="0"/>
              <a:ext cx="522102"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79" name="Rechteck">
              <a:extLst>
                <a:ext uri="{FF2B5EF4-FFF2-40B4-BE49-F238E27FC236}">
                  <a16:creationId xmlns:a16="http://schemas.microsoft.com/office/drawing/2014/main" id="{696E672C-AFB1-5E26-3DF5-95CDE8B05941}"/>
                </a:ext>
              </a:extLst>
            </p:cNvPr>
            <p:cNvSpPr/>
            <p:nvPr/>
          </p:nvSpPr>
          <p:spPr>
            <a:xfrm>
              <a:off x="570891"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80" name="Rechteck">
              <a:extLst>
                <a:ext uri="{FF2B5EF4-FFF2-40B4-BE49-F238E27FC236}">
                  <a16:creationId xmlns:a16="http://schemas.microsoft.com/office/drawing/2014/main" id="{C8028178-C347-AD9A-63EA-6B8315A9E807}"/>
                </a:ext>
              </a:extLst>
            </p:cNvPr>
            <p:cNvSpPr/>
            <p:nvPr/>
          </p:nvSpPr>
          <p:spPr>
            <a:xfrm>
              <a:off x="1712674"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81" name="Rechteck">
              <a:extLst>
                <a:ext uri="{FF2B5EF4-FFF2-40B4-BE49-F238E27FC236}">
                  <a16:creationId xmlns:a16="http://schemas.microsoft.com/office/drawing/2014/main" id="{05CB61B3-A36D-DD9D-FCB8-AAF40BD21E43}"/>
                </a:ext>
              </a:extLst>
            </p:cNvPr>
            <p:cNvSpPr/>
            <p:nvPr/>
          </p:nvSpPr>
          <p:spPr>
            <a:xfrm>
              <a:off x="2283565"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grpSp>
      <p:grpSp>
        <p:nvGrpSpPr>
          <p:cNvPr id="82" name="Gruppieren">
            <a:extLst>
              <a:ext uri="{FF2B5EF4-FFF2-40B4-BE49-F238E27FC236}">
                <a16:creationId xmlns:a16="http://schemas.microsoft.com/office/drawing/2014/main" id="{11C1463D-6A3A-404E-0361-04A6077DB4E4}"/>
              </a:ext>
            </a:extLst>
          </p:cNvPr>
          <p:cNvGrpSpPr/>
          <p:nvPr/>
        </p:nvGrpSpPr>
        <p:grpSpPr>
          <a:xfrm>
            <a:off x="318432" y="2495163"/>
            <a:ext cx="1450770" cy="31652"/>
            <a:chOff x="0" y="0"/>
            <a:chExt cx="2805665" cy="47887"/>
          </a:xfrm>
        </p:grpSpPr>
        <p:sp>
          <p:nvSpPr>
            <p:cNvPr id="83" name="Rechteck">
              <a:extLst>
                <a:ext uri="{FF2B5EF4-FFF2-40B4-BE49-F238E27FC236}">
                  <a16:creationId xmlns:a16="http://schemas.microsoft.com/office/drawing/2014/main" id="{A1804AFF-DD00-B1BD-CC90-F58561519EAC}"/>
                </a:ext>
              </a:extLst>
            </p:cNvPr>
            <p:cNvSpPr/>
            <p:nvPr/>
          </p:nvSpPr>
          <p:spPr>
            <a:xfrm>
              <a:off x="0"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84" name="Rechteck">
              <a:extLst>
                <a:ext uri="{FF2B5EF4-FFF2-40B4-BE49-F238E27FC236}">
                  <a16:creationId xmlns:a16="http://schemas.microsoft.com/office/drawing/2014/main" id="{1D921286-9917-00CA-FE03-5DB3CE87CEAB}"/>
                </a:ext>
              </a:extLst>
            </p:cNvPr>
            <p:cNvSpPr/>
            <p:nvPr/>
          </p:nvSpPr>
          <p:spPr>
            <a:xfrm>
              <a:off x="1141782" y="0"/>
              <a:ext cx="522102"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85" name="Rechteck">
              <a:extLst>
                <a:ext uri="{FF2B5EF4-FFF2-40B4-BE49-F238E27FC236}">
                  <a16:creationId xmlns:a16="http://schemas.microsoft.com/office/drawing/2014/main" id="{7ECF9489-ED09-B20D-6CEE-72B2939FB9A8}"/>
                </a:ext>
              </a:extLst>
            </p:cNvPr>
            <p:cNvSpPr/>
            <p:nvPr/>
          </p:nvSpPr>
          <p:spPr>
            <a:xfrm>
              <a:off x="570891"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86" name="Rechteck">
              <a:extLst>
                <a:ext uri="{FF2B5EF4-FFF2-40B4-BE49-F238E27FC236}">
                  <a16:creationId xmlns:a16="http://schemas.microsoft.com/office/drawing/2014/main" id="{55611F25-44C1-EEC6-D709-DB70EFDA16CC}"/>
                </a:ext>
              </a:extLst>
            </p:cNvPr>
            <p:cNvSpPr/>
            <p:nvPr/>
          </p:nvSpPr>
          <p:spPr>
            <a:xfrm>
              <a:off x="1712674"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87" name="Rechteck">
              <a:extLst>
                <a:ext uri="{FF2B5EF4-FFF2-40B4-BE49-F238E27FC236}">
                  <a16:creationId xmlns:a16="http://schemas.microsoft.com/office/drawing/2014/main" id="{C9D7089F-465D-F149-B4BF-917ED803A65E}"/>
                </a:ext>
              </a:extLst>
            </p:cNvPr>
            <p:cNvSpPr/>
            <p:nvPr/>
          </p:nvSpPr>
          <p:spPr>
            <a:xfrm>
              <a:off x="2283565"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grpSp>
      <p:grpSp>
        <p:nvGrpSpPr>
          <p:cNvPr id="88" name="Gruppieren">
            <a:extLst>
              <a:ext uri="{FF2B5EF4-FFF2-40B4-BE49-F238E27FC236}">
                <a16:creationId xmlns:a16="http://schemas.microsoft.com/office/drawing/2014/main" id="{50F25BCE-066B-51E8-4A2D-2B92F64EFD69}"/>
              </a:ext>
            </a:extLst>
          </p:cNvPr>
          <p:cNvGrpSpPr/>
          <p:nvPr/>
        </p:nvGrpSpPr>
        <p:grpSpPr>
          <a:xfrm>
            <a:off x="318432" y="3007845"/>
            <a:ext cx="1450770" cy="31652"/>
            <a:chOff x="0" y="0"/>
            <a:chExt cx="2805665" cy="47887"/>
          </a:xfrm>
        </p:grpSpPr>
        <p:sp>
          <p:nvSpPr>
            <p:cNvPr id="89" name="Rechteck">
              <a:extLst>
                <a:ext uri="{FF2B5EF4-FFF2-40B4-BE49-F238E27FC236}">
                  <a16:creationId xmlns:a16="http://schemas.microsoft.com/office/drawing/2014/main" id="{0E631930-5154-5E5F-E52B-B1B5F7D3CF5C}"/>
                </a:ext>
              </a:extLst>
            </p:cNvPr>
            <p:cNvSpPr/>
            <p:nvPr/>
          </p:nvSpPr>
          <p:spPr>
            <a:xfrm>
              <a:off x="0"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90" name="Rechteck">
              <a:extLst>
                <a:ext uri="{FF2B5EF4-FFF2-40B4-BE49-F238E27FC236}">
                  <a16:creationId xmlns:a16="http://schemas.microsoft.com/office/drawing/2014/main" id="{55BA0ED1-1209-A51F-23BE-398BEF82EF00}"/>
                </a:ext>
              </a:extLst>
            </p:cNvPr>
            <p:cNvSpPr/>
            <p:nvPr/>
          </p:nvSpPr>
          <p:spPr>
            <a:xfrm>
              <a:off x="1141782" y="0"/>
              <a:ext cx="522102"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91" name="Rechteck">
              <a:extLst>
                <a:ext uri="{FF2B5EF4-FFF2-40B4-BE49-F238E27FC236}">
                  <a16:creationId xmlns:a16="http://schemas.microsoft.com/office/drawing/2014/main" id="{7C298E28-9FA7-84EB-7262-C3E1FF505172}"/>
                </a:ext>
              </a:extLst>
            </p:cNvPr>
            <p:cNvSpPr/>
            <p:nvPr/>
          </p:nvSpPr>
          <p:spPr>
            <a:xfrm>
              <a:off x="570891"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92" name="Rechteck">
              <a:extLst>
                <a:ext uri="{FF2B5EF4-FFF2-40B4-BE49-F238E27FC236}">
                  <a16:creationId xmlns:a16="http://schemas.microsoft.com/office/drawing/2014/main" id="{ED5921C2-1F3F-8722-3AFC-5E640833F0EB}"/>
                </a:ext>
              </a:extLst>
            </p:cNvPr>
            <p:cNvSpPr/>
            <p:nvPr/>
          </p:nvSpPr>
          <p:spPr>
            <a:xfrm>
              <a:off x="1712674"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93" name="Rechteck">
              <a:extLst>
                <a:ext uri="{FF2B5EF4-FFF2-40B4-BE49-F238E27FC236}">
                  <a16:creationId xmlns:a16="http://schemas.microsoft.com/office/drawing/2014/main" id="{0F489B96-C1CB-4372-0572-BA5C6F19B6E5}"/>
                </a:ext>
              </a:extLst>
            </p:cNvPr>
            <p:cNvSpPr/>
            <p:nvPr/>
          </p:nvSpPr>
          <p:spPr>
            <a:xfrm>
              <a:off x="2283565"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grpSp>
      <p:sp>
        <p:nvSpPr>
          <p:cNvPr id="94" name="Persönlichkeit">
            <a:extLst>
              <a:ext uri="{FF2B5EF4-FFF2-40B4-BE49-F238E27FC236}">
                <a16:creationId xmlns:a16="http://schemas.microsoft.com/office/drawing/2014/main" id="{BD6109F9-9DC3-ACCD-58C6-EB2467D20778}"/>
              </a:ext>
            </a:extLst>
          </p:cNvPr>
          <p:cNvSpPr txBox="1"/>
          <p:nvPr/>
        </p:nvSpPr>
        <p:spPr>
          <a:xfrm>
            <a:off x="316201" y="3087054"/>
            <a:ext cx="939604" cy="159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377" tIns="26377" rIns="26377" bIns="26377" anchor="ctr">
            <a:spAutoFit/>
          </a:bodyPr>
          <a:lstStyle>
            <a:lvl1pPr algn="l">
              <a:defRPr sz="2000" b="0" spc="100">
                <a:solidFill>
                  <a:srgbClr val="FFFFFF"/>
                </a:solidFill>
                <a:latin typeface="Futura"/>
                <a:ea typeface="Futura"/>
                <a:cs typeface="Futura"/>
                <a:sym typeface="Futura"/>
              </a:defRPr>
            </a:lvl1pPr>
          </a:lstStyle>
          <a:p>
            <a:r>
              <a:rPr lang="de-DE" sz="692" dirty="0" err="1">
                <a:latin typeface="Arial" panose="020B0604020202020204" pitchFamily="34" charset="0"/>
                <a:cs typeface="Arial" panose="020B0604020202020204" pitchFamily="34" charset="0"/>
              </a:rPr>
              <a:t>Social</a:t>
            </a:r>
            <a:r>
              <a:rPr lang="de-DE" sz="692" dirty="0">
                <a:latin typeface="Arial" panose="020B0604020202020204" pitchFamily="34" charset="0"/>
                <a:cs typeface="Arial" panose="020B0604020202020204" pitchFamily="34" charset="0"/>
              </a:rPr>
              <a:t> Network</a:t>
            </a:r>
            <a:endParaRPr sz="692" dirty="0">
              <a:latin typeface="Arial" panose="020B0604020202020204" pitchFamily="34" charset="0"/>
              <a:cs typeface="Arial" panose="020B0604020202020204" pitchFamily="34" charset="0"/>
            </a:endParaRPr>
          </a:p>
        </p:txBody>
      </p:sp>
      <p:grpSp>
        <p:nvGrpSpPr>
          <p:cNvPr id="95" name="Gruppieren">
            <a:extLst>
              <a:ext uri="{FF2B5EF4-FFF2-40B4-BE49-F238E27FC236}">
                <a16:creationId xmlns:a16="http://schemas.microsoft.com/office/drawing/2014/main" id="{BFAA688F-4E67-FA68-2E82-45CEDC875886}"/>
              </a:ext>
            </a:extLst>
          </p:cNvPr>
          <p:cNvGrpSpPr/>
          <p:nvPr/>
        </p:nvGrpSpPr>
        <p:grpSpPr>
          <a:xfrm>
            <a:off x="318432" y="3269214"/>
            <a:ext cx="1450770" cy="31652"/>
            <a:chOff x="0" y="0"/>
            <a:chExt cx="2805665" cy="47887"/>
          </a:xfrm>
        </p:grpSpPr>
        <p:sp>
          <p:nvSpPr>
            <p:cNvPr id="96" name="Rechteck">
              <a:extLst>
                <a:ext uri="{FF2B5EF4-FFF2-40B4-BE49-F238E27FC236}">
                  <a16:creationId xmlns:a16="http://schemas.microsoft.com/office/drawing/2014/main" id="{D6859081-BD32-7789-6899-8E880AE98AF1}"/>
                </a:ext>
              </a:extLst>
            </p:cNvPr>
            <p:cNvSpPr/>
            <p:nvPr/>
          </p:nvSpPr>
          <p:spPr>
            <a:xfrm>
              <a:off x="0"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97" name="Rechteck">
              <a:extLst>
                <a:ext uri="{FF2B5EF4-FFF2-40B4-BE49-F238E27FC236}">
                  <a16:creationId xmlns:a16="http://schemas.microsoft.com/office/drawing/2014/main" id="{F243594F-BF21-DD12-4432-5D6FFF12D281}"/>
                </a:ext>
              </a:extLst>
            </p:cNvPr>
            <p:cNvSpPr/>
            <p:nvPr/>
          </p:nvSpPr>
          <p:spPr>
            <a:xfrm>
              <a:off x="1141782" y="0"/>
              <a:ext cx="522102"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98" name="Rechteck">
              <a:extLst>
                <a:ext uri="{FF2B5EF4-FFF2-40B4-BE49-F238E27FC236}">
                  <a16:creationId xmlns:a16="http://schemas.microsoft.com/office/drawing/2014/main" id="{A1721089-64BC-4811-8A59-D175EA688F45}"/>
                </a:ext>
              </a:extLst>
            </p:cNvPr>
            <p:cNvSpPr/>
            <p:nvPr/>
          </p:nvSpPr>
          <p:spPr>
            <a:xfrm>
              <a:off x="570891" y="0"/>
              <a:ext cx="522101" cy="47888"/>
            </a:xfrm>
            <a:prstGeom prst="rect">
              <a:avLst/>
            </a:prstGeom>
            <a:solidFill>
              <a:srgbClr val="FFFFFF"/>
            </a:solidFill>
            <a:ln w="3175" cap="flat">
              <a:no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99" name="Rechteck">
              <a:extLst>
                <a:ext uri="{FF2B5EF4-FFF2-40B4-BE49-F238E27FC236}">
                  <a16:creationId xmlns:a16="http://schemas.microsoft.com/office/drawing/2014/main" id="{99FE10F9-A1B6-EF44-B685-F8F09318EF85}"/>
                </a:ext>
              </a:extLst>
            </p:cNvPr>
            <p:cNvSpPr/>
            <p:nvPr/>
          </p:nvSpPr>
          <p:spPr>
            <a:xfrm>
              <a:off x="1712674"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a:latin typeface="Arial" panose="020B0604020202020204" pitchFamily="34" charset="0"/>
                <a:cs typeface="Arial" panose="020B0604020202020204" pitchFamily="34" charset="0"/>
              </a:endParaRPr>
            </a:p>
          </p:txBody>
        </p:sp>
        <p:sp>
          <p:nvSpPr>
            <p:cNvPr id="100" name="Rechteck">
              <a:extLst>
                <a:ext uri="{FF2B5EF4-FFF2-40B4-BE49-F238E27FC236}">
                  <a16:creationId xmlns:a16="http://schemas.microsoft.com/office/drawing/2014/main" id="{9E77F238-28A3-4B73-8C9B-10168B82B03E}"/>
                </a:ext>
              </a:extLst>
            </p:cNvPr>
            <p:cNvSpPr/>
            <p:nvPr/>
          </p:nvSpPr>
          <p:spPr>
            <a:xfrm>
              <a:off x="2283565" y="0"/>
              <a:ext cx="522101" cy="47888"/>
            </a:xfrm>
            <a:prstGeom prst="rect">
              <a:avLst/>
            </a:prstGeom>
            <a:solidFill>
              <a:srgbClr val="3399FF"/>
            </a:solidFill>
            <a:ln w="3175" cap="flat">
              <a:solidFill>
                <a:schemeClr val="bg1"/>
              </a:solidFill>
              <a:miter lim="400000"/>
            </a:ln>
            <a:effectLst/>
          </p:spPr>
          <p:txBody>
            <a:bodyPr wrap="square" lIns="26377" tIns="26377" rIns="26377" bIns="26377" numCol="1" anchor="ctr">
              <a:noAutofit/>
            </a:bodyPr>
            <a:lstStyle/>
            <a:p>
              <a:pPr>
                <a:defRPr sz="2800" b="0">
                  <a:solidFill>
                    <a:srgbClr val="FFFFFF"/>
                  </a:solidFill>
                  <a:latin typeface="+mn-lt"/>
                  <a:ea typeface="+mn-ea"/>
                  <a:cs typeface="+mn-cs"/>
                  <a:sym typeface="Helvetica Neue Medium"/>
                </a:defRPr>
              </a:pPr>
              <a:endParaRPr sz="692" dirty="0">
                <a:latin typeface="Arial" panose="020B0604020202020204" pitchFamily="34" charset="0"/>
                <a:cs typeface="Arial" panose="020B0604020202020204" pitchFamily="34" charset="0"/>
              </a:endParaRPr>
            </a:p>
          </p:txBody>
        </p:sp>
      </p:grpSp>
      <p:sp>
        <p:nvSpPr>
          <p:cNvPr id="101" name="Digitale Fähigkeiten">
            <a:extLst>
              <a:ext uri="{FF2B5EF4-FFF2-40B4-BE49-F238E27FC236}">
                <a16:creationId xmlns:a16="http://schemas.microsoft.com/office/drawing/2014/main" id="{82E67B80-27D3-2726-5FC7-A5FC8C4D91FA}"/>
              </a:ext>
            </a:extLst>
          </p:cNvPr>
          <p:cNvSpPr txBox="1"/>
          <p:nvPr/>
        </p:nvSpPr>
        <p:spPr>
          <a:xfrm>
            <a:off x="296650" y="2133777"/>
            <a:ext cx="1399792" cy="20241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7" tIns="26377" rIns="26377" bIns="26377" anchor="ctr">
            <a:spAutoFit/>
          </a:bodyPr>
          <a:lstStyle>
            <a:lvl1pPr>
              <a:defRPr sz="2000" b="0" spc="100">
                <a:solidFill>
                  <a:srgbClr val="FFFFFF"/>
                </a:solidFill>
                <a:latin typeface="Futura"/>
                <a:ea typeface="Futura"/>
                <a:cs typeface="Futura"/>
                <a:sym typeface="Futura"/>
              </a:defRPr>
            </a:lvl1pPr>
          </a:lstStyle>
          <a:p>
            <a:r>
              <a:rPr sz="969" dirty="0" err="1">
                <a:latin typeface="Arial" panose="020B0604020202020204" pitchFamily="34" charset="0"/>
                <a:cs typeface="Arial" panose="020B0604020202020204" pitchFamily="34" charset="0"/>
              </a:rPr>
              <a:t>Digitale</a:t>
            </a:r>
            <a:r>
              <a:rPr sz="969" dirty="0">
                <a:latin typeface="Arial" panose="020B0604020202020204" pitchFamily="34" charset="0"/>
                <a:cs typeface="Arial" panose="020B0604020202020204" pitchFamily="34" charset="0"/>
              </a:rPr>
              <a:t> </a:t>
            </a:r>
            <a:r>
              <a:rPr sz="969" dirty="0" err="1">
                <a:latin typeface="Arial" panose="020B0604020202020204" pitchFamily="34" charset="0"/>
                <a:cs typeface="Arial" panose="020B0604020202020204" pitchFamily="34" charset="0"/>
              </a:rPr>
              <a:t>Fähigkeiten</a:t>
            </a:r>
            <a:endParaRPr sz="969" dirty="0">
              <a:latin typeface="Arial" panose="020B0604020202020204" pitchFamily="34" charset="0"/>
              <a:cs typeface="Arial" panose="020B0604020202020204" pitchFamily="34" charset="0"/>
            </a:endParaRPr>
          </a:p>
        </p:txBody>
      </p:sp>
      <p:sp>
        <p:nvSpPr>
          <p:cNvPr id="102" name="Digitale Fähigkeiten">
            <a:extLst>
              <a:ext uri="{FF2B5EF4-FFF2-40B4-BE49-F238E27FC236}">
                <a16:creationId xmlns:a16="http://schemas.microsoft.com/office/drawing/2014/main" id="{D5EE5171-B20D-08C2-DBC6-4FF229738908}"/>
              </a:ext>
            </a:extLst>
          </p:cNvPr>
          <p:cNvSpPr txBox="1"/>
          <p:nvPr/>
        </p:nvSpPr>
        <p:spPr>
          <a:xfrm>
            <a:off x="278535" y="3340383"/>
            <a:ext cx="1007056" cy="20241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7" tIns="26377" rIns="26377" bIns="26377" anchor="ctr">
            <a:spAutoFit/>
          </a:bodyPr>
          <a:lstStyle>
            <a:lvl1pPr>
              <a:defRPr sz="2000" b="0" spc="100">
                <a:solidFill>
                  <a:srgbClr val="FFFFFF"/>
                </a:solidFill>
                <a:latin typeface="Futura"/>
                <a:ea typeface="Futura"/>
                <a:cs typeface="Futura"/>
                <a:sym typeface="Futura"/>
              </a:defRPr>
            </a:lvl1pPr>
          </a:lstStyle>
          <a:p>
            <a:r>
              <a:rPr lang="de-DE" sz="969" dirty="0">
                <a:latin typeface="Arial" panose="020B0604020202020204" pitchFamily="34" charset="0"/>
                <a:cs typeface="Arial" panose="020B0604020202020204" pitchFamily="34" charset="0"/>
              </a:rPr>
              <a:t>Persönlichkeit</a:t>
            </a:r>
            <a:endParaRPr sz="969" dirty="0">
              <a:latin typeface="Arial" panose="020B0604020202020204" pitchFamily="34" charset="0"/>
              <a:cs typeface="Arial" panose="020B0604020202020204" pitchFamily="34" charset="0"/>
            </a:endParaRPr>
          </a:p>
        </p:txBody>
      </p:sp>
      <p:pic>
        <p:nvPicPr>
          <p:cNvPr id="103" name="Grafik 102">
            <a:extLst>
              <a:ext uri="{FF2B5EF4-FFF2-40B4-BE49-F238E27FC236}">
                <a16:creationId xmlns:a16="http://schemas.microsoft.com/office/drawing/2014/main" id="{ABAD3AC8-3F12-6F2F-C3DF-6D701B96E98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4328" y="5041771"/>
            <a:ext cx="275058" cy="275058"/>
          </a:xfrm>
          <a:prstGeom prst="rect">
            <a:avLst/>
          </a:prstGeom>
        </p:spPr>
      </p:pic>
      <p:pic>
        <p:nvPicPr>
          <p:cNvPr id="104" name="Grafik 103">
            <a:extLst>
              <a:ext uri="{FF2B5EF4-FFF2-40B4-BE49-F238E27FC236}">
                <a16:creationId xmlns:a16="http://schemas.microsoft.com/office/drawing/2014/main" id="{77AA40FE-C9BF-B4E1-3350-4E96C9B1750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10099" y="5037820"/>
            <a:ext cx="275058" cy="275058"/>
          </a:xfrm>
          <a:prstGeom prst="rect">
            <a:avLst/>
          </a:prstGeom>
        </p:spPr>
      </p:pic>
      <p:pic>
        <p:nvPicPr>
          <p:cNvPr id="105" name="Grafik 104">
            <a:extLst>
              <a:ext uri="{FF2B5EF4-FFF2-40B4-BE49-F238E27FC236}">
                <a16:creationId xmlns:a16="http://schemas.microsoft.com/office/drawing/2014/main" id="{405256A1-F030-A24F-2636-71ABF8C61E8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3431" y="5027410"/>
            <a:ext cx="275058" cy="275058"/>
          </a:xfrm>
          <a:prstGeom prst="rect">
            <a:avLst/>
          </a:prstGeom>
        </p:spPr>
      </p:pic>
      <p:sp>
        <p:nvSpPr>
          <p:cNvPr id="106" name="Digitale Fähigkeiten">
            <a:extLst>
              <a:ext uri="{FF2B5EF4-FFF2-40B4-BE49-F238E27FC236}">
                <a16:creationId xmlns:a16="http://schemas.microsoft.com/office/drawing/2014/main" id="{1752FC42-0D3D-3225-DBB2-2FD6DA9F345D}"/>
              </a:ext>
            </a:extLst>
          </p:cNvPr>
          <p:cNvSpPr txBox="1"/>
          <p:nvPr/>
        </p:nvSpPr>
        <p:spPr>
          <a:xfrm>
            <a:off x="292584" y="1384052"/>
            <a:ext cx="869198" cy="20241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7" tIns="26377" rIns="26377" bIns="26377" anchor="ctr">
            <a:spAutoFit/>
          </a:bodyPr>
          <a:lstStyle>
            <a:lvl1pPr>
              <a:defRPr sz="2000" b="0" spc="100">
                <a:solidFill>
                  <a:srgbClr val="FFFFFF"/>
                </a:solidFill>
                <a:latin typeface="Futura"/>
                <a:ea typeface="Futura"/>
                <a:cs typeface="Futura"/>
                <a:sym typeface="Futura"/>
              </a:defRPr>
            </a:lvl1pPr>
          </a:lstStyle>
          <a:p>
            <a:r>
              <a:rPr lang="de-DE" sz="969" dirty="0">
                <a:latin typeface="Arial" panose="020B0604020202020204" pitchFamily="34" charset="0"/>
                <a:cs typeface="Arial" panose="020B0604020202020204" pitchFamily="34" charset="0"/>
              </a:rPr>
              <a:t>Technologie</a:t>
            </a:r>
            <a:endParaRPr sz="969" dirty="0">
              <a:latin typeface="Arial" panose="020B0604020202020204" pitchFamily="34" charset="0"/>
              <a:cs typeface="Arial" panose="020B0604020202020204" pitchFamily="34" charset="0"/>
            </a:endParaRPr>
          </a:p>
        </p:txBody>
      </p:sp>
      <p:pic>
        <p:nvPicPr>
          <p:cNvPr id="107" name="Grafik 106">
            <a:extLst>
              <a:ext uri="{FF2B5EF4-FFF2-40B4-BE49-F238E27FC236}">
                <a16:creationId xmlns:a16="http://schemas.microsoft.com/office/drawing/2014/main" id="{53B38E58-C170-A935-47BB-0A55BF911E6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0921" y="1844029"/>
            <a:ext cx="250053" cy="250053"/>
          </a:xfrm>
          <a:prstGeom prst="rect">
            <a:avLst/>
          </a:prstGeom>
        </p:spPr>
      </p:pic>
      <p:pic>
        <p:nvPicPr>
          <p:cNvPr id="108" name="Grafik 107">
            <a:extLst>
              <a:ext uri="{FF2B5EF4-FFF2-40B4-BE49-F238E27FC236}">
                <a16:creationId xmlns:a16="http://schemas.microsoft.com/office/drawing/2014/main" id="{D64170DA-6958-7B1C-6606-67580C23131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03485" y="1829965"/>
            <a:ext cx="250053" cy="250053"/>
          </a:xfrm>
          <a:prstGeom prst="rect">
            <a:avLst/>
          </a:prstGeom>
        </p:spPr>
      </p:pic>
      <p:sp>
        <p:nvSpPr>
          <p:cNvPr id="109" name="Digitale Fähigkeiten">
            <a:extLst>
              <a:ext uri="{FF2B5EF4-FFF2-40B4-BE49-F238E27FC236}">
                <a16:creationId xmlns:a16="http://schemas.microsoft.com/office/drawing/2014/main" id="{86DFD1E8-0316-56D8-297C-8BE27C922DAE}"/>
              </a:ext>
            </a:extLst>
          </p:cNvPr>
          <p:cNvSpPr txBox="1"/>
          <p:nvPr/>
        </p:nvSpPr>
        <p:spPr>
          <a:xfrm>
            <a:off x="292902" y="4813034"/>
            <a:ext cx="599894" cy="22265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7" tIns="26377" rIns="26377" bIns="26377" anchor="ctr">
            <a:spAutoFit/>
          </a:bodyPr>
          <a:lstStyle>
            <a:lvl1pPr>
              <a:defRPr sz="2000" b="0" spc="100">
                <a:solidFill>
                  <a:srgbClr val="FFFFFF"/>
                </a:solidFill>
                <a:latin typeface="Futura"/>
                <a:ea typeface="Futura"/>
                <a:cs typeface="Futura"/>
                <a:sym typeface="Futura"/>
              </a:defRPr>
            </a:lvl1pPr>
          </a:lstStyle>
          <a:p>
            <a:r>
              <a:rPr lang="de-DE" sz="969" dirty="0">
                <a:latin typeface="Arial" panose="020B0604020202020204" pitchFamily="34" charset="0"/>
                <a:cs typeface="Arial" panose="020B0604020202020204" pitchFamily="34" charset="0"/>
              </a:rPr>
              <a:t>Browser</a:t>
            </a:r>
            <a:endParaRPr sz="969" dirty="0">
              <a:latin typeface="Arial" panose="020B0604020202020204" pitchFamily="34" charset="0"/>
              <a:cs typeface="Arial" panose="020B0604020202020204" pitchFamily="34" charset="0"/>
            </a:endParaRPr>
          </a:p>
        </p:txBody>
      </p:sp>
      <p:sp>
        <p:nvSpPr>
          <p:cNvPr id="110" name="Digitale Fähigkeiten">
            <a:extLst>
              <a:ext uri="{FF2B5EF4-FFF2-40B4-BE49-F238E27FC236}">
                <a16:creationId xmlns:a16="http://schemas.microsoft.com/office/drawing/2014/main" id="{045C0BFF-21F7-0616-FF56-E390FF71435D}"/>
              </a:ext>
            </a:extLst>
          </p:cNvPr>
          <p:cNvSpPr txBox="1"/>
          <p:nvPr/>
        </p:nvSpPr>
        <p:spPr>
          <a:xfrm>
            <a:off x="311873" y="5360430"/>
            <a:ext cx="920494" cy="20241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377" tIns="26377" rIns="26377" bIns="26377" anchor="ctr">
            <a:spAutoFit/>
          </a:bodyPr>
          <a:lstStyle>
            <a:lvl1pPr>
              <a:defRPr sz="2000" b="0" spc="100">
                <a:solidFill>
                  <a:srgbClr val="FFFFFF"/>
                </a:solidFill>
                <a:latin typeface="Futura"/>
                <a:ea typeface="Futura"/>
                <a:cs typeface="Futura"/>
                <a:sym typeface="Futura"/>
              </a:defRPr>
            </a:lvl1pPr>
          </a:lstStyle>
          <a:p>
            <a:r>
              <a:rPr lang="de-DE" sz="969" dirty="0">
                <a:latin typeface="Arial" panose="020B0604020202020204" pitchFamily="34" charset="0"/>
                <a:cs typeface="Arial" panose="020B0604020202020204" pitchFamily="34" charset="0"/>
              </a:rPr>
              <a:t>Appsnutzung</a:t>
            </a:r>
            <a:endParaRPr sz="969" dirty="0">
              <a:latin typeface="Arial" panose="020B0604020202020204" pitchFamily="34" charset="0"/>
              <a:cs typeface="Arial" panose="020B0604020202020204" pitchFamily="34" charset="0"/>
            </a:endParaRPr>
          </a:p>
        </p:txBody>
      </p:sp>
      <p:graphicFrame>
        <p:nvGraphicFramePr>
          <p:cNvPr id="111" name="Diagramm 110">
            <a:extLst>
              <a:ext uri="{FF2B5EF4-FFF2-40B4-BE49-F238E27FC236}">
                <a16:creationId xmlns:a16="http://schemas.microsoft.com/office/drawing/2014/main" id="{F3EC7FA4-E205-161F-EEAD-63D368067EA6}"/>
              </a:ext>
            </a:extLst>
          </p:cNvPr>
          <p:cNvGraphicFramePr/>
          <p:nvPr>
            <p:extLst>
              <p:ext uri="{D42A27DB-BD31-4B8C-83A1-F6EECF244321}">
                <p14:modId xmlns:p14="http://schemas.microsoft.com/office/powerpoint/2010/main" val="3982450421"/>
              </p:ext>
            </p:extLst>
          </p:nvPr>
        </p:nvGraphicFramePr>
        <p:xfrm>
          <a:off x="6622454" y="735815"/>
          <a:ext cx="4572000" cy="2781300"/>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2543491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A66A4-DD47-AC9B-FC5E-1C7A4E51E710}"/>
              </a:ext>
            </a:extLst>
          </p:cNvPr>
          <p:cNvSpPr>
            <a:spLocks noGrp="1"/>
          </p:cNvSpPr>
          <p:nvPr>
            <p:ph type="title"/>
          </p:nvPr>
        </p:nvSpPr>
        <p:spPr/>
        <p:txBody>
          <a:bodyPr/>
          <a:lstStyle/>
          <a:p>
            <a:r>
              <a:rPr lang="de-DE" dirty="0"/>
              <a:t>Beispiele</a:t>
            </a:r>
            <a:endParaRPr lang="de-CH" dirty="0"/>
          </a:p>
        </p:txBody>
      </p:sp>
      <p:sp>
        <p:nvSpPr>
          <p:cNvPr id="4" name="Foliennummernplatzhalter 3">
            <a:extLst>
              <a:ext uri="{FF2B5EF4-FFF2-40B4-BE49-F238E27FC236}">
                <a16:creationId xmlns:a16="http://schemas.microsoft.com/office/drawing/2014/main" id="{338F2BEB-2668-4CBF-C5D9-A2F48602F24C}"/>
              </a:ext>
            </a:extLst>
          </p:cNvPr>
          <p:cNvSpPr>
            <a:spLocks noGrp="1"/>
          </p:cNvSpPr>
          <p:nvPr>
            <p:ph type="sldNum" sz="quarter" idx="12"/>
          </p:nvPr>
        </p:nvSpPr>
        <p:spPr/>
        <p:txBody>
          <a:bodyPr/>
          <a:lstStyle/>
          <a:p>
            <a:fld id="{F0E841FC-7AA3-274E-887F-3F06530528A4}" type="slidenum">
              <a:rPr lang="de-DE" smtClean="0"/>
              <a:pPr/>
              <a:t>16</a:t>
            </a:fld>
            <a:endParaRPr lang="de-DE"/>
          </a:p>
        </p:txBody>
      </p:sp>
      <p:pic>
        <p:nvPicPr>
          <p:cNvPr id="5" name="Picture 2">
            <a:extLst>
              <a:ext uri="{FF2B5EF4-FFF2-40B4-BE49-F238E27FC236}">
                <a16:creationId xmlns:a16="http://schemas.microsoft.com/office/drawing/2014/main" id="{E013905E-6BA5-BA9D-D350-A76CECB8B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52" y="1340768"/>
            <a:ext cx="6295412" cy="497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2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5D94860F-9C61-E1F4-2A97-80A50D2C44DF}"/>
              </a:ext>
            </a:extLst>
          </p:cNvPr>
          <p:cNvSpPr>
            <a:spLocks noGrp="1"/>
          </p:cNvSpPr>
          <p:nvPr>
            <p:ph type="sldNum" sz="quarter" idx="12"/>
          </p:nvPr>
        </p:nvSpPr>
        <p:spPr/>
        <p:txBody>
          <a:bodyPr/>
          <a:lstStyle/>
          <a:p>
            <a:fld id="{F0E841FC-7AA3-274E-887F-3F06530528A4}" type="slidenum">
              <a:rPr lang="de-DE" smtClean="0"/>
              <a:pPr/>
              <a:t>17</a:t>
            </a:fld>
            <a:endParaRPr lang="de-DE"/>
          </a:p>
        </p:txBody>
      </p:sp>
      <p:pic>
        <p:nvPicPr>
          <p:cNvPr id="5" name="Picture 2">
            <a:extLst>
              <a:ext uri="{FF2B5EF4-FFF2-40B4-BE49-F238E27FC236}">
                <a16:creationId xmlns:a16="http://schemas.microsoft.com/office/drawing/2014/main" id="{79804E04-978B-CC7D-1651-2539A8E83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76" y="116632"/>
            <a:ext cx="12079724"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1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6A82C8-ACCE-4F22-9066-B176D3950863}"/>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40BE6484-3BF2-BE40-CAA6-698096EAADB4}"/>
              </a:ext>
            </a:extLst>
          </p:cNvPr>
          <p:cNvSpPr>
            <a:spLocks noGrp="1"/>
          </p:cNvSpPr>
          <p:nvPr>
            <p:ph idx="1"/>
          </p:nvPr>
        </p:nvSpPr>
        <p:spPr/>
        <p:txBody>
          <a:bodyPr>
            <a:normAutofit lnSpcReduction="10000"/>
          </a:bodyPr>
          <a:lstStyle/>
          <a:p>
            <a:r>
              <a:rPr lang="de-DE" dirty="0"/>
              <a:t>Übersicht Gebrauchstauglichkeit (Usability)</a:t>
            </a:r>
          </a:p>
          <a:p>
            <a:r>
              <a:rPr lang="de-DE" dirty="0"/>
              <a:t>Indra Burkhart über </a:t>
            </a:r>
            <a:r>
              <a:rPr lang="de-CH" dirty="0"/>
              <a:t>«Personas» </a:t>
            </a:r>
          </a:p>
          <a:p>
            <a:r>
              <a:rPr lang="de-DE" dirty="0"/>
              <a:t>Was sind </a:t>
            </a:r>
            <a:r>
              <a:rPr lang="de-CH" dirty="0"/>
              <a:t>«Personas»</a:t>
            </a:r>
            <a:endParaRPr lang="de-DE" dirty="0"/>
          </a:p>
          <a:p>
            <a:r>
              <a:rPr lang="de-DE" dirty="0"/>
              <a:t>Eigenschaften von </a:t>
            </a:r>
            <a:r>
              <a:rPr lang="de-CH" dirty="0"/>
              <a:t>«Personas» </a:t>
            </a:r>
          </a:p>
          <a:p>
            <a:r>
              <a:rPr lang="de-CH" dirty="0"/>
              <a:t>Warum «Personas»?</a:t>
            </a:r>
          </a:p>
          <a:p>
            <a:r>
              <a:rPr lang="de-CH" dirty="0"/>
              <a:t>Daten für «Personas» erhalten</a:t>
            </a:r>
          </a:p>
          <a:p>
            <a:r>
              <a:rPr lang="de-DE" dirty="0"/>
              <a:t>Einsatzbereiche von </a:t>
            </a:r>
            <a:r>
              <a:rPr lang="de-CH" dirty="0"/>
              <a:t>«Personas»</a:t>
            </a:r>
          </a:p>
          <a:p>
            <a:r>
              <a:rPr lang="de-DE" dirty="0"/>
              <a:t>Tools um </a:t>
            </a:r>
            <a:r>
              <a:rPr lang="de-CH" dirty="0"/>
              <a:t>«Personas»</a:t>
            </a:r>
            <a:r>
              <a:rPr lang="de-DE" dirty="0"/>
              <a:t> zu erstellen</a:t>
            </a:r>
            <a:endParaRPr lang="de-CH" dirty="0"/>
          </a:p>
          <a:p>
            <a:r>
              <a:rPr lang="de-CH" dirty="0"/>
              <a:t>Beispiele</a:t>
            </a:r>
          </a:p>
        </p:txBody>
      </p:sp>
      <p:sp>
        <p:nvSpPr>
          <p:cNvPr id="4" name="Foliennummernplatzhalter 3">
            <a:extLst>
              <a:ext uri="{FF2B5EF4-FFF2-40B4-BE49-F238E27FC236}">
                <a16:creationId xmlns:a16="http://schemas.microsoft.com/office/drawing/2014/main" id="{1855A50E-E0D6-1E7C-0C02-795EE0693CB9}"/>
              </a:ext>
            </a:extLst>
          </p:cNvPr>
          <p:cNvSpPr>
            <a:spLocks noGrp="1"/>
          </p:cNvSpPr>
          <p:nvPr>
            <p:ph type="sldNum" sz="quarter" idx="12"/>
          </p:nvPr>
        </p:nvSpPr>
        <p:spPr/>
        <p:txBody>
          <a:bodyPr/>
          <a:lstStyle/>
          <a:p>
            <a:fld id="{F0E841FC-7AA3-274E-887F-3F06530528A4}" type="slidenum">
              <a:rPr lang="de-DE" smtClean="0"/>
              <a:pPr/>
              <a:t>2</a:t>
            </a:fld>
            <a:endParaRPr lang="de-DE"/>
          </a:p>
        </p:txBody>
      </p:sp>
    </p:spTree>
    <p:extLst>
      <p:ext uri="{BB962C8B-B14F-4D97-AF65-F5344CB8AC3E}">
        <p14:creationId xmlns:p14="http://schemas.microsoft.com/office/powerpoint/2010/main" val="1370470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E5F14-D8FA-B961-FFB8-BB35BE4B2957}"/>
              </a:ext>
            </a:extLst>
          </p:cNvPr>
          <p:cNvSpPr>
            <a:spLocks noGrp="1"/>
          </p:cNvSpPr>
          <p:nvPr>
            <p:ph type="title"/>
          </p:nvPr>
        </p:nvSpPr>
        <p:spPr/>
        <p:txBody>
          <a:bodyPr/>
          <a:lstStyle/>
          <a:p>
            <a:r>
              <a:rPr lang="de-CH" dirty="0"/>
              <a:t>Der nutzerzentrierte Gestaltungsprozess</a:t>
            </a:r>
          </a:p>
        </p:txBody>
      </p:sp>
      <p:sp>
        <p:nvSpPr>
          <p:cNvPr id="4" name="Foliennummernplatzhalter 3">
            <a:extLst>
              <a:ext uri="{FF2B5EF4-FFF2-40B4-BE49-F238E27FC236}">
                <a16:creationId xmlns:a16="http://schemas.microsoft.com/office/drawing/2014/main" id="{89DE6DC5-DB4A-0F9C-EA06-D37A222770ED}"/>
              </a:ext>
            </a:extLst>
          </p:cNvPr>
          <p:cNvSpPr>
            <a:spLocks noGrp="1"/>
          </p:cNvSpPr>
          <p:nvPr>
            <p:ph type="sldNum" sz="quarter" idx="12"/>
          </p:nvPr>
        </p:nvSpPr>
        <p:spPr/>
        <p:txBody>
          <a:bodyPr/>
          <a:lstStyle/>
          <a:p>
            <a:fld id="{F0E841FC-7AA3-274E-887F-3F06530528A4}" type="slidenum">
              <a:rPr lang="de-DE" smtClean="0"/>
              <a:pPr/>
              <a:t>3</a:t>
            </a:fld>
            <a:endParaRPr lang="de-DE"/>
          </a:p>
        </p:txBody>
      </p:sp>
      <p:sp>
        <p:nvSpPr>
          <p:cNvPr id="19" name="Rechteck 18">
            <a:extLst>
              <a:ext uri="{FF2B5EF4-FFF2-40B4-BE49-F238E27FC236}">
                <a16:creationId xmlns:a16="http://schemas.microsoft.com/office/drawing/2014/main" id="{A9BCC25E-EF5F-EEBB-7529-28986082DE54}"/>
              </a:ext>
            </a:extLst>
          </p:cNvPr>
          <p:cNvSpPr/>
          <p:nvPr/>
        </p:nvSpPr>
        <p:spPr>
          <a:xfrm>
            <a:off x="5822271" y="2880947"/>
            <a:ext cx="1872208"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latin typeface="Arial" panose="020B0604020202020204" pitchFamily="34" charset="0"/>
                <a:cs typeface="Arial" panose="020B0604020202020204" pitchFamily="34" charset="0"/>
              </a:rPr>
              <a:t>1. </a:t>
            </a:r>
          </a:p>
          <a:p>
            <a:pPr algn="ctr"/>
            <a:r>
              <a:rPr lang="de-DE" sz="1400" dirty="0">
                <a:latin typeface="Arial" panose="020B0604020202020204" pitchFamily="34" charset="0"/>
                <a:cs typeface="Arial" panose="020B0604020202020204" pitchFamily="34" charset="0"/>
              </a:rPr>
              <a:t>Nutzungskontext verstehen und beschreiben</a:t>
            </a:r>
            <a:endParaRPr lang="de-CH" sz="1400" dirty="0">
              <a:latin typeface="Arial" panose="020B0604020202020204" pitchFamily="34" charset="0"/>
              <a:cs typeface="Arial" panose="020B0604020202020204" pitchFamily="34" charset="0"/>
            </a:endParaRPr>
          </a:p>
        </p:txBody>
      </p:sp>
      <p:sp>
        <p:nvSpPr>
          <p:cNvPr id="20" name="Rechteck 19">
            <a:extLst>
              <a:ext uri="{FF2B5EF4-FFF2-40B4-BE49-F238E27FC236}">
                <a16:creationId xmlns:a16="http://schemas.microsoft.com/office/drawing/2014/main" id="{32BF9194-E21B-4C77-078C-502726089348}"/>
              </a:ext>
            </a:extLst>
          </p:cNvPr>
          <p:cNvSpPr/>
          <p:nvPr/>
        </p:nvSpPr>
        <p:spPr>
          <a:xfrm>
            <a:off x="7982511" y="4009377"/>
            <a:ext cx="216024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latin typeface="Arial" panose="020B0604020202020204" pitchFamily="34" charset="0"/>
                <a:cs typeface="Arial" panose="020B0604020202020204" pitchFamily="34" charset="0"/>
              </a:rPr>
              <a:t>2. </a:t>
            </a:r>
          </a:p>
          <a:p>
            <a:pPr algn="ctr"/>
            <a:r>
              <a:rPr lang="de-DE" sz="1400" dirty="0">
                <a:latin typeface="Arial" panose="020B0604020202020204" pitchFamily="34" charset="0"/>
                <a:cs typeface="Arial" panose="020B0604020202020204" pitchFamily="34" charset="0"/>
              </a:rPr>
              <a:t>Nutzungsanforderungen spezifizieren</a:t>
            </a:r>
            <a:endParaRPr lang="de-CH" sz="1400" dirty="0">
              <a:latin typeface="Arial" panose="020B0604020202020204" pitchFamily="34" charset="0"/>
              <a:cs typeface="Arial" panose="020B0604020202020204" pitchFamily="34" charset="0"/>
            </a:endParaRPr>
          </a:p>
        </p:txBody>
      </p:sp>
      <p:sp>
        <p:nvSpPr>
          <p:cNvPr id="21" name="Rechteck 20">
            <a:extLst>
              <a:ext uri="{FF2B5EF4-FFF2-40B4-BE49-F238E27FC236}">
                <a16:creationId xmlns:a16="http://schemas.microsoft.com/office/drawing/2014/main" id="{51B6FFCF-8985-2BEA-6CE4-E5EBA8D37C36}"/>
              </a:ext>
            </a:extLst>
          </p:cNvPr>
          <p:cNvSpPr/>
          <p:nvPr/>
        </p:nvSpPr>
        <p:spPr>
          <a:xfrm>
            <a:off x="5822271" y="5229200"/>
            <a:ext cx="1872208"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latin typeface="Arial" panose="020B0604020202020204" pitchFamily="34" charset="0"/>
                <a:cs typeface="Arial" panose="020B0604020202020204" pitchFamily="34" charset="0"/>
              </a:rPr>
              <a:t>3. Gestaltungslösungen</a:t>
            </a:r>
          </a:p>
          <a:p>
            <a:pPr algn="ctr"/>
            <a:r>
              <a:rPr lang="de-DE" sz="1400" dirty="0">
                <a:latin typeface="Arial" panose="020B0604020202020204" pitchFamily="34" charset="0"/>
                <a:cs typeface="Arial" panose="020B0604020202020204" pitchFamily="34" charset="0"/>
              </a:rPr>
              <a:t>realisieren</a:t>
            </a:r>
            <a:endParaRPr lang="de-CH" sz="1400" dirty="0">
              <a:latin typeface="Arial" panose="020B0604020202020204" pitchFamily="34" charset="0"/>
              <a:cs typeface="Arial" panose="020B0604020202020204" pitchFamily="34" charset="0"/>
            </a:endParaRPr>
          </a:p>
        </p:txBody>
      </p:sp>
      <p:sp>
        <p:nvSpPr>
          <p:cNvPr id="22" name="Rechteck 21">
            <a:extLst>
              <a:ext uri="{FF2B5EF4-FFF2-40B4-BE49-F238E27FC236}">
                <a16:creationId xmlns:a16="http://schemas.microsoft.com/office/drawing/2014/main" id="{F5D0DB72-1E20-0F3B-D007-8D131A4CBCD0}"/>
              </a:ext>
            </a:extLst>
          </p:cNvPr>
          <p:cNvSpPr/>
          <p:nvPr/>
        </p:nvSpPr>
        <p:spPr>
          <a:xfrm>
            <a:off x="3373999" y="4009377"/>
            <a:ext cx="216024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latin typeface="Arial" panose="020B0604020202020204" pitchFamily="34" charset="0"/>
                <a:cs typeface="Arial" panose="020B0604020202020204" pitchFamily="34" charset="0"/>
              </a:rPr>
              <a:t>4. </a:t>
            </a:r>
          </a:p>
          <a:p>
            <a:pPr algn="ctr"/>
            <a:r>
              <a:rPr lang="de-DE" sz="1400" dirty="0">
                <a:latin typeface="Arial" panose="020B0604020202020204" pitchFamily="34" charset="0"/>
                <a:cs typeface="Arial" panose="020B0604020202020204" pitchFamily="34" charset="0"/>
              </a:rPr>
              <a:t>Gestaltungslösungen evaluieren</a:t>
            </a:r>
            <a:endParaRPr lang="de-CH" sz="1400" dirty="0">
              <a:latin typeface="Arial" panose="020B0604020202020204" pitchFamily="34" charset="0"/>
              <a:cs typeface="Arial" panose="020B0604020202020204" pitchFamily="34" charset="0"/>
            </a:endParaRPr>
          </a:p>
        </p:txBody>
      </p:sp>
      <p:sp>
        <p:nvSpPr>
          <p:cNvPr id="23" name="Rechteck 22">
            <a:extLst>
              <a:ext uri="{FF2B5EF4-FFF2-40B4-BE49-F238E27FC236}">
                <a16:creationId xmlns:a16="http://schemas.microsoft.com/office/drawing/2014/main" id="{B233DA21-B2C6-4C76-44EC-54FB7DE35C23}"/>
              </a:ext>
            </a:extLst>
          </p:cNvPr>
          <p:cNvSpPr/>
          <p:nvPr/>
        </p:nvSpPr>
        <p:spPr>
          <a:xfrm>
            <a:off x="3518015" y="1506061"/>
            <a:ext cx="1872208" cy="864096"/>
          </a:xfrm>
          <a:prstGeom prst="rect">
            <a:avLst/>
          </a:prstGeom>
          <a:solidFill>
            <a:schemeClr val="bg1">
              <a:lumMod val="75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de-DE" sz="1400" dirty="0">
                <a:latin typeface="Arial" panose="020B0604020202020204" pitchFamily="34" charset="0"/>
                <a:cs typeface="Arial" panose="020B0604020202020204" pitchFamily="34" charset="0"/>
              </a:rPr>
              <a:t>Planung der menschenzentrierten Gestaltung</a:t>
            </a:r>
            <a:endParaRPr lang="de-CH" sz="1400" dirty="0">
              <a:latin typeface="Arial" panose="020B0604020202020204" pitchFamily="34" charset="0"/>
              <a:cs typeface="Arial" panose="020B0604020202020204" pitchFamily="34" charset="0"/>
            </a:endParaRPr>
          </a:p>
        </p:txBody>
      </p:sp>
      <p:sp>
        <p:nvSpPr>
          <p:cNvPr id="24" name="Ellipse 23">
            <a:extLst>
              <a:ext uri="{FF2B5EF4-FFF2-40B4-BE49-F238E27FC236}">
                <a16:creationId xmlns:a16="http://schemas.microsoft.com/office/drawing/2014/main" id="{2E3334BE-5178-CBE6-A7E4-0FE5C7FEC652}"/>
              </a:ext>
            </a:extLst>
          </p:cNvPr>
          <p:cNvSpPr/>
          <p:nvPr/>
        </p:nvSpPr>
        <p:spPr>
          <a:xfrm>
            <a:off x="839903" y="1989138"/>
            <a:ext cx="2376264" cy="1143000"/>
          </a:xfrm>
          <a:prstGeom prst="ellipse">
            <a:avLst/>
          </a:prstGeom>
          <a:solidFill>
            <a:schemeClr val="bg1">
              <a:lumMod val="75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r>
              <a:rPr lang="de-DE" sz="1400" dirty="0">
                <a:latin typeface="Arial" panose="020B0604020202020204" pitchFamily="34" charset="0"/>
                <a:cs typeface="Arial" panose="020B0604020202020204" pitchFamily="34" charset="0"/>
              </a:rPr>
              <a:t>Gestaltungslösung erfüllt Nutzungs-anforderung</a:t>
            </a:r>
            <a:endParaRPr lang="de-CH" sz="1400" dirty="0">
              <a:solidFill>
                <a:schemeClr val="dk1"/>
              </a:solidFill>
              <a:latin typeface="Arial" panose="020B0604020202020204" pitchFamily="34" charset="0"/>
              <a:cs typeface="Arial" panose="020B0604020202020204" pitchFamily="34" charset="0"/>
            </a:endParaRPr>
          </a:p>
        </p:txBody>
      </p:sp>
      <p:cxnSp>
        <p:nvCxnSpPr>
          <p:cNvPr id="25" name="Verbinder: gekrümmt 24">
            <a:extLst>
              <a:ext uri="{FF2B5EF4-FFF2-40B4-BE49-F238E27FC236}">
                <a16:creationId xmlns:a16="http://schemas.microsoft.com/office/drawing/2014/main" id="{D7B5A070-17AF-3418-EAE4-95F1189D5396}"/>
              </a:ext>
            </a:extLst>
          </p:cNvPr>
          <p:cNvCxnSpPr>
            <a:stCxn id="22" idx="0"/>
            <a:endCxn id="19" idx="1"/>
          </p:cNvCxnSpPr>
          <p:nvPr/>
        </p:nvCxnSpPr>
        <p:spPr>
          <a:xfrm rot="5400000" flipH="1" flipV="1">
            <a:off x="4790004" y="2977110"/>
            <a:ext cx="696382" cy="1368152"/>
          </a:xfrm>
          <a:prstGeom prst="curvedConnector2">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Verbinder: gekrümmt 25">
            <a:extLst>
              <a:ext uri="{FF2B5EF4-FFF2-40B4-BE49-F238E27FC236}">
                <a16:creationId xmlns:a16="http://schemas.microsoft.com/office/drawing/2014/main" id="{C8DBBF73-4860-F889-E67F-3AB207816025}"/>
              </a:ext>
            </a:extLst>
          </p:cNvPr>
          <p:cNvCxnSpPr>
            <a:stCxn id="19" idx="3"/>
            <a:endCxn id="20" idx="0"/>
          </p:cNvCxnSpPr>
          <p:nvPr/>
        </p:nvCxnSpPr>
        <p:spPr>
          <a:xfrm>
            <a:off x="7694479" y="3312995"/>
            <a:ext cx="1368152" cy="696382"/>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Verbinder: gekrümmt 26">
            <a:extLst>
              <a:ext uri="{FF2B5EF4-FFF2-40B4-BE49-F238E27FC236}">
                <a16:creationId xmlns:a16="http://schemas.microsoft.com/office/drawing/2014/main" id="{42A706CE-204F-FA3D-28DC-B49FB32AFE90}"/>
              </a:ext>
            </a:extLst>
          </p:cNvPr>
          <p:cNvCxnSpPr>
            <a:stCxn id="20" idx="2"/>
            <a:endCxn id="21" idx="3"/>
          </p:cNvCxnSpPr>
          <p:nvPr/>
        </p:nvCxnSpPr>
        <p:spPr>
          <a:xfrm rot="5400000">
            <a:off x="7984668" y="4583284"/>
            <a:ext cx="787775" cy="1368152"/>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Verbinder: gekrümmt 27">
            <a:extLst>
              <a:ext uri="{FF2B5EF4-FFF2-40B4-BE49-F238E27FC236}">
                <a16:creationId xmlns:a16="http://schemas.microsoft.com/office/drawing/2014/main" id="{4BDD2163-F597-B785-7568-B3811DDD0E0F}"/>
              </a:ext>
            </a:extLst>
          </p:cNvPr>
          <p:cNvCxnSpPr>
            <a:stCxn id="21" idx="1"/>
            <a:endCxn id="22" idx="2"/>
          </p:cNvCxnSpPr>
          <p:nvPr/>
        </p:nvCxnSpPr>
        <p:spPr>
          <a:xfrm rot="10800000">
            <a:off x="4454119" y="4873474"/>
            <a:ext cx="1368152" cy="78777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Verbinder: gekrümmt 28">
            <a:extLst>
              <a:ext uri="{FF2B5EF4-FFF2-40B4-BE49-F238E27FC236}">
                <a16:creationId xmlns:a16="http://schemas.microsoft.com/office/drawing/2014/main" id="{52880F58-24A3-1159-34F4-B9004E7CB188}"/>
              </a:ext>
            </a:extLst>
          </p:cNvPr>
          <p:cNvCxnSpPr>
            <a:stCxn id="22" idx="3"/>
            <a:endCxn id="21" idx="0"/>
          </p:cNvCxnSpPr>
          <p:nvPr/>
        </p:nvCxnSpPr>
        <p:spPr>
          <a:xfrm>
            <a:off x="5534239" y="4441425"/>
            <a:ext cx="1224136" cy="787775"/>
          </a:xfrm>
          <a:prstGeom prst="curved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krümmt 29">
            <a:extLst>
              <a:ext uri="{FF2B5EF4-FFF2-40B4-BE49-F238E27FC236}">
                <a16:creationId xmlns:a16="http://schemas.microsoft.com/office/drawing/2014/main" id="{97B7B0A1-DCA5-E6A9-B618-BB724CAEB49D}"/>
              </a:ext>
            </a:extLst>
          </p:cNvPr>
          <p:cNvCxnSpPr>
            <a:cxnSpLocks/>
            <a:stCxn id="22" idx="0"/>
            <a:endCxn id="20" idx="0"/>
          </p:cNvCxnSpPr>
          <p:nvPr/>
        </p:nvCxnSpPr>
        <p:spPr>
          <a:xfrm rot="5400000" flipH="1" flipV="1">
            <a:off x="6758375" y="1705121"/>
            <a:ext cx="12700" cy="4608512"/>
          </a:xfrm>
          <a:prstGeom prst="curvedConnector3">
            <a:avLst>
              <a:gd name="adj1" fmla="val 1800000"/>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Verbinder: gekrümmt 30">
            <a:extLst>
              <a:ext uri="{FF2B5EF4-FFF2-40B4-BE49-F238E27FC236}">
                <a16:creationId xmlns:a16="http://schemas.microsoft.com/office/drawing/2014/main" id="{10819A83-39BE-3BDF-606E-EDDEC7AD5A63}"/>
              </a:ext>
            </a:extLst>
          </p:cNvPr>
          <p:cNvCxnSpPr>
            <a:stCxn id="23" idx="3"/>
            <a:endCxn id="19" idx="0"/>
          </p:cNvCxnSpPr>
          <p:nvPr/>
        </p:nvCxnSpPr>
        <p:spPr>
          <a:xfrm>
            <a:off x="5390223" y="1938109"/>
            <a:ext cx="1368152" cy="942838"/>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Verbinder: gekrümmt 31">
            <a:extLst>
              <a:ext uri="{FF2B5EF4-FFF2-40B4-BE49-F238E27FC236}">
                <a16:creationId xmlns:a16="http://schemas.microsoft.com/office/drawing/2014/main" id="{3E93CC62-D488-6832-EA63-1940359C62E3}"/>
              </a:ext>
            </a:extLst>
          </p:cNvPr>
          <p:cNvCxnSpPr>
            <a:cxnSpLocks/>
            <a:stCxn id="22" idx="0"/>
            <a:endCxn id="24" idx="4"/>
          </p:cNvCxnSpPr>
          <p:nvPr/>
        </p:nvCxnSpPr>
        <p:spPr>
          <a:xfrm rot="16200000" flipV="1">
            <a:off x="2802458" y="2357716"/>
            <a:ext cx="877239" cy="2426084"/>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A6AB97BE-B241-7199-0E9A-F902772AC7FC}"/>
              </a:ext>
            </a:extLst>
          </p:cNvPr>
          <p:cNvSpPr/>
          <p:nvPr/>
        </p:nvSpPr>
        <p:spPr>
          <a:xfrm>
            <a:off x="5519480" y="2456807"/>
            <a:ext cx="2500227" cy="165618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Textfeld 33">
            <a:extLst>
              <a:ext uri="{FF2B5EF4-FFF2-40B4-BE49-F238E27FC236}">
                <a16:creationId xmlns:a16="http://schemas.microsoft.com/office/drawing/2014/main" id="{24D4A540-0A0A-B253-4A96-1BA92185DB22}"/>
              </a:ext>
            </a:extLst>
          </p:cNvPr>
          <p:cNvSpPr txBox="1"/>
          <p:nvPr/>
        </p:nvSpPr>
        <p:spPr>
          <a:xfrm>
            <a:off x="58053" y="5445224"/>
            <a:ext cx="2653571" cy="954107"/>
          </a:xfrm>
          <a:prstGeom prst="rect">
            <a:avLst/>
          </a:prstGeom>
          <a:noFill/>
        </p:spPr>
        <p:txBody>
          <a:bodyPr wrap="square">
            <a:spAutoFit/>
          </a:bodyPr>
          <a:lstStyle/>
          <a:p>
            <a:r>
              <a:rPr lang="de-DE" sz="1400" dirty="0">
                <a:latin typeface="Arial" panose="020B0604020202020204" pitchFamily="34" charset="0"/>
                <a:cs typeface="Arial" panose="020B0604020202020204" pitchFamily="34" charset="0"/>
              </a:rPr>
              <a:t>Quelle: </a:t>
            </a:r>
          </a:p>
          <a:p>
            <a:r>
              <a:rPr lang="de-DE" sz="1400" dirty="0">
                <a:latin typeface="Arial" panose="020B0604020202020204" pitchFamily="34" charset="0"/>
                <a:cs typeface="Arial" panose="020B0604020202020204" pitchFamily="34" charset="0"/>
              </a:rPr>
              <a:t>Usability und UX für </a:t>
            </a:r>
            <a:r>
              <a:rPr lang="de-DE" sz="1400" dirty="0" err="1">
                <a:latin typeface="Arial" panose="020B0604020202020204" pitchFamily="34" charset="0"/>
                <a:cs typeface="Arial" panose="020B0604020202020204" pitchFamily="34" charset="0"/>
              </a:rPr>
              <a:t>dummies</a:t>
            </a:r>
            <a:r>
              <a:rPr lang="de-DE" sz="1400" dirty="0">
                <a:latin typeface="Arial" panose="020B0604020202020204" pitchFamily="34" charset="0"/>
                <a:cs typeface="Arial" panose="020B0604020202020204" pitchFamily="34" charset="0"/>
              </a:rPr>
              <a:t>, </a:t>
            </a:r>
          </a:p>
          <a:p>
            <a:r>
              <a:rPr lang="de-DE" sz="1400" dirty="0" err="1">
                <a:latin typeface="Arial" panose="020B0604020202020204" pitchFamily="34" charset="0"/>
                <a:cs typeface="Arial" panose="020B0604020202020204" pitchFamily="34" charset="0"/>
              </a:rPr>
              <a:t>Elske</a:t>
            </a:r>
            <a:r>
              <a:rPr lang="de-DE" sz="1400" dirty="0">
                <a:latin typeface="Arial" panose="020B0604020202020204" pitchFamily="34" charset="0"/>
                <a:cs typeface="Arial" panose="020B0604020202020204" pitchFamily="34" charset="0"/>
              </a:rPr>
              <a:t> Ludewig</a:t>
            </a:r>
          </a:p>
          <a:p>
            <a:r>
              <a:rPr lang="de-DE" sz="1400" dirty="0">
                <a:latin typeface="Arial" panose="020B0604020202020204" pitchFamily="34" charset="0"/>
                <a:cs typeface="Arial" panose="020B0604020202020204" pitchFamily="34" charset="0"/>
              </a:rPr>
              <a:t>2020</a:t>
            </a:r>
            <a:endParaRPr lang="de-CH" sz="1400" dirty="0">
              <a:latin typeface="Arial" panose="020B0604020202020204" pitchFamily="34" charset="0"/>
              <a:cs typeface="Arial" panose="020B0604020202020204" pitchFamily="34" charset="0"/>
            </a:endParaRPr>
          </a:p>
        </p:txBody>
      </p:sp>
      <p:sp>
        <p:nvSpPr>
          <p:cNvPr id="35" name="Textfeld 34">
            <a:extLst>
              <a:ext uri="{FF2B5EF4-FFF2-40B4-BE49-F238E27FC236}">
                <a16:creationId xmlns:a16="http://schemas.microsoft.com/office/drawing/2014/main" id="{951E1B00-CA92-E4DE-5C8C-34FFA00528D9}"/>
              </a:ext>
            </a:extLst>
          </p:cNvPr>
          <p:cNvSpPr txBox="1"/>
          <p:nvPr/>
        </p:nvSpPr>
        <p:spPr>
          <a:xfrm>
            <a:off x="7896200" y="6029999"/>
            <a:ext cx="2653571" cy="738664"/>
          </a:xfrm>
          <a:prstGeom prst="rect">
            <a:avLst/>
          </a:prstGeom>
          <a:noFill/>
        </p:spPr>
        <p:txBody>
          <a:bodyPr wrap="square">
            <a:spAutoFit/>
          </a:bodyPr>
          <a:lstStyle/>
          <a:p>
            <a:r>
              <a:rPr lang="de-DE" sz="1400" dirty="0">
                <a:latin typeface="Arial" panose="020B0604020202020204" pitchFamily="34" charset="0"/>
                <a:cs typeface="Arial" panose="020B0604020202020204" pitchFamily="34" charset="0"/>
              </a:rPr>
              <a:t>Menschenzentrierter Gestaltungsprozess nach DIN SIO 9241-210 (vereinfacht)</a:t>
            </a:r>
            <a:endParaRPr lang="de-CH"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13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B0003E-373F-5017-5629-038386C28F50}"/>
              </a:ext>
            </a:extLst>
          </p:cNvPr>
          <p:cNvSpPr>
            <a:spLocks noGrp="1"/>
          </p:cNvSpPr>
          <p:nvPr>
            <p:ph type="title"/>
          </p:nvPr>
        </p:nvSpPr>
        <p:spPr/>
        <p:txBody>
          <a:bodyPr/>
          <a:lstStyle/>
          <a:p>
            <a:r>
              <a:rPr lang="de-CH" dirty="0"/>
              <a:t>Gebrauchstauglichkeit (Usability)</a:t>
            </a:r>
          </a:p>
        </p:txBody>
      </p:sp>
      <p:sp>
        <p:nvSpPr>
          <p:cNvPr id="4" name="Foliennummernplatzhalter 3">
            <a:extLst>
              <a:ext uri="{FF2B5EF4-FFF2-40B4-BE49-F238E27FC236}">
                <a16:creationId xmlns:a16="http://schemas.microsoft.com/office/drawing/2014/main" id="{637DAC9B-3201-AC84-3112-4C21F13A9434}"/>
              </a:ext>
            </a:extLst>
          </p:cNvPr>
          <p:cNvSpPr>
            <a:spLocks noGrp="1"/>
          </p:cNvSpPr>
          <p:nvPr>
            <p:ph type="sldNum" sz="quarter" idx="12"/>
          </p:nvPr>
        </p:nvSpPr>
        <p:spPr/>
        <p:txBody>
          <a:bodyPr/>
          <a:lstStyle/>
          <a:p>
            <a:fld id="{F0E841FC-7AA3-274E-887F-3F06530528A4}" type="slidenum">
              <a:rPr lang="de-DE" smtClean="0"/>
              <a:pPr/>
              <a:t>4</a:t>
            </a:fld>
            <a:endParaRPr lang="de-DE"/>
          </a:p>
        </p:txBody>
      </p:sp>
      <p:pic>
        <p:nvPicPr>
          <p:cNvPr id="30" name="Grafik 29">
            <a:extLst>
              <a:ext uri="{FF2B5EF4-FFF2-40B4-BE49-F238E27FC236}">
                <a16:creationId xmlns:a16="http://schemas.microsoft.com/office/drawing/2014/main" id="{92BB3E86-B048-872E-90C4-A80A35667F10}"/>
              </a:ext>
            </a:extLst>
          </p:cNvPr>
          <p:cNvPicPr>
            <a:picLocks noChangeAspect="1"/>
          </p:cNvPicPr>
          <p:nvPr/>
        </p:nvPicPr>
        <p:blipFill>
          <a:blip r:embed="rId3"/>
          <a:stretch>
            <a:fillRect/>
          </a:stretch>
        </p:blipFill>
        <p:spPr>
          <a:xfrm>
            <a:off x="833338" y="1556792"/>
            <a:ext cx="8138865" cy="4096867"/>
          </a:xfrm>
          <a:prstGeom prst="rect">
            <a:avLst/>
          </a:prstGeom>
        </p:spPr>
      </p:pic>
      <p:sp>
        <p:nvSpPr>
          <p:cNvPr id="31" name="Textfeld 30">
            <a:extLst>
              <a:ext uri="{FF2B5EF4-FFF2-40B4-BE49-F238E27FC236}">
                <a16:creationId xmlns:a16="http://schemas.microsoft.com/office/drawing/2014/main" id="{B795426C-1787-5F65-A145-D74C6F34098E}"/>
              </a:ext>
            </a:extLst>
          </p:cNvPr>
          <p:cNvSpPr txBox="1"/>
          <p:nvPr/>
        </p:nvSpPr>
        <p:spPr>
          <a:xfrm>
            <a:off x="7234385" y="5987018"/>
            <a:ext cx="2752586" cy="738664"/>
          </a:xfrm>
          <a:prstGeom prst="rect">
            <a:avLst/>
          </a:prstGeom>
          <a:noFill/>
        </p:spPr>
        <p:txBody>
          <a:bodyPr wrap="square">
            <a:spAutoFit/>
          </a:bodyPr>
          <a:lstStyle/>
          <a:p>
            <a:r>
              <a:rPr lang="de-CH" sz="1400" b="0" i="0" dirty="0">
                <a:solidFill>
                  <a:srgbClr val="535353"/>
                </a:solidFill>
                <a:effectLst/>
                <a:latin typeface="Montserrat"/>
              </a:rPr>
              <a:t>©  </a:t>
            </a:r>
            <a:r>
              <a:rPr lang="de-DE" sz="1400" dirty="0">
                <a:latin typeface="Arial" panose="020B0604020202020204" pitchFamily="34" charset="0"/>
                <a:cs typeface="Arial" panose="020B0604020202020204" pitchFamily="34" charset="0"/>
              </a:rPr>
              <a:t>Gebrauchstauglichkeit nach DIN EN ISO 9241-11 (eigene Darstellung)</a:t>
            </a:r>
            <a:endParaRPr lang="de-CH"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602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594585BE-61C4-639A-692A-8E41322BFBE0}"/>
              </a:ext>
            </a:extLst>
          </p:cNvPr>
          <p:cNvSpPr>
            <a:spLocks noGrp="1"/>
          </p:cNvSpPr>
          <p:nvPr>
            <p:ph type="sldNum" sz="quarter" idx="12"/>
          </p:nvPr>
        </p:nvSpPr>
        <p:spPr/>
        <p:txBody>
          <a:bodyPr/>
          <a:lstStyle/>
          <a:p>
            <a:fld id="{F0E841FC-7AA3-274E-887F-3F06530528A4}" type="slidenum">
              <a:rPr lang="de-DE" smtClean="0"/>
              <a:pPr/>
              <a:t>5</a:t>
            </a:fld>
            <a:endParaRPr lang="de-DE"/>
          </a:p>
        </p:txBody>
      </p:sp>
      <p:pic>
        <p:nvPicPr>
          <p:cNvPr id="5" name="Onlinemedien 2" title="Wie erstelle ich Personas? - Einfach erklärt">
            <a:hlinkClick r:id="" action="ppaction://media"/>
            <a:extLst>
              <a:ext uri="{FF2B5EF4-FFF2-40B4-BE49-F238E27FC236}">
                <a16:creationId xmlns:a16="http://schemas.microsoft.com/office/drawing/2014/main" id="{85214F5D-F78E-EE7B-A125-30CB06EA7079}"/>
              </a:ext>
            </a:extLst>
          </p:cNvPr>
          <p:cNvPicPr>
            <a:picLocks noRot="1" noChangeAspect="1"/>
          </p:cNvPicPr>
          <p:nvPr>
            <a:videoFile r:link="rId1"/>
          </p:nvPr>
        </p:nvPicPr>
        <p:blipFill>
          <a:blip r:embed="rId4"/>
          <a:stretch>
            <a:fillRect/>
          </a:stretch>
        </p:blipFill>
        <p:spPr>
          <a:xfrm>
            <a:off x="-2964" y="0"/>
            <a:ext cx="12192000" cy="6858000"/>
          </a:xfrm>
          <a:prstGeom prst="rect">
            <a:avLst/>
          </a:prstGeom>
        </p:spPr>
      </p:pic>
    </p:spTree>
    <p:extLst>
      <p:ext uri="{BB962C8B-B14F-4D97-AF65-F5344CB8AC3E}">
        <p14:creationId xmlns:p14="http://schemas.microsoft.com/office/powerpoint/2010/main" val="370989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EBB537-1CCD-CD70-FCE4-1D3B3FF52BFB}"/>
              </a:ext>
            </a:extLst>
          </p:cNvPr>
          <p:cNvSpPr>
            <a:spLocks noGrp="1"/>
          </p:cNvSpPr>
          <p:nvPr>
            <p:ph type="title"/>
          </p:nvPr>
        </p:nvSpPr>
        <p:spPr/>
        <p:txBody>
          <a:bodyPr/>
          <a:lstStyle/>
          <a:p>
            <a:r>
              <a:rPr lang="de-CH" dirty="0"/>
              <a:t>Was sind «Personas»?</a:t>
            </a:r>
          </a:p>
        </p:txBody>
      </p:sp>
      <p:sp>
        <p:nvSpPr>
          <p:cNvPr id="3" name="Inhaltsplatzhalter 2">
            <a:extLst>
              <a:ext uri="{FF2B5EF4-FFF2-40B4-BE49-F238E27FC236}">
                <a16:creationId xmlns:a16="http://schemas.microsoft.com/office/drawing/2014/main" id="{034553F3-8834-A7AB-782D-89F7759977E4}"/>
              </a:ext>
            </a:extLst>
          </p:cNvPr>
          <p:cNvSpPr>
            <a:spLocks noGrp="1"/>
          </p:cNvSpPr>
          <p:nvPr>
            <p:ph idx="1"/>
          </p:nvPr>
        </p:nvSpPr>
        <p:spPr>
          <a:xfrm>
            <a:off x="838200" y="1825625"/>
            <a:ext cx="5905872" cy="4351338"/>
          </a:xfrm>
        </p:spPr>
        <p:txBody>
          <a:bodyPr>
            <a:normAutofit fontScale="77500" lnSpcReduction="20000"/>
          </a:bodyPr>
          <a:lstStyle/>
          <a:p>
            <a:pPr marL="0" indent="0">
              <a:lnSpc>
                <a:spcPct val="90000"/>
              </a:lnSpc>
              <a:buNone/>
            </a:pPr>
            <a:r>
              <a:rPr lang="de-DE" sz="2800" dirty="0"/>
              <a:t>Personas (lat. Maske) sind Nutzermodelle, die Personen einer Zielgruppe in ihren Merkmalen charakterisieren.</a:t>
            </a:r>
          </a:p>
          <a:p>
            <a:pPr marL="0" indent="0">
              <a:lnSpc>
                <a:spcPct val="90000"/>
              </a:lnSpc>
              <a:buNone/>
            </a:pPr>
            <a:r>
              <a:rPr lang="de-CH" sz="2800" b="0" i="0" dirty="0">
                <a:effectLst/>
              </a:rPr>
              <a:t>© </a:t>
            </a:r>
            <a:r>
              <a:rPr lang="de-CH" sz="2800" dirty="0">
                <a:hlinkClick r:id="rId3"/>
              </a:rPr>
              <a:t>https://www.onlinemarketing-praxis.de/glossar/personas</a:t>
            </a:r>
            <a:endParaRPr lang="de-CH" sz="2800" dirty="0"/>
          </a:p>
          <a:p>
            <a:pPr marL="0" indent="0">
              <a:lnSpc>
                <a:spcPct val="90000"/>
              </a:lnSpc>
              <a:buNone/>
            </a:pPr>
            <a:endParaRPr lang="de-CH" sz="2800" dirty="0"/>
          </a:p>
          <a:p>
            <a:pPr marL="0" indent="0">
              <a:lnSpc>
                <a:spcPct val="90000"/>
              </a:lnSpc>
              <a:buNone/>
            </a:pPr>
            <a:r>
              <a:rPr lang="de-CH" sz="2800" dirty="0"/>
              <a:t>Fiktive Nutzer mit:</a:t>
            </a:r>
          </a:p>
          <a:p>
            <a:pPr>
              <a:lnSpc>
                <a:spcPct val="90000"/>
              </a:lnSpc>
            </a:pPr>
            <a:r>
              <a:rPr lang="de-CH" sz="2800" dirty="0"/>
              <a:t>Bedürfnissen</a:t>
            </a:r>
          </a:p>
          <a:p>
            <a:pPr>
              <a:lnSpc>
                <a:spcPct val="90000"/>
              </a:lnSpc>
            </a:pPr>
            <a:r>
              <a:rPr lang="de-CH" sz="2800" dirty="0"/>
              <a:t>Fähigkeiten</a:t>
            </a:r>
          </a:p>
          <a:p>
            <a:pPr>
              <a:lnSpc>
                <a:spcPct val="90000"/>
              </a:lnSpc>
            </a:pPr>
            <a:r>
              <a:rPr lang="de-CH" sz="2800" dirty="0"/>
              <a:t>Zielen</a:t>
            </a:r>
          </a:p>
          <a:p>
            <a:pPr>
              <a:lnSpc>
                <a:spcPct val="90000"/>
              </a:lnSpc>
            </a:pPr>
            <a:r>
              <a:rPr lang="de-CH" sz="2800" dirty="0"/>
              <a:t>….</a:t>
            </a:r>
          </a:p>
          <a:p>
            <a:pPr marL="0" indent="0">
              <a:lnSpc>
                <a:spcPct val="90000"/>
              </a:lnSpc>
              <a:buNone/>
            </a:pPr>
            <a:endParaRPr lang="de-CH" sz="2800" dirty="0"/>
          </a:p>
          <a:p>
            <a:pPr marL="0" indent="0">
              <a:lnSpc>
                <a:spcPct val="90000"/>
              </a:lnSpc>
              <a:buNone/>
            </a:pPr>
            <a:r>
              <a:rPr lang="de-CH" sz="2800" dirty="0"/>
              <a:t>Persona != Durchschnittsnutzer</a:t>
            </a:r>
          </a:p>
          <a:p>
            <a:endParaRPr lang="de-CH" dirty="0"/>
          </a:p>
        </p:txBody>
      </p:sp>
      <p:sp>
        <p:nvSpPr>
          <p:cNvPr id="4" name="Foliennummernplatzhalter 3">
            <a:extLst>
              <a:ext uri="{FF2B5EF4-FFF2-40B4-BE49-F238E27FC236}">
                <a16:creationId xmlns:a16="http://schemas.microsoft.com/office/drawing/2014/main" id="{D1FB8414-83AC-8ED2-1AC6-01A8E3E07EEF}"/>
              </a:ext>
            </a:extLst>
          </p:cNvPr>
          <p:cNvSpPr>
            <a:spLocks noGrp="1"/>
          </p:cNvSpPr>
          <p:nvPr>
            <p:ph type="sldNum" sz="quarter" idx="12"/>
          </p:nvPr>
        </p:nvSpPr>
        <p:spPr/>
        <p:txBody>
          <a:bodyPr/>
          <a:lstStyle/>
          <a:p>
            <a:fld id="{F0E841FC-7AA3-274E-887F-3F06530528A4}" type="slidenum">
              <a:rPr lang="de-DE" smtClean="0"/>
              <a:pPr/>
              <a:t>6</a:t>
            </a:fld>
            <a:endParaRPr lang="de-DE"/>
          </a:p>
        </p:txBody>
      </p:sp>
      <p:sp>
        <p:nvSpPr>
          <p:cNvPr id="5" name="Textfeld 4">
            <a:extLst>
              <a:ext uri="{FF2B5EF4-FFF2-40B4-BE49-F238E27FC236}">
                <a16:creationId xmlns:a16="http://schemas.microsoft.com/office/drawing/2014/main" id="{F60ED953-97EE-ECB0-DE18-429489220829}"/>
              </a:ext>
            </a:extLst>
          </p:cNvPr>
          <p:cNvSpPr txBox="1"/>
          <p:nvPr/>
        </p:nvSpPr>
        <p:spPr>
          <a:xfrm>
            <a:off x="7608168" y="1544776"/>
            <a:ext cx="4176464" cy="1200329"/>
          </a:xfrm>
          <a:prstGeom prst="rect">
            <a:avLst/>
          </a:prstGeom>
          <a:noFill/>
        </p:spPr>
        <p:txBody>
          <a:bodyPr wrap="square">
            <a:spAutoFit/>
          </a:bodyPr>
          <a:lstStyle/>
          <a:p>
            <a:r>
              <a:rPr lang="de-CH" b="0" i="0" dirty="0">
                <a:solidFill>
                  <a:srgbClr val="000000"/>
                </a:solidFill>
                <a:effectLst/>
                <a:latin typeface="+mn-lt"/>
              </a:rPr>
              <a:t>1000 Schweizer Gesichter gemischt == </a:t>
            </a:r>
            <a:r>
              <a:rPr lang="de-CH" b="0" i="0" dirty="0">
                <a:solidFill>
                  <a:srgbClr val="000000"/>
                </a:solidFill>
                <a:effectLst/>
                <a:latin typeface="+mn-lt"/>
                <a:sym typeface="Wingdings" panose="05000000000000000000" pitchFamily="2" charset="2"/>
              </a:rPr>
              <a:t>Schweizer Durchschnittsgesicht</a:t>
            </a:r>
            <a:endParaRPr lang="de-CH" dirty="0">
              <a:latin typeface="+mn-lt"/>
            </a:endParaRPr>
          </a:p>
        </p:txBody>
      </p:sp>
      <p:pic>
        <p:nvPicPr>
          <p:cNvPr id="6" name="Picture 2" descr="World of Average Faces - Swiss">
            <a:extLst>
              <a:ext uri="{FF2B5EF4-FFF2-40B4-BE49-F238E27FC236}">
                <a16:creationId xmlns:a16="http://schemas.microsoft.com/office/drawing/2014/main" id="{DCFBD7A5-E8E6-CFF0-A942-9F9CCB8FEB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71" r="7582" b="3"/>
          <a:stretch/>
        </p:blipFill>
        <p:spPr bwMode="auto">
          <a:xfrm>
            <a:off x="7692177" y="2701700"/>
            <a:ext cx="3732415" cy="3141908"/>
          </a:xfrm>
          <a:prstGeom prst="rect">
            <a:avLst/>
          </a:prstGeom>
          <a:solidFill>
            <a:srgbClr val="FFFFFF"/>
          </a:solidFill>
        </p:spPr>
      </p:pic>
      <p:sp>
        <p:nvSpPr>
          <p:cNvPr id="7" name="Textfeld 6">
            <a:extLst>
              <a:ext uri="{FF2B5EF4-FFF2-40B4-BE49-F238E27FC236}">
                <a16:creationId xmlns:a16="http://schemas.microsoft.com/office/drawing/2014/main" id="{35A6B0C2-3B31-51E1-6C9E-862E052CC262}"/>
              </a:ext>
            </a:extLst>
          </p:cNvPr>
          <p:cNvSpPr txBox="1"/>
          <p:nvPr/>
        </p:nvSpPr>
        <p:spPr>
          <a:xfrm>
            <a:off x="7657015" y="5843608"/>
            <a:ext cx="2667269" cy="338554"/>
          </a:xfrm>
          <a:prstGeom prst="rect">
            <a:avLst/>
          </a:prstGeom>
          <a:noFill/>
        </p:spPr>
        <p:txBody>
          <a:bodyPr wrap="none" rtlCol="0">
            <a:spAutoFit/>
          </a:bodyPr>
          <a:lstStyle/>
          <a:p>
            <a:r>
              <a:rPr lang="de-CH" sz="1600" b="1" i="0" dirty="0">
                <a:solidFill>
                  <a:srgbClr val="111516"/>
                </a:solidFill>
                <a:effectLst/>
                <a:latin typeface="+mn-lt"/>
              </a:rPr>
              <a:t>Illustration</a:t>
            </a:r>
            <a:r>
              <a:rPr lang="de-CH" sz="1600" dirty="0">
                <a:solidFill>
                  <a:srgbClr val="757575"/>
                </a:solidFill>
                <a:latin typeface="+mn-lt"/>
              </a:rPr>
              <a:t>©</a:t>
            </a:r>
            <a:r>
              <a:rPr lang="de-CH" sz="1600" b="0" i="0" dirty="0">
                <a:solidFill>
                  <a:srgbClr val="757575"/>
                </a:solidFill>
                <a:effectLst/>
                <a:latin typeface="+mn-lt"/>
              </a:rPr>
              <a:t>faceresearch.org</a:t>
            </a:r>
            <a:endParaRPr lang="de-CH" sz="1600" dirty="0">
              <a:latin typeface="+mn-lt"/>
            </a:endParaRPr>
          </a:p>
        </p:txBody>
      </p:sp>
    </p:spTree>
    <p:extLst>
      <p:ext uri="{BB962C8B-B14F-4D97-AF65-F5344CB8AC3E}">
        <p14:creationId xmlns:p14="http://schemas.microsoft.com/office/powerpoint/2010/main" val="3023063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7D658-53F6-1F71-2732-6EB2ACE3CE9E}"/>
              </a:ext>
            </a:extLst>
          </p:cNvPr>
          <p:cNvSpPr>
            <a:spLocks noGrp="1"/>
          </p:cNvSpPr>
          <p:nvPr>
            <p:ph type="title"/>
          </p:nvPr>
        </p:nvSpPr>
        <p:spPr/>
        <p:txBody>
          <a:bodyPr/>
          <a:lstStyle/>
          <a:p>
            <a:r>
              <a:rPr lang="de-CH" dirty="0"/>
              <a:t>Eigenschaften von «Personas»</a:t>
            </a:r>
          </a:p>
        </p:txBody>
      </p:sp>
      <p:sp>
        <p:nvSpPr>
          <p:cNvPr id="4" name="Foliennummernplatzhalter 3">
            <a:extLst>
              <a:ext uri="{FF2B5EF4-FFF2-40B4-BE49-F238E27FC236}">
                <a16:creationId xmlns:a16="http://schemas.microsoft.com/office/drawing/2014/main" id="{D8CB6302-1F74-4CBB-D89E-4C91D1CEEB9B}"/>
              </a:ext>
            </a:extLst>
          </p:cNvPr>
          <p:cNvSpPr>
            <a:spLocks noGrp="1"/>
          </p:cNvSpPr>
          <p:nvPr>
            <p:ph type="sldNum" sz="quarter" idx="12"/>
          </p:nvPr>
        </p:nvSpPr>
        <p:spPr/>
        <p:txBody>
          <a:bodyPr/>
          <a:lstStyle/>
          <a:p>
            <a:fld id="{F0E841FC-7AA3-274E-887F-3F06530528A4}" type="slidenum">
              <a:rPr lang="de-DE" smtClean="0"/>
              <a:pPr/>
              <a:t>7</a:t>
            </a:fld>
            <a:endParaRPr lang="de-DE"/>
          </a:p>
        </p:txBody>
      </p:sp>
      <p:sp>
        <p:nvSpPr>
          <p:cNvPr id="5" name="Inhaltsplatzhalter 2">
            <a:extLst>
              <a:ext uri="{FF2B5EF4-FFF2-40B4-BE49-F238E27FC236}">
                <a16:creationId xmlns:a16="http://schemas.microsoft.com/office/drawing/2014/main" id="{EB57E62D-B187-29BA-3F86-4C4FB95017E7}"/>
              </a:ext>
            </a:extLst>
          </p:cNvPr>
          <p:cNvSpPr>
            <a:spLocks noGrp="1"/>
          </p:cNvSpPr>
          <p:nvPr>
            <p:ph idx="1"/>
          </p:nvPr>
        </p:nvSpPr>
        <p:spPr>
          <a:xfrm>
            <a:off x="677904" y="1345743"/>
            <a:ext cx="10972800" cy="581876"/>
          </a:xfrm>
        </p:spPr>
        <p:txBody>
          <a:bodyPr>
            <a:normAutofit/>
          </a:bodyPr>
          <a:lstStyle/>
          <a:p>
            <a:pPr marL="0" indent="0">
              <a:buNone/>
            </a:pPr>
            <a:r>
              <a:rPr lang="de-DE" dirty="0"/>
              <a:t>Eine Persona wird versehen mit:</a:t>
            </a:r>
          </a:p>
          <a:p>
            <a:endParaRPr lang="de-CH" sz="1600" dirty="0"/>
          </a:p>
          <a:p>
            <a:pPr marL="0" indent="0">
              <a:buNone/>
            </a:pPr>
            <a:endParaRPr lang="de-CH" sz="1600" dirty="0"/>
          </a:p>
        </p:txBody>
      </p:sp>
      <p:pic>
        <p:nvPicPr>
          <p:cNvPr id="6" name="Grafik 5" descr="Mitarbeiterausweis Silhouette">
            <a:extLst>
              <a:ext uri="{FF2B5EF4-FFF2-40B4-BE49-F238E27FC236}">
                <a16:creationId xmlns:a16="http://schemas.microsoft.com/office/drawing/2014/main" id="{6A69D73E-DA12-71F2-7A90-EDE2D5A7B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293" y="1783217"/>
            <a:ext cx="731520" cy="731520"/>
          </a:xfrm>
          <a:prstGeom prst="rect">
            <a:avLst/>
          </a:prstGeom>
        </p:spPr>
      </p:pic>
      <p:sp>
        <p:nvSpPr>
          <p:cNvPr id="7" name="Textfeld 6">
            <a:extLst>
              <a:ext uri="{FF2B5EF4-FFF2-40B4-BE49-F238E27FC236}">
                <a16:creationId xmlns:a16="http://schemas.microsoft.com/office/drawing/2014/main" id="{AEC3ED9C-BA1E-9166-5F2F-AD3FC5B16B68}"/>
              </a:ext>
            </a:extLst>
          </p:cNvPr>
          <p:cNvSpPr txBox="1">
            <a:spLocks noChangeAspect="1"/>
          </p:cNvSpPr>
          <p:nvPr/>
        </p:nvSpPr>
        <p:spPr>
          <a:xfrm>
            <a:off x="1453228" y="2010715"/>
            <a:ext cx="3426292" cy="400110"/>
          </a:xfrm>
          <a:prstGeom prst="rect">
            <a:avLst/>
          </a:prstGeom>
          <a:noFill/>
        </p:spPr>
        <p:txBody>
          <a:bodyPr wrap="square">
            <a:spAutoFit/>
          </a:bodyPr>
          <a:lstStyle/>
          <a:p>
            <a:pPr algn="l"/>
            <a:r>
              <a:rPr lang="de-DE" sz="2000" b="0" i="0" dirty="0">
                <a:solidFill>
                  <a:srgbClr val="202122"/>
                </a:solidFill>
                <a:effectLst/>
                <a:latin typeface="Arial" panose="020B0604020202020204" pitchFamily="34" charset="0"/>
              </a:rPr>
              <a:t>Vor- </a:t>
            </a:r>
            <a:r>
              <a:rPr lang="de-DE" sz="2000" b="0" i="0" dirty="0">
                <a:solidFill>
                  <a:srgbClr val="202122"/>
                </a:solidFill>
                <a:effectLst/>
                <a:latin typeface="+mn-lt"/>
              </a:rPr>
              <a:t>und</a:t>
            </a:r>
            <a:r>
              <a:rPr lang="de-DE" sz="2000" b="0" i="0" dirty="0">
                <a:solidFill>
                  <a:srgbClr val="202122"/>
                </a:solidFill>
                <a:effectLst/>
                <a:latin typeface="Arial" panose="020B0604020202020204" pitchFamily="34" charset="0"/>
              </a:rPr>
              <a:t> Nachname (fiktiv)</a:t>
            </a:r>
          </a:p>
        </p:txBody>
      </p:sp>
      <p:pic>
        <p:nvPicPr>
          <p:cNvPr id="8" name="Grafik 7" descr="Kamera Silhouette">
            <a:extLst>
              <a:ext uri="{FF2B5EF4-FFF2-40B4-BE49-F238E27FC236}">
                <a16:creationId xmlns:a16="http://schemas.microsoft.com/office/drawing/2014/main" id="{7E546127-F59F-75B8-450A-644E58CB7C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293" y="2610870"/>
            <a:ext cx="731520" cy="731520"/>
          </a:xfrm>
          <a:prstGeom prst="rect">
            <a:avLst/>
          </a:prstGeom>
        </p:spPr>
      </p:pic>
      <p:sp>
        <p:nvSpPr>
          <p:cNvPr id="9" name="Textfeld 8">
            <a:extLst>
              <a:ext uri="{FF2B5EF4-FFF2-40B4-BE49-F238E27FC236}">
                <a16:creationId xmlns:a16="http://schemas.microsoft.com/office/drawing/2014/main" id="{DFD65A39-0778-387A-CC6E-96982556683B}"/>
              </a:ext>
            </a:extLst>
          </p:cNvPr>
          <p:cNvSpPr txBox="1">
            <a:spLocks noChangeAspect="1"/>
          </p:cNvSpPr>
          <p:nvPr/>
        </p:nvSpPr>
        <p:spPr>
          <a:xfrm>
            <a:off x="1480720" y="2690947"/>
            <a:ext cx="4111224" cy="615553"/>
          </a:xfrm>
          <a:prstGeom prst="rect">
            <a:avLst/>
          </a:prstGeom>
          <a:noFill/>
        </p:spPr>
        <p:txBody>
          <a:bodyPr wrap="square">
            <a:spAutoFit/>
          </a:bodyPr>
          <a:lstStyle/>
          <a:p>
            <a:pPr algn="l"/>
            <a:r>
              <a:rPr lang="de-DE" sz="2000" b="0" i="0" dirty="0">
                <a:solidFill>
                  <a:srgbClr val="202122"/>
                </a:solidFill>
                <a:effectLst/>
                <a:latin typeface="+mn-lt"/>
              </a:rPr>
              <a:t>Foto</a:t>
            </a:r>
            <a:r>
              <a:rPr lang="de-DE" sz="2000" b="0" i="0" dirty="0">
                <a:solidFill>
                  <a:srgbClr val="202122"/>
                </a:solidFill>
                <a:effectLst/>
                <a:latin typeface="Arial" panose="020B0604020202020204" pitchFamily="34" charset="0"/>
              </a:rPr>
              <a:t> </a:t>
            </a:r>
            <a:br>
              <a:rPr lang="de-DE" sz="2000" b="0" i="0" dirty="0">
                <a:solidFill>
                  <a:srgbClr val="202122"/>
                </a:solidFill>
                <a:effectLst/>
                <a:latin typeface="Arial" panose="020B0604020202020204" pitchFamily="34" charset="0"/>
              </a:rPr>
            </a:br>
            <a:r>
              <a:rPr lang="de-DE" sz="1400" b="0" i="0" dirty="0">
                <a:solidFill>
                  <a:srgbClr val="202122"/>
                </a:solidFill>
                <a:effectLst/>
                <a:latin typeface="+mn-lt"/>
              </a:rPr>
              <a:t>(um die Persona noch vorstellbarer zu gestalten)</a:t>
            </a:r>
          </a:p>
        </p:txBody>
      </p:sp>
      <p:pic>
        <p:nvPicPr>
          <p:cNvPr id="10" name="Grafik 9" descr="Mann mit Stock Silhouette">
            <a:extLst>
              <a:ext uri="{FF2B5EF4-FFF2-40B4-BE49-F238E27FC236}">
                <a16:creationId xmlns:a16="http://schemas.microsoft.com/office/drawing/2014/main" id="{460CDF1E-F12C-F56D-AC49-0E4B073DF5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200" y="3438523"/>
            <a:ext cx="731520" cy="731520"/>
          </a:xfrm>
          <a:prstGeom prst="rect">
            <a:avLst/>
          </a:prstGeom>
        </p:spPr>
      </p:pic>
      <p:sp>
        <p:nvSpPr>
          <p:cNvPr id="11" name="Textfeld 10">
            <a:extLst>
              <a:ext uri="{FF2B5EF4-FFF2-40B4-BE49-F238E27FC236}">
                <a16:creationId xmlns:a16="http://schemas.microsoft.com/office/drawing/2014/main" id="{3C5E954A-5F0A-D5B4-0843-0F8FCEAD0A0F}"/>
              </a:ext>
            </a:extLst>
          </p:cNvPr>
          <p:cNvSpPr txBox="1">
            <a:spLocks noChangeAspect="1"/>
          </p:cNvSpPr>
          <p:nvPr/>
        </p:nvSpPr>
        <p:spPr>
          <a:xfrm>
            <a:off x="1556023" y="3673505"/>
            <a:ext cx="914400" cy="400110"/>
          </a:xfrm>
          <a:prstGeom prst="rect">
            <a:avLst/>
          </a:prstGeom>
          <a:noFill/>
        </p:spPr>
        <p:txBody>
          <a:bodyPr wrap="square">
            <a:spAutoFit/>
          </a:bodyPr>
          <a:lstStyle/>
          <a:p>
            <a:pPr algn="l"/>
            <a:r>
              <a:rPr lang="de-DE" sz="2000" b="0" i="0" dirty="0">
                <a:solidFill>
                  <a:srgbClr val="202122"/>
                </a:solidFill>
                <a:effectLst/>
                <a:latin typeface="+mn-lt"/>
              </a:rPr>
              <a:t>Alter</a:t>
            </a:r>
          </a:p>
        </p:txBody>
      </p:sp>
      <p:grpSp>
        <p:nvGrpSpPr>
          <p:cNvPr id="12" name="Gruppieren 11">
            <a:extLst>
              <a:ext uri="{FF2B5EF4-FFF2-40B4-BE49-F238E27FC236}">
                <a16:creationId xmlns:a16="http://schemas.microsoft.com/office/drawing/2014/main" id="{D13BE739-54C7-4225-3F87-29C45621F65D}"/>
              </a:ext>
            </a:extLst>
          </p:cNvPr>
          <p:cNvGrpSpPr>
            <a:grpSpLocks noChangeAspect="1"/>
          </p:cNvGrpSpPr>
          <p:nvPr/>
        </p:nvGrpSpPr>
        <p:grpSpPr>
          <a:xfrm>
            <a:off x="814447" y="4266176"/>
            <a:ext cx="650103" cy="747390"/>
            <a:chOff x="674859" y="4797152"/>
            <a:chExt cx="812629" cy="934238"/>
          </a:xfrm>
        </p:grpSpPr>
        <p:pic>
          <p:nvPicPr>
            <p:cNvPr id="13" name="Grafik 12" descr="Cowboy Silhouette">
              <a:extLst>
                <a:ext uri="{FF2B5EF4-FFF2-40B4-BE49-F238E27FC236}">
                  <a16:creationId xmlns:a16="http://schemas.microsoft.com/office/drawing/2014/main" id="{2D8D3361-7485-EE41-138D-B96779FD523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4859" y="4813304"/>
              <a:ext cx="471605" cy="471605"/>
            </a:xfrm>
            <a:prstGeom prst="rect">
              <a:avLst/>
            </a:prstGeom>
          </p:spPr>
        </p:pic>
        <p:pic>
          <p:nvPicPr>
            <p:cNvPr id="14" name="Grafik 13" descr="Ärztin Silhouette">
              <a:extLst>
                <a:ext uri="{FF2B5EF4-FFF2-40B4-BE49-F238E27FC236}">
                  <a16:creationId xmlns:a16="http://schemas.microsoft.com/office/drawing/2014/main" id="{D180829A-CB87-0953-8287-7CD2694F417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7688" y="4797152"/>
              <a:ext cx="471605" cy="471605"/>
            </a:xfrm>
            <a:prstGeom prst="rect">
              <a:avLst/>
            </a:prstGeom>
          </p:spPr>
        </p:pic>
        <p:pic>
          <p:nvPicPr>
            <p:cNvPr id="15" name="Grafik 14" descr="Polizistin Silhouette">
              <a:extLst>
                <a:ext uri="{FF2B5EF4-FFF2-40B4-BE49-F238E27FC236}">
                  <a16:creationId xmlns:a16="http://schemas.microsoft.com/office/drawing/2014/main" id="{D5F1931F-0F55-7D34-DAA4-F21F4E648D7B}"/>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5883" y="5259785"/>
              <a:ext cx="471605" cy="471605"/>
            </a:xfrm>
            <a:prstGeom prst="rect">
              <a:avLst/>
            </a:prstGeom>
          </p:spPr>
        </p:pic>
        <p:pic>
          <p:nvPicPr>
            <p:cNvPr id="16" name="Grafik 15" descr="Wissenschaftlerin Silhouette">
              <a:extLst>
                <a:ext uri="{FF2B5EF4-FFF2-40B4-BE49-F238E27FC236}">
                  <a16:creationId xmlns:a16="http://schemas.microsoft.com/office/drawing/2014/main" id="{7AD7DA43-01F0-5361-D598-43E47C156CF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4859" y="5248880"/>
              <a:ext cx="471605" cy="471605"/>
            </a:xfrm>
            <a:prstGeom prst="rect">
              <a:avLst/>
            </a:prstGeom>
          </p:spPr>
        </p:pic>
      </p:grpSp>
      <p:sp>
        <p:nvSpPr>
          <p:cNvPr id="17" name="Textfeld 16">
            <a:extLst>
              <a:ext uri="{FF2B5EF4-FFF2-40B4-BE49-F238E27FC236}">
                <a16:creationId xmlns:a16="http://schemas.microsoft.com/office/drawing/2014/main" id="{8E49763B-B921-F2DD-B5A5-5727D9CA65A2}"/>
              </a:ext>
            </a:extLst>
          </p:cNvPr>
          <p:cNvSpPr txBox="1">
            <a:spLocks noChangeAspect="1"/>
          </p:cNvSpPr>
          <p:nvPr/>
        </p:nvSpPr>
        <p:spPr>
          <a:xfrm>
            <a:off x="1539847" y="4494448"/>
            <a:ext cx="2796494" cy="400110"/>
          </a:xfrm>
          <a:prstGeom prst="rect">
            <a:avLst/>
          </a:prstGeom>
          <a:noFill/>
        </p:spPr>
        <p:txBody>
          <a:bodyPr wrap="square">
            <a:spAutoFit/>
          </a:bodyPr>
          <a:lstStyle/>
          <a:p>
            <a:pPr algn="l"/>
            <a:r>
              <a:rPr lang="de-DE" sz="2000" b="0" i="0" dirty="0">
                <a:solidFill>
                  <a:srgbClr val="202122"/>
                </a:solidFill>
                <a:effectLst/>
                <a:latin typeface="+mn-lt"/>
              </a:rPr>
              <a:t>Tätigkeit/Arbeitsrolle</a:t>
            </a:r>
          </a:p>
        </p:txBody>
      </p:sp>
      <p:grpSp>
        <p:nvGrpSpPr>
          <p:cNvPr id="18" name="Gruppieren 17">
            <a:extLst>
              <a:ext uri="{FF2B5EF4-FFF2-40B4-BE49-F238E27FC236}">
                <a16:creationId xmlns:a16="http://schemas.microsoft.com/office/drawing/2014/main" id="{C8C0462C-27B0-6449-8118-85F0E00B02AA}"/>
              </a:ext>
            </a:extLst>
          </p:cNvPr>
          <p:cNvGrpSpPr>
            <a:grpSpLocks noChangeAspect="1"/>
          </p:cNvGrpSpPr>
          <p:nvPr/>
        </p:nvGrpSpPr>
        <p:grpSpPr>
          <a:xfrm>
            <a:off x="225234" y="5123366"/>
            <a:ext cx="1232760" cy="792786"/>
            <a:chOff x="1780866" y="5553783"/>
            <a:chExt cx="1540950" cy="990982"/>
          </a:xfrm>
        </p:grpSpPr>
        <p:pic>
          <p:nvPicPr>
            <p:cNvPr id="19" name="Grafik 18" descr="Familie mit Junge Silhouette">
              <a:extLst>
                <a:ext uri="{FF2B5EF4-FFF2-40B4-BE49-F238E27FC236}">
                  <a16:creationId xmlns:a16="http://schemas.microsoft.com/office/drawing/2014/main" id="{4FE2663F-B659-9BFE-EBDD-0694A23CC61F}"/>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843130" y="5562958"/>
              <a:ext cx="478686" cy="478686"/>
            </a:xfrm>
            <a:prstGeom prst="rect">
              <a:avLst/>
            </a:prstGeom>
          </p:spPr>
        </p:pic>
        <p:pic>
          <p:nvPicPr>
            <p:cNvPr id="20" name="Grafik 19" descr="Familie mit zwei Kindern Silhouette">
              <a:extLst>
                <a:ext uri="{FF2B5EF4-FFF2-40B4-BE49-F238E27FC236}">
                  <a16:creationId xmlns:a16="http://schemas.microsoft.com/office/drawing/2014/main" id="{2F4332E7-2981-58EA-71A1-519CFD624A1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815744" y="5935287"/>
              <a:ext cx="609478" cy="609478"/>
            </a:xfrm>
            <a:prstGeom prst="rect">
              <a:avLst/>
            </a:prstGeom>
          </p:spPr>
        </p:pic>
        <p:pic>
          <p:nvPicPr>
            <p:cNvPr id="21" name="Grafik 20" descr="Mann mit Baby Silhouette">
              <a:extLst>
                <a:ext uri="{FF2B5EF4-FFF2-40B4-BE49-F238E27FC236}">
                  <a16:creationId xmlns:a16="http://schemas.microsoft.com/office/drawing/2014/main" id="{F803AA17-2C0E-80B4-3CE4-F3ED5B879326}"/>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441194" y="5553901"/>
              <a:ext cx="478686" cy="478686"/>
            </a:xfrm>
            <a:prstGeom prst="rect">
              <a:avLst/>
            </a:prstGeom>
          </p:spPr>
        </p:pic>
        <p:pic>
          <p:nvPicPr>
            <p:cNvPr id="22" name="Grafik 21" descr="Zwei Männer Silhouette">
              <a:extLst>
                <a:ext uri="{FF2B5EF4-FFF2-40B4-BE49-F238E27FC236}">
                  <a16:creationId xmlns:a16="http://schemas.microsoft.com/office/drawing/2014/main" id="{13AE52AD-AF0E-15AA-7152-49E28642978D}"/>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827158" y="6014190"/>
              <a:ext cx="478686" cy="478686"/>
            </a:xfrm>
            <a:prstGeom prst="rect">
              <a:avLst/>
            </a:prstGeom>
          </p:spPr>
        </p:pic>
        <p:pic>
          <p:nvPicPr>
            <p:cNvPr id="23" name="Grafik 22" descr="Mann und Frau Silhouette">
              <a:extLst>
                <a:ext uri="{FF2B5EF4-FFF2-40B4-BE49-F238E27FC236}">
                  <a16:creationId xmlns:a16="http://schemas.microsoft.com/office/drawing/2014/main" id="{754150D9-840C-10A6-9C8B-858E92DBEC52}"/>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441194" y="6010874"/>
              <a:ext cx="478686" cy="478686"/>
            </a:xfrm>
            <a:prstGeom prst="rect">
              <a:avLst/>
            </a:prstGeom>
          </p:spPr>
        </p:pic>
        <p:pic>
          <p:nvPicPr>
            <p:cNvPr id="24" name="Grafik 23" descr="Frau mit Baby Silhouette">
              <a:extLst>
                <a:ext uri="{FF2B5EF4-FFF2-40B4-BE49-F238E27FC236}">
                  <a16:creationId xmlns:a16="http://schemas.microsoft.com/office/drawing/2014/main" id="{FC7E011B-B83A-931A-EFA6-8544E7AED617}"/>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780866" y="5557099"/>
              <a:ext cx="475488" cy="475488"/>
            </a:xfrm>
            <a:prstGeom prst="rect">
              <a:avLst/>
            </a:prstGeom>
          </p:spPr>
        </p:pic>
        <p:pic>
          <p:nvPicPr>
            <p:cNvPr id="25" name="Grafik 24" descr="Zwei Frauen Silhouette">
              <a:extLst>
                <a:ext uri="{FF2B5EF4-FFF2-40B4-BE49-F238E27FC236}">
                  <a16:creationId xmlns:a16="http://schemas.microsoft.com/office/drawing/2014/main" id="{B0C23565-A712-34FF-A502-A62121CEA76E}"/>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111030" y="5553783"/>
              <a:ext cx="475488" cy="475488"/>
            </a:xfrm>
            <a:prstGeom prst="rect">
              <a:avLst/>
            </a:prstGeom>
          </p:spPr>
        </p:pic>
      </p:grpSp>
      <p:sp>
        <p:nvSpPr>
          <p:cNvPr id="26" name="Textfeld 25">
            <a:extLst>
              <a:ext uri="{FF2B5EF4-FFF2-40B4-BE49-F238E27FC236}">
                <a16:creationId xmlns:a16="http://schemas.microsoft.com/office/drawing/2014/main" id="{E0FEA59B-4730-385B-F1F6-8ED5DF030F18}"/>
              </a:ext>
            </a:extLst>
          </p:cNvPr>
          <p:cNvSpPr txBox="1">
            <a:spLocks noChangeAspect="1"/>
          </p:cNvSpPr>
          <p:nvPr/>
        </p:nvSpPr>
        <p:spPr>
          <a:xfrm>
            <a:off x="1584033" y="5312202"/>
            <a:ext cx="1982709" cy="400110"/>
          </a:xfrm>
          <a:prstGeom prst="rect">
            <a:avLst/>
          </a:prstGeom>
          <a:noFill/>
        </p:spPr>
        <p:txBody>
          <a:bodyPr wrap="square">
            <a:spAutoFit/>
          </a:bodyPr>
          <a:lstStyle/>
          <a:p>
            <a:pPr algn="l"/>
            <a:r>
              <a:rPr lang="de-DE" sz="2000" b="0" i="0" dirty="0">
                <a:solidFill>
                  <a:srgbClr val="202122"/>
                </a:solidFill>
                <a:effectLst/>
                <a:latin typeface="+mn-lt"/>
              </a:rPr>
              <a:t>Familienstand</a:t>
            </a:r>
          </a:p>
        </p:txBody>
      </p:sp>
      <p:pic>
        <p:nvPicPr>
          <p:cNvPr id="27" name="Grafik 26" descr="Schreibtisch Silhouette">
            <a:extLst>
              <a:ext uri="{FF2B5EF4-FFF2-40B4-BE49-F238E27FC236}">
                <a16:creationId xmlns:a16="http://schemas.microsoft.com/office/drawing/2014/main" id="{9AAB13BF-0478-A4F8-44EC-BDC570019BE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312482" y="1783217"/>
            <a:ext cx="731520" cy="731520"/>
          </a:xfrm>
          <a:prstGeom prst="rect">
            <a:avLst/>
          </a:prstGeom>
        </p:spPr>
      </p:pic>
      <p:sp>
        <p:nvSpPr>
          <p:cNvPr id="28" name="Textfeld 27">
            <a:extLst>
              <a:ext uri="{FF2B5EF4-FFF2-40B4-BE49-F238E27FC236}">
                <a16:creationId xmlns:a16="http://schemas.microsoft.com/office/drawing/2014/main" id="{DED028B2-B961-97EA-F3E2-5FE631E04300}"/>
              </a:ext>
            </a:extLst>
          </p:cNvPr>
          <p:cNvSpPr txBox="1"/>
          <p:nvPr/>
        </p:nvSpPr>
        <p:spPr>
          <a:xfrm>
            <a:off x="8223720" y="2021123"/>
            <a:ext cx="2417301" cy="400110"/>
          </a:xfrm>
          <a:prstGeom prst="rect">
            <a:avLst/>
          </a:prstGeom>
          <a:noFill/>
        </p:spPr>
        <p:txBody>
          <a:bodyPr wrap="square">
            <a:spAutoFit/>
          </a:bodyPr>
          <a:lstStyle/>
          <a:p>
            <a:pPr algn="l"/>
            <a:r>
              <a:rPr lang="de-DE" sz="2000" b="0" i="0" dirty="0">
                <a:solidFill>
                  <a:srgbClr val="202122"/>
                </a:solidFill>
                <a:effectLst/>
                <a:latin typeface="+mn-lt"/>
              </a:rPr>
              <a:t>Ausbildung/Wissen</a:t>
            </a:r>
          </a:p>
        </p:txBody>
      </p:sp>
      <p:pic>
        <p:nvPicPr>
          <p:cNvPr id="29" name="Grafik 28" descr="drehende Teller Silhouette">
            <a:extLst>
              <a:ext uri="{FF2B5EF4-FFF2-40B4-BE49-F238E27FC236}">
                <a16:creationId xmlns:a16="http://schemas.microsoft.com/office/drawing/2014/main" id="{B5BD6469-D7C7-CD18-F1D0-8DC29F663AF5}"/>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7312482" y="2690947"/>
            <a:ext cx="731520" cy="731520"/>
          </a:xfrm>
          <a:prstGeom prst="rect">
            <a:avLst/>
          </a:prstGeom>
        </p:spPr>
      </p:pic>
      <p:sp>
        <p:nvSpPr>
          <p:cNvPr id="30" name="Textfeld 29">
            <a:extLst>
              <a:ext uri="{FF2B5EF4-FFF2-40B4-BE49-F238E27FC236}">
                <a16:creationId xmlns:a16="http://schemas.microsoft.com/office/drawing/2014/main" id="{263C2FBB-F115-F04B-998C-3B4BA3D6F7C1}"/>
              </a:ext>
            </a:extLst>
          </p:cNvPr>
          <p:cNvSpPr txBox="1"/>
          <p:nvPr/>
        </p:nvSpPr>
        <p:spPr>
          <a:xfrm>
            <a:off x="8223720" y="2856652"/>
            <a:ext cx="1082260" cy="400110"/>
          </a:xfrm>
          <a:prstGeom prst="rect">
            <a:avLst/>
          </a:prstGeom>
          <a:noFill/>
        </p:spPr>
        <p:txBody>
          <a:bodyPr wrap="square">
            <a:spAutoFit/>
          </a:bodyPr>
          <a:lstStyle/>
          <a:p>
            <a:pPr algn="l"/>
            <a:r>
              <a:rPr lang="de-DE" sz="2000" b="0" i="0" dirty="0">
                <a:solidFill>
                  <a:srgbClr val="202122"/>
                </a:solidFill>
                <a:effectLst/>
                <a:latin typeface="+mn-lt"/>
              </a:rPr>
              <a:t>Hobbys</a:t>
            </a:r>
          </a:p>
        </p:txBody>
      </p:sp>
      <p:grpSp>
        <p:nvGrpSpPr>
          <p:cNvPr id="31" name="Gruppieren 30">
            <a:extLst>
              <a:ext uri="{FF2B5EF4-FFF2-40B4-BE49-F238E27FC236}">
                <a16:creationId xmlns:a16="http://schemas.microsoft.com/office/drawing/2014/main" id="{6915ACB4-CBA1-4648-E371-9C23B7708D9F}"/>
              </a:ext>
            </a:extLst>
          </p:cNvPr>
          <p:cNvGrpSpPr/>
          <p:nvPr/>
        </p:nvGrpSpPr>
        <p:grpSpPr>
          <a:xfrm>
            <a:off x="6505169" y="3598677"/>
            <a:ext cx="1538833" cy="969949"/>
            <a:chOff x="4961104" y="5300849"/>
            <a:chExt cx="1538833" cy="969949"/>
          </a:xfrm>
        </p:grpSpPr>
        <p:pic>
          <p:nvPicPr>
            <p:cNvPr id="32" name="Grafik 31">
              <a:extLst>
                <a:ext uri="{FF2B5EF4-FFF2-40B4-BE49-F238E27FC236}">
                  <a16:creationId xmlns:a16="http://schemas.microsoft.com/office/drawing/2014/main" id="{A9931521-4B4B-AEFF-DA8A-9EC1819B68DA}"/>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4961104" y="5776747"/>
              <a:ext cx="465528" cy="465528"/>
            </a:xfrm>
            <a:prstGeom prst="rect">
              <a:avLst/>
            </a:prstGeom>
          </p:spPr>
        </p:pic>
        <p:grpSp>
          <p:nvGrpSpPr>
            <p:cNvPr id="33" name="Gruppieren 32">
              <a:extLst>
                <a:ext uri="{FF2B5EF4-FFF2-40B4-BE49-F238E27FC236}">
                  <a16:creationId xmlns:a16="http://schemas.microsoft.com/office/drawing/2014/main" id="{0FCA7D4C-6FE2-23DC-FBC1-E3A80569442C}"/>
                </a:ext>
              </a:extLst>
            </p:cNvPr>
            <p:cNvGrpSpPr>
              <a:grpSpLocks noChangeAspect="1"/>
            </p:cNvGrpSpPr>
            <p:nvPr/>
          </p:nvGrpSpPr>
          <p:grpSpPr>
            <a:xfrm>
              <a:off x="5006278" y="5300849"/>
              <a:ext cx="465528" cy="441036"/>
              <a:chOff x="502902" y="5459896"/>
              <a:chExt cx="870376" cy="824584"/>
            </a:xfrm>
          </p:grpSpPr>
          <p:pic>
            <p:nvPicPr>
              <p:cNvPr id="37" name="Grafik 36">
                <a:extLst>
                  <a:ext uri="{FF2B5EF4-FFF2-40B4-BE49-F238E27FC236}">
                    <a16:creationId xmlns:a16="http://schemas.microsoft.com/office/drawing/2014/main" id="{D8B6969C-7EC3-35A7-4571-2C91B37B5F03}"/>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48694" y="5459896"/>
                <a:ext cx="824584" cy="824584"/>
              </a:xfrm>
              <a:prstGeom prst="rect">
                <a:avLst/>
              </a:prstGeom>
            </p:spPr>
          </p:pic>
          <p:pic>
            <p:nvPicPr>
              <p:cNvPr id="38" name="Grafik 37" descr="Ausrufezeichen mit einfarbiger Füllung">
                <a:extLst>
                  <a:ext uri="{FF2B5EF4-FFF2-40B4-BE49-F238E27FC236}">
                    <a16:creationId xmlns:a16="http://schemas.microsoft.com/office/drawing/2014/main" id="{68C296D6-8531-118E-CF7E-E7410DCBC5AE}"/>
                  </a:ext>
                </a:extLst>
              </p:cNvPr>
              <p:cNvPicPr>
                <a:picLocks noChangeAspect="1"/>
              </p:cNvPicPr>
              <p:nvPr/>
            </p:nvPicPr>
            <p:blipFill>
              <a:blip r:embed="rId39" cstate="print">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502902" y="5621364"/>
                <a:ext cx="529298" cy="529298"/>
              </a:xfrm>
              <a:prstGeom prst="rect">
                <a:avLst/>
              </a:prstGeom>
            </p:spPr>
          </p:pic>
        </p:grpSp>
        <p:pic>
          <p:nvPicPr>
            <p:cNvPr id="34" name="Grafik 33" descr="Brille mit einfarbiger Füllung">
              <a:extLst>
                <a:ext uri="{FF2B5EF4-FFF2-40B4-BE49-F238E27FC236}">
                  <a16:creationId xmlns:a16="http://schemas.microsoft.com/office/drawing/2014/main" id="{29A5D234-9A3D-5530-197F-2A0B38E3847B}"/>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5508485" y="5775307"/>
              <a:ext cx="495491" cy="495491"/>
            </a:xfrm>
            <a:prstGeom prst="rect">
              <a:avLst/>
            </a:prstGeom>
          </p:spPr>
        </p:pic>
        <p:pic>
          <p:nvPicPr>
            <p:cNvPr id="35" name="Grafik 34">
              <a:extLst>
                <a:ext uri="{FF2B5EF4-FFF2-40B4-BE49-F238E27FC236}">
                  <a16:creationId xmlns:a16="http://schemas.microsoft.com/office/drawing/2014/main" id="{3C95EA16-8C20-FB60-7669-A10D8FDD4953}"/>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6004446" y="5313902"/>
              <a:ext cx="495491" cy="495491"/>
            </a:xfrm>
            <a:prstGeom prst="rect">
              <a:avLst/>
            </a:prstGeom>
          </p:spPr>
        </p:pic>
        <p:pic>
          <p:nvPicPr>
            <p:cNvPr id="36" name="Grafik 35">
              <a:extLst>
                <a:ext uri="{FF2B5EF4-FFF2-40B4-BE49-F238E27FC236}">
                  <a16:creationId xmlns:a16="http://schemas.microsoft.com/office/drawing/2014/main" id="{48F57444-9B91-9B7D-1C1B-522D8E83EFC0}"/>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5516280" y="5330555"/>
              <a:ext cx="448921" cy="448921"/>
            </a:xfrm>
            <a:prstGeom prst="rect">
              <a:avLst/>
            </a:prstGeom>
          </p:spPr>
        </p:pic>
      </p:grpSp>
      <p:sp>
        <p:nvSpPr>
          <p:cNvPr id="39" name="Textfeld 38">
            <a:extLst>
              <a:ext uri="{FF2B5EF4-FFF2-40B4-BE49-F238E27FC236}">
                <a16:creationId xmlns:a16="http://schemas.microsoft.com/office/drawing/2014/main" id="{8A2FECC2-427B-30F9-F1BD-BE0C2FDB03B4}"/>
              </a:ext>
            </a:extLst>
          </p:cNvPr>
          <p:cNvSpPr txBox="1"/>
          <p:nvPr/>
        </p:nvSpPr>
        <p:spPr>
          <a:xfrm>
            <a:off x="8223720" y="3852843"/>
            <a:ext cx="2349824" cy="400110"/>
          </a:xfrm>
          <a:prstGeom prst="rect">
            <a:avLst/>
          </a:prstGeom>
          <a:noFill/>
        </p:spPr>
        <p:txBody>
          <a:bodyPr wrap="square">
            <a:spAutoFit/>
          </a:bodyPr>
          <a:lstStyle/>
          <a:p>
            <a:pPr algn="l"/>
            <a:r>
              <a:rPr lang="de-DE" sz="2000" b="0" i="0" dirty="0">
                <a:solidFill>
                  <a:srgbClr val="202122"/>
                </a:solidFill>
                <a:effectLst/>
                <a:latin typeface="+mn-lt"/>
              </a:rPr>
              <a:t>Einschränkungen </a:t>
            </a:r>
          </a:p>
        </p:txBody>
      </p:sp>
    </p:spTree>
    <p:extLst>
      <p:ext uri="{BB962C8B-B14F-4D97-AF65-F5344CB8AC3E}">
        <p14:creationId xmlns:p14="http://schemas.microsoft.com/office/powerpoint/2010/main" val="3281781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4D5C3-56AE-D08A-1BF7-DC0FC6C898C9}"/>
              </a:ext>
            </a:extLst>
          </p:cNvPr>
          <p:cNvSpPr>
            <a:spLocks noGrp="1"/>
          </p:cNvSpPr>
          <p:nvPr>
            <p:ph type="title"/>
          </p:nvPr>
        </p:nvSpPr>
        <p:spPr/>
        <p:txBody>
          <a:bodyPr/>
          <a:lstStyle/>
          <a:p>
            <a:r>
              <a:rPr lang="de-CH" dirty="0"/>
              <a:t>Eigenschaften von «Personas»</a:t>
            </a:r>
          </a:p>
        </p:txBody>
      </p:sp>
      <p:sp>
        <p:nvSpPr>
          <p:cNvPr id="4" name="Foliennummernplatzhalter 3">
            <a:extLst>
              <a:ext uri="{FF2B5EF4-FFF2-40B4-BE49-F238E27FC236}">
                <a16:creationId xmlns:a16="http://schemas.microsoft.com/office/drawing/2014/main" id="{43EF07BE-CFD6-DD3E-0B2A-7CE0D8F42DF4}"/>
              </a:ext>
            </a:extLst>
          </p:cNvPr>
          <p:cNvSpPr>
            <a:spLocks noGrp="1"/>
          </p:cNvSpPr>
          <p:nvPr>
            <p:ph type="sldNum" sz="quarter" idx="12"/>
          </p:nvPr>
        </p:nvSpPr>
        <p:spPr/>
        <p:txBody>
          <a:bodyPr/>
          <a:lstStyle/>
          <a:p>
            <a:fld id="{F0E841FC-7AA3-274E-887F-3F06530528A4}" type="slidenum">
              <a:rPr lang="de-DE" smtClean="0"/>
              <a:pPr/>
              <a:t>8</a:t>
            </a:fld>
            <a:endParaRPr lang="de-DE"/>
          </a:p>
        </p:txBody>
      </p:sp>
      <p:sp>
        <p:nvSpPr>
          <p:cNvPr id="5" name="Inhaltsplatzhalter 2">
            <a:extLst>
              <a:ext uri="{FF2B5EF4-FFF2-40B4-BE49-F238E27FC236}">
                <a16:creationId xmlns:a16="http://schemas.microsoft.com/office/drawing/2014/main" id="{8666AFC8-1530-A857-7316-EE0276751022}"/>
              </a:ext>
            </a:extLst>
          </p:cNvPr>
          <p:cNvSpPr>
            <a:spLocks noGrp="1"/>
          </p:cNvSpPr>
          <p:nvPr>
            <p:ph idx="1"/>
          </p:nvPr>
        </p:nvSpPr>
        <p:spPr>
          <a:xfrm>
            <a:off x="677904" y="1345743"/>
            <a:ext cx="10972800" cy="581876"/>
          </a:xfrm>
        </p:spPr>
        <p:txBody>
          <a:bodyPr>
            <a:normAutofit/>
          </a:bodyPr>
          <a:lstStyle/>
          <a:p>
            <a:pPr marL="0" indent="0">
              <a:buNone/>
            </a:pPr>
            <a:r>
              <a:rPr lang="de-DE" dirty="0"/>
              <a:t>Eine Persona wird versehen mit:</a:t>
            </a:r>
          </a:p>
          <a:p>
            <a:endParaRPr lang="de-CH" sz="1600" dirty="0"/>
          </a:p>
          <a:p>
            <a:pPr marL="0" indent="0">
              <a:buNone/>
            </a:pPr>
            <a:endParaRPr lang="de-CH" sz="1600" dirty="0"/>
          </a:p>
        </p:txBody>
      </p:sp>
      <p:pic>
        <p:nvPicPr>
          <p:cNvPr id="6" name="Grafik 5" descr="Flaschengeist Flasche Silhouette">
            <a:extLst>
              <a:ext uri="{FF2B5EF4-FFF2-40B4-BE49-F238E27FC236}">
                <a16:creationId xmlns:a16="http://schemas.microsoft.com/office/drawing/2014/main" id="{FEF3E943-E0F2-9673-ADB7-0A0E0285B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123" y="1820748"/>
            <a:ext cx="731520" cy="731520"/>
          </a:xfrm>
          <a:prstGeom prst="rect">
            <a:avLst/>
          </a:prstGeom>
        </p:spPr>
      </p:pic>
      <p:sp>
        <p:nvSpPr>
          <p:cNvPr id="7" name="Textfeld 6">
            <a:extLst>
              <a:ext uri="{FF2B5EF4-FFF2-40B4-BE49-F238E27FC236}">
                <a16:creationId xmlns:a16="http://schemas.microsoft.com/office/drawing/2014/main" id="{2F93AAF3-877D-0D5B-5F8F-B91E164445C2}"/>
              </a:ext>
            </a:extLst>
          </p:cNvPr>
          <p:cNvSpPr txBox="1"/>
          <p:nvPr/>
        </p:nvSpPr>
        <p:spPr>
          <a:xfrm>
            <a:off x="2101417" y="2126815"/>
            <a:ext cx="1611221" cy="400110"/>
          </a:xfrm>
          <a:prstGeom prst="rect">
            <a:avLst/>
          </a:prstGeom>
          <a:noFill/>
        </p:spPr>
        <p:txBody>
          <a:bodyPr wrap="square">
            <a:spAutoFit/>
          </a:bodyPr>
          <a:lstStyle/>
          <a:p>
            <a:pPr algn="l"/>
            <a:r>
              <a:rPr lang="de-DE" sz="2000" b="0" i="0" dirty="0">
                <a:solidFill>
                  <a:srgbClr val="202122"/>
                </a:solidFill>
                <a:effectLst/>
                <a:latin typeface="+mn-lt"/>
              </a:rPr>
              <a:t>Wünsche</a:t>
            </a:r>
          </a:p>
        </p:txBody>
      </p:sp>
      <p:pic>
        <p:nvPicPr>
          <p:cNvPr id="8" name="Grafik 7" descr="Volltreffer Silhouette">
            <a:extLst>
              <a:ext uri="{FF2B5EF4-FFF2-40B4-BE49-F238E27FC236}">
                <a16:creationId xmlns:a16="http://schemas.microsoft.com/office/drawing/2014/main" id="{3A4A86D0-F8F5-9DF9-8228-58887743C0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3002" y="2622307"/>
            <a:ext cx="731520" cy="731520"/>
          </a:xfrm>
          <a:prstGeom prst="rect">
            <a:avLst/>
          </a:prstGeom>
        </p:spPr>
      </p:pic>
      <p:sp>
        <p:nvSpPr>
          <p:cNvPr id="9" name="Textfeld 8">
            <a:extLst>
              <a:ext uri="{FF2B5EF4-FFF2-40B4-BE49-F238E27FC236}">
                <a16:creationId xmlns:a16="http://schemas.microsoft.com/office/drawing/2014/main" id="{A3C140FB-F15C-B6B3-4652-1D9F9DECB7A9}"/>
              </a:ext>
            </a:extLst>
          </p:cNvPr>
          <p:cNvSpPr txBox="1"/>
          <p:nvPr/>
        </p:nvSpPr>
        <p:spPr>
          <a:xfrm>
            <a:off x="2106439" y="2827260"/>
            <a:ext cx="914400" cy="400110"/>
          </a:xfrm>
          <a:prstGeom prst="rect">
            <a:avLst/>
          </a:prstGeom>
          <a:noFill/>
        </p:spPr>
        <p:txBody>
          <a:bodyPr wrap="square">
            <a:spAutoFit/>
          </a:bodyPr>
          <a:lstStyle/>
          <a:p>
            <a:pPr algn="l"/>
            <a:r>
              <a:rPr lang="de-DE" sz="2000" b="0" i="0" dirty="0">
                <a:solidFill>
                  <a:srgbClr val="202122"/>
                </a:solidFill>
                <a:effectLst/>
                <a:latin typeface="+mn-lt"/>
              </a:rPr>
              <a:t>Ziele</a:t>
            </a:r>
          </a:p>
        </p:txBody>
      </p:sp>
      <p:pic>
        <p:nvPicPr>
          <p:cNvPr id="10" name="Grafik 9" descr="Achterbahn aufwärts Silhouette">
            <a:extLst>
              <a:ext uri="{FF2B5EF4-FFF2-40B4-BE49-F238E27FC236}">
                <a16:creationId xmlns:a16="http://schemas.microsoft.com/office/drawing/2014/main" id="{A36C528C-147C-0E50-B5C8-0D4C08F91B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6906" y="3423866"/>
            <a:ext cx="731520" cy="731520"/>
          </a:xfrm>
          <a:prstGeom prst="rect">
            <a:avLst/>
          </a:prstGeom>
        </p:spPr>
      </p:pic>
      <p:pic>
        <p:nvPicPr>
          <p:cNvPr id="11" name="Grafik 10" descr="Laptop Silhouette">
            <a:extLst>
              <a:ext uri="{FF2B5EF4-FFF2-40B4-BE49-F238E27FC236}">
                <a16:creationId xmlns:a16="http://schemas.microsoft.com/office/drawing/2014/main" id="{1771E6FB-8242-1E66-5051-1285EFA3BF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03017" y="4158238"/>
            <a:ext cx="731520" cy="731520"/>
          </a:xfrm>
          <a:prstGeom prst="rect">
            <a:avLst/>
          </a:prstGeom>
        </p:spPr>
      </p:pic>
      <p:sp>
        <p:nvSpPr>
          <p:cNvPr id="12" name="Textfeld 11">
            <a:extLst>
              <a:ext uri="{FF2B5EF4-FFF2-40B4-BE49-F238E27FC236}">
                <a16:creationId xmlns:a16="http://schemas.microsoft.com/office/drawing/2014/main" id="{FD7C8340-64A9-33B9-C486-6E14A65A83C8}"/>
              </a:ext>
            </a:extLst>
          </p:cNvPr>
          <p:cNvSpPr txBox="1"/>
          <p:nvPr/>
        </p:nvSpPr>
        <p:spPr>
          <a:xfrm>
            <a:off x="2101417" y="3611008"/>
            <a:ext cx="1800522" cy="400110"/>
          </a:xfrm>
          <a:prstGeom prst="rect">
            <a:avLst/>
          </a:prstGeom>
          <a:noFill/>
        </p:spPr>
        <p:txBody>
          <a:bodyPr wrap="square">
            <a:spAutoFit/>
          </a:bodyPr>
          <a:lstStyle/>
          <a:p>
            <a:pPr algn="l"/>
            <a:r>
              <a:rPr lang="de-DE" sz="2000" b="0" i="0" dirty="0">
                <a:solidFill>
                  <a:srgbClr val="202122"/>
                </a:solidFill>
                <a:effectLst/>
                <a:latin typeface="+mn-lt"/>
              </a:rPr>
              <a:t>Erwartungen</a:t>
            </a:r>
          </a:p>
        </p:txBody>
      </p:sp>
      <p:sp>
        <p:nvSpPr>
          <p:cNvPr id="13" name="Textfeld 12">
            <a:extLst>
              <a:ext uri="{FF2B5EF4-FFF2-40B4-BE49-F238E27FC236}">
                <a16:creationId xmlns:a16="http://schemas.microsoft.com/office/drawing/2014/main" id="{A7AA7A00-292F-E807-4C45-AD8316B1AE1B}"/>
              </a:ext>
            </a:extLst>
          </p:cNvPr>
          <p:cNvSpPr txBox="1"/>
          <p:nvPr/>
        </p:nvSpPr>
        <p:spPr>
          <a:xfrm>
            <a:off x="2101417" y="4326430"/>
            <a:ext cx="3002309" cy="400110"/>
          </a:xfrm>
          <a:prstGeom prst="rect">
            <a:avLst/>
          </a:prstGeom>
          <a:noFill/>
        </p:spPr>
        <p:txBody>
          <a:bodyPr wrap="square">
            <a:spAutoFit/>
          </a:bodyPr>
          <a:lstStyle/>
          <a:p>
            <a:pPr algn="l"/>
            <a:r>
              <a:rPr lang="de-DE" sz="2000" b="0" i="0" dirty="0">
                <a:solidFill>
                  <a:srgbClr val="202122"/>
                </a:solidFill>
                <a:effectLst/>
                <a:latin typeface="+mn-lt"/>
              </a:rPr>
              <a:t>Computer-Kenntnisse</a:t>
            </a:r>
          </a:p>
        </p:txBody>
      </p:sp>
      <p:pic>
        <p:nvPicPr>
          <p:cNvPr id="14" name="Grafik 13" descr="Einstellungen Silhouette">
            <a:extLst>
              <a:ext uri="{FF2B5EF4-FFF2-40B4-BE49-F238E27FC236}">
                <a16:creationId xmlns:a16="http://schemas.microsoft.com/office/drawing/2014/main" id="{E9B51005-171C-B4E2-2302-A5D051CF9B5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76380" y="1885523"/>
            <a:ext cx="731520" cy="731520"/>
          </a:xfrm>
          <a:prstGeom prst="rect">
            <a:avLst/>
          </a:prstGeom>
        </p:spPr>
      </p:pic>
      <p:pic>
        <p:nvPicPr>
          <p:cNvPr id="15" name="Grafik 14" descr="Roboter Silhouette">
            <a:extLst>
              <a:ext uri="{FF2B5EF4-FFF2-40B4-BE49-F238E27FC236}">
                <a16:creationId xmlns:a16="http://schemas.microsoft.com/office/drawing/2014/main" id="{1521034C-164D-5D09-E432-390DCF5644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76380" y="2616219"/>
            <a:ext cx="731520" cy="731520"/>
          </a:xfrm>
          <a:prstGeom prst="rect">
            <a:avLst/>
          </a:prstGeom>
        </p:spPr>
      </p:pic>
      <p:pic>
        <p:nvPicPr>
          <p:cNvPr id="16" name="Grafik 15" descr="Roboterhand Silhouette">
            <a:extLst>
              <a:ext uri="{FF2B5EF4-FFF2-40B4-BE49-F238E27FC236}">
                <a16:creationId xmlns:a16="http://schemas.microsoft.com/office/drawing/2014/main" id="{706C3B85-1239-B300-DB61-2E8A494CD9D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04679" y="3442262"/>
            <a:ext cx="731520" cy="731520"/>
          </a:xfrm>
          <a:prstGeom prst="rect">
            <a:avLst/>
          </a:prstGeom>
        </p:spPr>
      </p:pic>
      <p:pic>
        <p:nvPicPr>
          <p:cNvPr id="17" name="Grafik 16" descr="Browserfenster Silhouette">
            <a:extLst>
              <a:ext uri="{FF2B5EF4-FFF2-40B4-BE49-F238E27FC236}">
                <a16:creationId xmlns:a16="http://schemas.microsoft.com/office/drawing/2014/main" id="{F807879C-D2E7-3C13-27BD-B276074A90E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190752" y="4199962"/>
            <a:ext cx="648072" cy="648072"/>
          </a:xfrm>
          <a:prstGeom prst="rect">
            <a:avLst/>
          </a:prstGeom>
        </p:spPr>
      </p:pic>
      <p:sp>
        <p:nvSpPr>
          <p:cNvPr id="18" name="Textfeld 17">
            <a:extLst>
              <a:ext uri="{FF2B5EF4-FFF2-40B4-BE49-F238E27FC236}">
                <a16:creationId xmlns:a16="http://schemas.microsoft.com/office/drawing/2014/main" id="{BBCB30C9-6790-64A9-0FB2-3A312E39F901}"/>
              </a:ext>
            </a:extLst>
          </p:cNvPr>
          <p:cNvSpPr txBox="1"/>
          <p:nvPr/>
        </p:nvSpPr>
        <p:spPr>
          <a:xfrm>
            <a:off x="7206666" y="2075577"/>
            <a:ext cx="3118700" cy="400110"/>
          </a:xfrm>
          <a:prstGeom prst="rect">
            <a:avLst/>
          </a:prstGeom>
          <a:noFill/>
        </p:spPr>
        <p:txBody>
          <a:bodyPr wrap="square">
            <a:spAutoFit/>
          </a:bodyPr>
          <a:lstStyle/>
          <a:p>
            <a:pPr algn="l"/>
            <a:r>
              <a:rPr lang="de-DE" sz="2000" b="0" i="0" dirty="0">
                <a:solidFill>
                  <a:srgbClr val="202122"/>
                </a:solidFill>
                <a:effectLst/>
                <a:latin typeface="+mn-lt"/>
              </a:rPr>
              <a:t>Einstellung zum Produkt</a:t>
            </a:r>
          </a:p>
        </p:txBody>
      </p:sp>
      <p:sp>
        <p:nvSpPr>
          <p:cNvPr id="19" name="Textfeld 18">
            <a:extLst>
              <a:ext uri="{FF2B5EF4-FFF2-40B4-BE49-F238E27FC236}">
                <a16:creationId xmlns:a16="http://schemas.microsoft.com/office/drawing/2014/main" id="{CAAC262E-81B1-CD71-0170-8DB1FDBA00F1}"/>
              </a:ext>
            </a:extLst>
          </p:cNvPr>
          <p:cNvSpPr txBox="1"/>
          <p:nvPr/>
        </p:nvSpPr>
        <p:spPr>
          <a:xfrm>
            <a:off x="7200675" y="2659627"/>
            <a:ext cx="3359821" cy="707886"/>
          </a:xfrm>
          <a:prstGeom prst="rect">
            <a:avLst/>
          </a:prstGeom>
          <a:noFill/>
        </p:spPr>
        <p:txBody>
          <a:bodyPr wrap="square">
            <a:spAutoFit/>
          </a:bodyPr>
          <a:lstStyle/>
          <a:p>
            <a:pPr algn="l"/>
            <a:r>
              <a:rPr lang="de-DE" sz="2000" b="0" i="0" dirty="0">
                <a:solidFill>
                  <a:srgbClr val="202122"/>
                </a:solidFill>
                <a:effectLst/>
                <a:latin typeface="+mn-lt"/>
              </a:rPr>
              <a:t>Einstellung zur </a:t>
            </a:r>
            <a:br>
              <a:rPr lang="de-DE" sz="2000" b="0" i="0" dirty="0">
                <a:solidFill>
                  <a:srgbClr val="202122"/>
                </a:solidFill>
                <a:effectLst/>
                <a:latin typeface="+mn-lt"/>
              </a:rPr>
            </a:br>
            <a:r>
              <a:rPr lang="de-DE" sz="2000" b="0" i="0" dirty="0">
                <a:solidFill>
                  <a:srgbClr val="202122"/>
                </a:solidFill>
                <a:effectLst/>
                <a:latin typeface="+mn-lt"/>
              </a:rPr>
              <a:t>Technologie des Produkts</a:t>
            </a:r>
          </a:p>
        </p:txBody>
      </p:sp>
      <p:sp>
        <p:nvSpPr>
          <p:cNvPr id="20" name="Textfeld 19">
            <a:extLst>
              <a:ext uri="{FF2B5EF4-FFF2-40B4-BE49-F238E27FC236}">
                <a16:creationId xmlns:a16="http://schemas.microsoft.com/office/drawing/2014/main" id="{3D8BE7E7-18DC-FF71-843B-FAE75CBE455D}"/>
              </a:ext>
            </a:extLst>
          </p:cNvPr>
          <p:cNvSpPr txBox="1"/>
          <p:nvPr/>
        </p:nvSpPr>
        <p:spPr>
          <a:xfrm>
            <a:off x="7200675" y="3611008"/>
            <a:ext cx="3359821" cy="400110"/>
          </a:xfrm>
          <a:prstGeom prst="rect">
            <a:avLst/>
          </a:prstGeom>
          <a:noFill/>
        </p:spPr>
        <p:txBody>
          <a:bodyPr wrap="square">
            <a:spAutoFit/>
          </a:bodyPr>
          <a:lstStyle/>
          <a:p>
            <a:pPr algn="l"/>
            <a:r>
              <a:rPr lang="de-DE" sz="2000" b="0" i="0" dirty="0">
                <a:solidFill>
                  <a:srgbClr val="202122"/>
                </a:solidFill>
                <a:effectLst/>
                <a:latin typeface="+mn-lt"/>
              </a:rPr>
              <a:t>Technikaffinität</a:t>
            </a:r>
          </a:p>
        </p:txBody>
      </p:sp>
      <p:sp>
        <p:nvSpPr>
          <p:cNvPr id="21" name="Textfeld 20">
            <a:extLst>
              <a:ext uri="{FF2B5EF4-FFF2-40B4-BE49-F238E27FC236}">
                <a16:creationId xmlns:a16="http://schemas.microsoft.com/office/drawing/2014/main" id="{3E278DA7-5607-E366-527C-4DEEDB7EA20E}"/>
              </a:ext>
            </a:extLst>
          </p:cNvPr>
          <p:cNvSpPr txBox="1"/>
          <p:nvPr/>
        </p:nvSpPr>
        <p:spPr>
          <a:xfrm>
            <a:off x="7200675" y="4323943"/>
            <a:ext cx="3359821" cy="400110"/>
          </a:xfrm>
          <a:prstGeom prst="rect">
            <a:avLst/>
          </a:prstGeom>
          <a:noFill/>
        </p:spPr>
        <p:txBody>
          <a:bodyPr wrap="square">
            <a:spAutoFit/>
          </a:bodyPr>
          <a:lstStyle/>
          <a:p>
            <a:pPr algn="l"/>
            <a:r>
              <a:rPr lang="de-DE" sz="2000" b="0" i="0" dirty="0">
                <a:solidFill>
                  <a:srgbClr val="202122"/>
                </a:solidFill>
                <a:effectLst/>
                <a:latin typeface="+mn-lt"/>
              </a:rPr>
              <a:t>Browser</a:t>
            </a:r>
          </a:p>
        </p:txBody>
      </p:sp>
      <p:pic>
        <p:nvPicPr>
          <p:cNvPr id="22" name="Grafik 21" descr="Erdkugel: Amerika mit einfarbiger Füllung">
            <a:extLst>
              <a:ext uri="{FF2B5EF4-FFF2-40B4-BE49-F238E27FC236}">
                <a16:creationId xmlns:a16="http://schemas.microsoft.com/office/drawing/2014/main" id="{28F84146-8BCE-B28C-3627-14BD8A7C35B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11577" y="5234117"/>
            <a:ext cx="914400" cy="914400"/>
          </a:xfrm>
          <a:prstGeom prst="rect">
            <a:avLst/>
          </a:prstGeom>
        </p:spPr>
      </p:pic>
      <p:sp>
        <p:nvSpPr>
          <p:cNvPr id="23" name="Textfeld 22">
            <a:extLst>
              <a:ext uri="{FF2B5EF4-FFF2-40B4-BE49-F238E27FC236}">
                <a16:creationId xmlns:a16="http://schemas.microsoft.com/office/drawing/2014/main" id="{3D480E85-B52F-95C1-5615-7765D4EAD38B}"/>
              </a:ext>
            </a:extLst>
          </p:cNvPr>
          <p:cNvSpPr txBox="1"/>
          <p:nvPr/>
        </p:nvSpPr>
        <p:spPr>
          <a:xfrm>
            <a:off x="1934537" y="5463255"/>
            <a:ext cx="9372890" cy="461665"/>
          </a:xfrm>
          <a:prstGeom prst="rect">
            <a:avLst/>
          </a:prstGeom>
          <a:noFill/>
        </p:spPr>
        <p:txBody>
          <a:bodyPr wrap="square">
            <a:spAutoFit/>
          </a:bodyPr>
          <a:lstStyle/>
          <a:p>
            <a:pPr algn="l"/>
            <a:r>
              <a:rPr lang="de-DE" sz="2400" b="1" i="0" dirty="0">
                <a:solidFill>
                  <a:srgbClr val="202122"/>
                </a:solidFill>
                <a:effectLst/>
                <a:latin typeface="+mn-lt"/>
              </a:rPr>
              <a:t>Allen Eigenschaften, die wichtig sein könnte für Ihr Produkt!</a:t>
            </a:r>
          </a:p>
        </p:txBody>
      </p:sp>
    </p:spTree>
    <p:extLst>
      <p:ext uri="{BB962C8B-B14F-4D97-AF65-F5344CB8AC3E}">
        <p14:creationId xmlns:p14="http://schemas.microsoft.com/office/powerpoint/2010/main" val="2069695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13F57-59B7-3D94-333F-86EA1643E0FD}"/>
              </a:ext>
            </a:extLst>
          </p:cNvPr>
          <p:cNvSpPr>
            <a:spLocks noGrp="1"/>
          </p:cNvSpPr>
          <p:nvPr>
            <p:ph type="title"/>
          </p:nvPr>
        </p:nvSpPr>
        <p:spPr/>
        <p:txBody>
          <a:bodyPr/>
          <a:lstStyle/>
          <a:p>
            <a:r>
              <a:rPr lang="de-CH" dirty="0"/>
              <a:t>Warum macht man «Personas»?</a:t>
            </a:r>
          </a:p>
        </p:txBody>
      </p:sp>
      <p:sp>
        <p:nvSpPr>
          <p:cNvPr id="3" name="Inhaltsplatzhalter 2">
            <a:extLst>
              <a:ext uri="{FF2B5EF4-FFF2-40B4-BE49-F238E27FC236}">
                <a16:creationId xmlns:a16="http://schemas.microsoft.com/office/drawing/2014/main" id="{60E2A158-93DB-B3D1-84FF-2A38CF01489C}"/>
              </a:ext>
            </a:extLst>
          </p:cNvPr>
          <p:cNvSpPr>
            <a:spLocks noGrp="1"/>
          </p:cNvSpPr>
          <p:nvPr>
            <p:ph idx="1"/>
          </p:nvPr>
        </p:nvSpPr>
        <p:spPr>
          <a:xfrm>
            <a:off x="838200" y="1825625"/>
            <a:ext cx="5653844" cy="4351338"/>
          </a:xfrm>
        </p:spPr>
        <p:txBody>
          <a:bodyPr/>
          <a:lstStyle/>
          <a:p>
            <a:pPr marL="0" indent="0">
              <a:buNone/>
            </a:pPr>
            <a:r>
              <a:rPr lang="de-DE" dirty="0"/>
              <a:t>Möchte man ein Produkt herstellen, </a:t>
            </a:r>
            <a:br>
              <a:rPr lang="de-DE" dirty="0"/>
            </a:br>
            <a:r>
              <a:rPr lang="de-DE" dirty="0"/>
              <a:t>dass möglichst viele Nutzergruppen und Nutzeranforderungen abdeckt, </a:t>
            </a:r>
            <a:br>
              <a:rPr lang="de-DE" dirty="0"/>
            </a:br>
            <a:r>
              <a:rPr lang="de-DE" dirty="0"/>
              <a:t>kann das Problem entstehen, </a:t>
            </a:r>
            <a:br>
              <a:rPr lang="de-DE" dirty="0"/>
            </a:br>
            <a:r>
              <a:rPr lang="de-DE" dirty="0"/>
              <a:t>dass es von keinem Nutzer genutzt werden kann (effizient, effektiv und zur subjektiven Zufriedenheit)</a:t>
            </a:r>
            <a:endParaRPr lang="de-CH" dirty="0"/>
          </a:p>
          <a:p>
            <a:endParaRPr lang="de-CH" dirty="0"/>
          </a:p>
        </p:txBody>
      </p:sp>
      <p:sp>
        <p:nvSpPr>
          <p:cNvPr id="4" name="Foliennummernplatzhalter 3">
            <a:extLst>
              <a:ext uri="{FF2B5EF4-FFF2-40B4-BE49-F238E27FC236}">
                <a16:creationId xmlns:a16="http://schemas.microsoft.com/office/drawing/2014/main" id="{8104FC1C-D87A-2A17-EAC4-B2E1CA4B35ED}"/>
              </a:ext>
            </a:extLst>
          </p:cNvPr>
          <p:cNvSpPr>
            <a:spLocks noGrp="1"/>
          </p:cNvSpPr>
          <p:nvPr>
            <p:ph type="sldNum" sz="quarter" idx="12"/>
          </p:nvPr>
        </p:nvSpPr>
        <p:spPr/>
        <p:txBody>
          <a:bodyPr/>
          <a:lstStyle/>
          <a:p>
            <a:fld id="{F0E841FC-7AA3-274E-887F-3F06530528A4}" type="slidenum">
              <a:rPr lang="de-DE" smtClean="0"/>
              <a:pPr/>
              <a:t>9</a:t>
            </a:fld>
            <a:endParaRPr lang="de-DE"/>
          </a:p>
        </p:txBody>
      </p:sp>
      <p:pic>
        <p:nvPicPr>
          <p:cNvPr id="5" name="Picture 2">
            <a:extLst>
              <a:ext uri="{FF2B5EF4-FFF2-40B4-BE49-F238E27FC236}">
                <a16:creationId xmlns:a16="http://schemas.microsoft.com/office/drawing/2014/main" id="{93A2A2AD-B131-D2E0-0B29-5795D9202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4" y="1600201"/>
            <a:ext cx="4775224" cy="4116174"/>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0D4CC57C-F470-4126-1782-6F03466DA8D7}"/>
              </a:ext>
            </a:extLst>
          </p:cNvPr>
          <p:cNvSpPr txBox="1"/>
          <p:nvPr/>
        </p:nvSpPr>
        <p:spPr>
          <a:xfrm>
            <a:off x="6456040" y="5684585"/>
            <a:ext cx="6382986" cy="369332"/>
          </a:xfrm>
          <a:prstGeom prst="rect">
            <a:avLst/>
          </a:prstGeom>
          <a:noFill/>
        </p:spPr>
        <p:txBody>
          <a:bodyPr wrap="square">
            <a:spAutoFit/>
          </a:bodyPr>
          <a:lstStyle/>
          <a:p>
            <a:r>
              <a:rPr lang="de-CH" sz="1800" dirty="0">
                <a:latin typeface="+mn-lt"/>
                <a:cs typeface="Arial" panose="020B0604020202020204" pitchFamily="34" charset="0"/>
              </a:rPr>
              <a:t>Quelle: https://simpsons.fandom.com/</a:t>
            </a:r>
          </a:p>
        </p:txBody>
      </p:sp>
      <p:sp>
        <p:nvSpPr>
          <p:cNvPr id="7" name="Textfeld 6">
            <a:extLst>
              <a:ext uri="{FF2B5EF4-FFF2-40B4-BE49-F238E27FC236}">
                <a16:creationId xmlns:a16="http://schemas.microsoft.com/office/drawing/2014/main" id="{CF829061-B492-6CEF-D85E-4DEFB07A8774}"/>
              </a:ext>
            </a:extLst>
          </p:cNvPr>
          <p:cNvSpPr txBox="1"/>
          <p:nvPr/>
        </p:nvSpPr>
        <p:spPr>
          <a:xfrm>
            <a:off x="6456040" y="5941498"/>
            <a:ext cx="6098582" cy="369332"/>
          </a:xfrm>
          <a:prstGeom prst="rect">
            <a:avLst/>
          </a:prstGeom>
          <a:noFill/>
        </p:spPr>
        <p:txBody>
          <a:bodyPr wrap="square">
            <a:spAutoFit/>
          </a:bodyPr>
          <a:lstStyle/>
          <a:p>
            <a:r>
              <a:rPr lang="de-CH" sz="1800" dirty="0">
                <a:latin typeface="+mn-lt"/>
                <a:cs typeface="Arial" panose="020B0604020202020204" pitchFamily="34" charset="0"/>
              </a:rPr>
              <a:t>https://simpsons.fandom.com/wiki/The_Homer</a:t>
            </a:r>
          </a:p>
        </p:txBody>
      </p:sp>
    </p:spTree>
    <p:extLst>
      <p:ext uri="{BB962C8B-B14F-4D97-AF65-F5344CB8AC3E}">
        <p14:creationId xmlns:p14="http://schemas.microsoft.com/office/powerpoint/2010/main" val="21438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Vorlage sfb-Folien 2006">
  <a:themeElements>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orlage sfb-Folien 2006">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 sfb-Folien 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 sfb-Folien 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 sfb-Folien 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 sfb-Folien 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 sfb-Folien 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 sfb-Folien 20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 sfb-Folien 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 sfb-Folien 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 sfb-Folien 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 sfb-Folien 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 sfb-Folien 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Vorlage sfb-Folien 200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08B098-65F6-4268-B583-5370176D2EE8}"/>
</file>

<file path=customXml/itemProps2.xml><?xml version="1.0" encoding="utf-8"?>
<ds:datastoreItem xmlns:ds="http://schemas.openxmlformats.org/officeDocument/2006/customXml" ds:itemID="{174465A5-5C92-44BC-897C-3DAB4DB18507}">
  <ds:schemaRefs>
    <ds:schemaRef ds:uri="http://schemas.microsoft.com/office/2006/metadata/properties"/>
    <ds:schemaRef ds:uri="http://schemas.microsoft.com/office/infopath/2007/PartnerControls"/>
    <ds:schemaRef ds:uri="98cc15a3-3e94-4076-998c-63c885c407b0"/>
  </ds:schemaRefs>
</ds:datastoreItem>
</file>

<file path=customXml/itemProps3.xml><?xml version="1.0" encoding="utf-8"?>
<ds:datastoreItem xmlns:ds="http://schemas.openxmlformats.org/officeDocument/2006/customXml" ds:itemID="{ABC5EAD9-4A4F-4FCB-94FD-1012A3DA7B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2066</Words>
  <Application>Microsoft Office PowerPoint</Application>
  <PresentationFormat>Breitbild</PresentationFormat>
  <Paragraphs>291</Paragraphs>
  <Slides>17</Slides>
  <Notes>13</Notes>
  <HiddenSlides>0</HiddenSlides>
  <MMClips>1</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17</vt:i4>
      </vt:variant>
    </vt:vector>
  </HeadingPairs>
  <TitlesOfParts>
    <vt:vector size="30" baseType="lpstr">
      <vt:lpstr>Arial</vt:lpstr>
      <vt:lpstr>Arial</vt:lpstr>
      <vt:lpstr>Arial Black</vt:lpstr>
      <vt:lpstr>Calibri</vt:lpstr>
      <vt:lpstr>Calibri Light</vt:lpstr>
      <vt:lpstr>Linux Libertine</vt:lpstr>
      <vt:lpstr>Montserrat</vt:lpstr>
      <vt:lpstr>Open Sans</vt:lpstr>
      <vt:lpstr>Symbol</vt:lpstr>
      <vt:lpstr>Times New Roman</vt:lpstr>
      <vt:lpstr>Wingdings</vt:lpstr>
      <vt:lpstr>Vorlage sfb-Folien 2006</vt:lpstr>
      <vt:lpstr>1_Vorlage sfb-Folien 2006</vt:lpstr>
      <vt:lpstr>MODUL 322 Benutzerschnittstellen entwerfen und implementieren   Benutzereigenschaften  </vt:lpstr>
      <vt:lpstr>Inhalt</vt:lpstr>
      <vt:lpstr>Der nutzerzentrierte Gestaltungsprozess</vt:lpstr>
      <vt:lpstr>Gebrauchstauglichkeit (Usability)</vt:lpstr>
      <vt:lpstr>PowerPoint-Präsentation</vt:lpstr>
      <vt:lpstr>Was sind «Personas»?</vt:lpstr>
      <vt:lpstr>Eigenschaften von «Personas»</vt:lpstr>
      <vt:lpstr>Eigenschaften von «Personas»</vt:lpstr>
      <vt:lpstr>Warum macht man «Personas»?</vt:lpstr>
      <vt:lpstr>Warum macht man «Personas»?</vt:lpstr>
      <vt:lpstr>Warum macht man «Personas»?</vt:lpstr>
      <vt:lpstr>Daten für «Personas» erhalten</vt:lpstr>
      <vt:lpstr>Einsatzbereiche von «Personas» </vt:lpstr>
      <vt:lpstr>Tools um «Personas» zu erstellen</vt:lpstr>
      <vt:lpstr>PowerPoint-Präsentation</vt:lpstr>
      <vt:lpstr>Beispiele</vt:lpstr>
      <vt:lpstr>PowerPoint-Präsentation</vt:lpstr>
    </vt:vector>
  </TitlesOfParts>
  <Company>Industrie Technik IPS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Willi Lechner</dc:creator>
  <cp:lastModifiedBy>BBZW;FMZ; Ineichen1 Markus (Lehrperson)</cp:lastModifiedBy>
  <cp:revision>651</cp:revision>
  <cp:lastPrinted>2018-10-15T09:46:05Z</cp:lastPrinted>
  <dcterms:created xsi:type="dcterms:W3CDTF">2008-06-05T09:41:28Z</dcterms:created>
  <dcterms:modified xsi:type="dcterms:W3CDTF">2024-01-26T09:04:33Z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