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8" r:id="rId5"/>
  </p:sldMasterIdLst>
  <p:notesMasterIdLst>
    <p:notesMasterId r:id="rId20"/>
  </p:notesMasterIdLst>
  <p:handoutMasterIdLst>
    <p:handoutMasterId r:id="rId21"/>
  </p:handoutMasterIdLst>
  <p:sldIdLst>
    <p:sldId id="256"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Lst>
  <p:sldSz cx="12192000" cy="6858000"/>
  <p:notesSz cx="6797675" cy="9874250"/>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82" autoAdjust="0"/>
    <p:restoredTop sz="75323" autoAdjust="0"/>
  </p:normalViewPr>
  <p:slideViewPr>
    <p:cSldViewPr snapToObjects="1">
      <p:cViewPr varScale="1">
        <p:scale>
          <a:sx n="83" d="100"/>
          <a:sy n="83" d="100"/>
        </p:scale>
        <p:origin x="1944"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05207CC-F127-2342-970A-36A9270D10EB}"/>
              </a:ext>
            </a:extLst>
          </p:cNvPr>
          <p:cNvSpPr>
            <a:spLocks noGrp="1" noChangeArrowheads="1"/>
          </p:cNvSpPr>
          <p:nvPr>
            <p:ph type="hdr" sz="quarter"/>
          </p:nvPr>
        </p:nvSpPr>
        <p:spPr bwMode="auto">
          <a:xfrm>
            <a:off x="0" y="1"/>
            <a:ext cx="2945862" cy="493176"/>
          </a:xfrm>
          <a:prstGeom prst="rect">
            <a:avLst/>
          </a:prstGeom>
          <a:noFill/>
          <a:ln w="9525">
            <a:noFill/>
            <a:miter lim="800000"/>
            <a:headEnd/>
            <a:tailEnd/>
          </a:ln>
          <a:effectLst/>
        </p:spPr>
        <p:txBody>
          <a:bodyPr vert="horz" wrap="square" lIns="91837" tIns="45918" rIns="91837" bIns="45918" numCol="1" anchor="t" anchorCtr="0" compatLnSpc="1">
            <a:prstTxWarp prst="textNoShape">
              <a:avLst/>
            </a:prstTxWarp>
          </a:bodyPr>
          <a:lstStyle>
            <a:lvl1pPr algn="l" eaLnBrk="1" hangingPunct="1">
              <a:defRPr sz="1200">
                <a:latin typeface="Times New Roman" charset="0"/>
                <a:ea typeface="+mn-ea"/>
              </a:defRPr>
            </a:lvl1pPr>
          </a:lstStyle>
          <a:p>
            <a:pPr>
              <a:defRPr/>
            </a:pPr>
            <a:endParaRPr lang="de-DE"/>
          </a:p>
        </p:txBody>
      </p:sp>
      <p:sp>
        <p:nvSpPr>
          <p:cNvPr id="4099" name="Rectangle 3">
            <a:extLst>
              <a:ext uri="{FF2B5EF4-FFF2-40B4-BE49-F238E27FC236}">
                <a16:creationId xmlns:a16="http://schemas.microsoft.com/office/drawing/2014/main" id="{E86BCF9B-7163-F246-92C2-8994168A15C5}"/>
              </a:ext>
            </a:extLst>
          </p:cNvPr>
          <p:cNvSpPr>
            <a:spLocks noGrp="1" noChangeArrowheads="1"/>
          </p:cNvSpPr>
          <p:nvPr>
            <p:ph type="dt" sz="quarter" idx="1"/>
          </p:nvPr>
        </p:nvSpPr>
        <p:spPr bwMode="auto">
          <a:xfrm>
            <a:off x="3851814" y="1"/>
            <a:ext cx="2945862" cy="493176"/>
          </a:xfrm>
          <a:prstGeom prst="rect">
            <a:avLst/>
          </a:prstGeom>
          <a:noFill/>
          <a:ln w="9525">
            <a:noFill/>
            <a:miter lim="800000"/>
            <a:headEnd/>
            <a:tailEnd/>
          </a:ln>
          <a:effectLst/>
        </p:spPr>
        <p:txBody>
          <a:bodyPr vert="horz" wrap="square" lIns="91837" tIns="45918" rIns="91837" bIns="45918" numCol="1" anchor="t" anchorCtr="0" compatLnSpc="1">
            <a:prstTxWarp prst="textNoShape">
              <a:avLst/>
            </a:prstTxWarp>
          </a:bodyPr>
          <a:lstStyle>
            <a:lvl1pPr algn="r" eaLnBrk="1" hangingPunct="1">
              <a:defRPr sz="1200">
                <a:latin typeface="Times New Roman" charset="0"/>
                <a:ea typeface="+mn-ea"/>
              </a:defRPr>
            </a:lvl1pPr>
          </a:lstStyle>
          <a:p>
            <a:pPr>
              <a:defRPr/>
            </a:pPr>
            <a:endParaRPr lang="de-DE"/>
          </a:p>
        </p:txBody>
      </p:sp>
      <p:sp>
        <p:nvSpPr>
          <p:cNvPr id="4100" name="Rectangle 4">
            <a:extLst>
              <a:ext uri="{FF2B5EF4-FFF2-40B4-BE49-F238E27FC236}">
                <a16:creationId xmlns:a16="http://schemas.microsoft.com/office/drawing/2014/main" id="{8D820D67-13B8-2D46-B7B5-8D0E84E8C274}"/>
              </a:ext>
            </a:extLst>
          </p:cNvPr>
          <p:cNvSpPr>
            <a:spLocks noGrp="1" noChangeArrowheads="1"/>
          </p:cNvSpPr>
          <p:nvPr>
            <p:ph type="ftr" sz="quarter" idx="2"/>
          </p:nvPr>
        </p:nvSpPr>
        <p:spPr bwMode="auto">
          <a:xfrm>
            <a:off x="0" y="9381074"/>
            <a:ext cx="2945862" cy="493176"/>
          </a:xfrm>
          <a:prstGeom prst="rect">
            <a:avLst/>
          </a:prstGeom>
          <a:noFill/>
          <a:ln w="9525">
            <a:noFill/>
            <a:miter lim="800000"/>
            <a:headEnd/>
            <a:tailEnd/>
          </a:ln>
          <a:effectLst/>
        </p:spPr>
        <p:txBody>
          <a:bodyPr vert="horz" wrap="square" lIns="91837" tIns="45918" rIns="91837" bIns="45918" numCol="1" anchor="b" anchorCtr="0" compatLnSpc="1">
            <a:prstTxWarp prst="textNoShape">
              <a:avLst/>
            </a:prstTxWarp>
          </a:bodyPr>
          <a:lstStyle>
            <a:lvl1pPr algn="l" eaLnBrk="1" hangingPunct="1">
              <a:defRPr sz="1200">
                <a:latin typeface="Times New Roman" charset="0"/>
                <a:ea typeface="+mn-ea"/>
              </a:defRPr>
            </a:lvl1pPr>
          </a:lstStyle>
          <a:p>
            <a:pPr>
              <a:defRPr/>
            </a:pPr>
            <a:endParaRPr lang="de-DE"/>
          </a:p>
        </p:txBody>
      </p:sp>
      <p:sp>
        <p:nvSpPr>
          <p:cNvPr id="4101" name="Rectangle 5">
            <a:extLst>
              <a:ext uri="{FF2B5EF4-FFF2-40B4-BE49-F238E27FC236}">
                <a16:creationId xmlns:a16="http://schemas.microsoft.com/office/drawing/2014/main" id="{F517C999-FEF2-E749-9CCD-EFAE5F260D76}"/>
              </a:ext>
            </a:extLst>
          </p:cNvPr>
          <p:cNvSpPr>
            <a:spLocks noGrp="1" noChangeArrowheads="1"/>
          </p:cNvSpPr>
          <p:nvPr>
            <p:ph type="sldNum" sz="quarter" idx="3"/>
          </p:nvPr>
        </p:nvSpPr>
        <p:spPr bwMode="auto">
          <a:xfrm>
            <a:off x="3851814" y="9381074"/>
            <a:ext cx="2945862" cy="493176"/>
          </a:xfrm>
          <a:prstGeom prst="rect">
            <a:avLst/>
          </a:prstGeom>
          <a:noFill/>
          <a:ln w="9525">
            <a:noFill/>
            <a:miter lim="800000"/>
            <a:headEnd/>
            <a:tailEnd/>
          </a:ln>
          <a:effectLst/>
        </p:spPr>
        <p:txBody>
          <a:bodyPr vert="horz" wrap="square" lIns="91837" tIns="45918" rIns="91837" bIns="45918" numCol="1" anchor="b" anchorCtr="0" compatLnSpc="1">
            <a:prstTxWarp prst="textNoShape">
              <a:avLst/>
            </a:prstTxWarp>
          </a:bodyPr>
          <a:lstStyle>
            <a:lvl1pPr algn="r" eaLnBrk="1" hangingPunct="1">
              <a:defRPr sz="1200"/>
            </a:lvl1pPr>
          </a:lstStyle>
          <a:p>
            <a:pPr>
              <a:defRPr/>
            </a:pPr>
            <a:fld id="{9476D645-E89B-FB4D-B0AB-38D264F31F69}" type="slidenum">
              <a:rPr lang="de-DE" altLang="de-DE"/>
              <a:pPr>
                <a:defRPr/>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DF70943-76C0-2A4B-B181-CFC3D6F07FE3}"/>
              </a:ext>
            </a:extLst>
          </p:cNvPr>
          <p:cNvSpPr>
            <a:spLocks noGrp="1" noChangeArrowheads="1"/>
          </p:cNvSpPr>
          <p:nvPr>
            <p:ph type="hdr" sz="quarter"/>
          </p:nvPr>
        </p:nvSpPr>
        <p:spPr bwMode="auto">
          <a:xfrm>
            <a:off x="0" y="0"/>
            <a:ext cx="2945862" cy="528404"/>
          </a:xfrm>
          <a:prstGeom prst="rect">
            <a:avLst/>
          </a:prstGeom>
          <a:noFill/>
          <a:ln w="9525">
            <a:noFill/>
            <a:miter lim="800000"/>
            <a:headEnd/>
            <a:tailEnd/>
          </a:ln>
          <a:effectLst/>
        </p:spPr>
        <p:txBody>
          <a:bodyPr vert="horz" wrap="square" lIns="91837" tIns="45918" rIns="91837" bIns="45918" numCol="1" anchor="t" anchorCtr="0" compatLnSpc="1">
            <a:prstTxWarp prst="textNoShape">
              <a:avLst/>
            </a:prstTxWarp>
          </a:bodyPr>
          <a:lstStyle>
            <a:lvl1pPr algn="l" eaLnBrk="1" hangingPunct="1">
              <a:defRPr sz="1200">
                <a:latin typeface="Times New Roman" charset="0"/>
                <a:ea typeface="+mn-ea"/>
              </a:defRPr>
            </a:lvl1pPr>
          </a:lstStyle>
          <a:p>
            <a:pPr>
              <a:defRPr/>
            </a:pPr>
            <a:endParaRPr lang="de-DE"/>
          </a:p>
        </p:txBody>
      </p:sp>
      <p:sp>
        <p:nvSpPr>
          <p:cNvPr id="16387" name="Rectangle 3">
            <a:extLst>
              <a:ext uri="{FF2B5EF4-FFF2-40B4-BE49-F238E27FC236}">
                <a16:creationId xmlns:a16="http://schemas.microsoft.com/office/drawing/2014/main" id="{7F5A6CCD-01ED-F340-9FBD-28B7396C3840}"/>
              </a:ext>
            </a:extLst>
          </p:cNvPr>
          <p:cNvSpPr>
            <a:spLocks noGrp="1" noChangeArrowheads="1"/>
          </p:cNvSpPr>
          <p:nvPr>
            <p:ph type="dt" idx="1"/>
          </p:nvPr>
        </p:nvSpPr>
        <p:spPr bwMode="auto">
          <a:xfrm>
            <a:off x="3851814" y="0"/>
            <a:ext cx="2945862" cy="528404"/>
          </a:xfrm>
          <a:prstGeom prst="rect">
            <a:avLst/>
          </a:prstGeom>
          <a:noFill/>
          <a:ln w="9525">
            <a:noFill/>
            <a:miter lim="800000"/>
            <a:headEnd/>
            <a:tailEnd/>
          </a:ln>
          <a:effectLst/>
        </p:spPr>
        <p:txBody>
          <a:bodyPr vert="horz" wrap="square" lIns="91837" tIns="45918" rIns="91837" bIns="45918" numCol="1" anchor="t" anchorCtr="0" compatLnSpc="1">
            <a:prstTxWarp prst="textNoShape">
              <a:avLst/>
            </a:prstTxWarp>
          </a:bodyPr>
          <a:lstStyle>
            <a:lvl1pPr algn="r" eaLnBrk="1" hangingPunct="1">
              <a:defRPr sz="1200">
                <a:latin typeface="Times New Roman" charset="0"/>
                <a:ea typeface="+mn-ea"/>
              </a:defRPr>
            </a:lvl1pPr>
          </a:lstStyle>
          <a:p>
            <a:pPr>
              <a:defRPr/>
            </a:pPr>
            <a:endParaRPr lang="de-DE"/>
          </a:p>
        </p:txBody>
      </p:sp>
      <p:sp>
        <p:nvSpPr>
          <p:cNvPr id="13316" name="Rectangle 4">
            <a:extLst>
              <a:ext uri="{FF2B5EF4-FFF2-40B4-BE49-F238E27FC236}">
                <a16:creationId xmlns:a16="http://schemas.microsoft.com/office/drawing/2014/main" id="{47E6639A-5D96-7D4A-8065-FC35FE3F82A3}"/>
              </a:ext>
            </a:extLst>
          </p:cNvPr>
          <p:cNvSpPr>
            <a:spLocks noGrp="1" noRot="1" noChangeAspect="1" noChangeArrowheads="1" noTextEdit="1"/>
          </p:cNvSpPr>
          <p:nvPr>
            <p:ph type="sldImg" idx="2"/>
          </p:nvPr>
        </p:nvSpPr>
        <p:spPr bwMode="auto">
          <a:xfrm>
            <a:off x="104775" y="757238"/>
            <a:ext cx="6589713" cy="37068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a:extLst>
              <a:ext uri="{FF2B5EF4-FFF2-40B4-BE49-F238E27FC236}">
                <a16:creationId xmlns:a16="http://schemas.microsoft.com/office/drawing/2014/main" id="{A7C053B6-6CB9-D64F-A5A3-921BB8D8EBE3}"/>
              </a:ext>
            </a:extLst>
          </p:cNvPr>
          <p:cNvSpPr>
            <a:spLocks noGrp="1" noChangeArrowheads="1"/>
          </p:cNvSpPr>
          <p:nvPr>
            <p:ph type="body" sz="quarter" idx="3"/>
          </p:nvPr>
        </p:nvSpPr>
        <p:spPr bwMode="auto">
          <a:xfrm>
            <a:off x="905952" y="4689771"/>
            <a:ext cx="4985772" cy="4464625"/>
          </a:xfrm>
          <a:prstGeom prst="rect">
            <a:avLst/>
          </a:prstGeom>
          <a:noFill/>
          <a:ln w="9525">
            <a:noFill/>
            <a:miter lim="800000"/>
            <a:headEnd/>
            <a:tailEnd/>
          </a:ln>
          <a:effectLst/>
        </p:spPr>
        <p:txBody>
          <a:bodyPr vert="horz" wrap="square" lIns="91837" tIns="45918" rIns="91837" bIns="45918" numCol="1" anchor="t" anchorCtr="0" compatLnSpc="1">
            <a:prstTxWarp prst="textNoShape">
              <a:avLst/>
            </a:prstTxWarp>
          </a:bodyPr>
          <a:lstStyle/>
          <a:p>
            <a:pPr lvl="0"/>
            <a:r>
              <a:rPr lang="de-DE" altLang="de-DE" noProof="0"/>
              <a:t>Klicken Sie, um die Formate des Vorlagentextes zu bearbeiten</a:t>
            </a:r>
          </a:p>
          <a:p>
            <a:pPr lvl="1"/>
            <a:r>
              <a:rPr lang="de-DE" altLang="de-DE" noProof="0"/>
              <a:t>Zweite Ebene</a:t>
            </a:r>
          </a:p>
          <a:p>
            <a:pPr lvl="2"/>
            <a:r>
              <a:rPr lang="de-DE" altLang="de-DE" noProof="0"/>
              <a:t>Dritte Ebene</a:t>
            </a:r>
          </a:p>
          <a:p>
            <a:pPr lvl="3"/>
            <a:r>
              <a:rPr lang="de-DE" altLang="de-DE" noProof="0"/>
              <a:t>Vierte Ebene</a:t>
            </a:r>
          </a:p>
          <a:p>
            <a:pPr lvl="4"/>
            <a:r>
              <a:rPr lang="de-DE" altLang="de-DE" noProof="0"/>
              <a:t>Fünfte Ebene</a:t>
            </a:r>
          </a:p>
        </p:txBody>
      </p:sp>
      <p:sp>
        <p:nvSpPr>
          <p:cNvPr id="16390" name="Rectangle 6">
            <a:extLst>
              <a:ext uri="{FF2B5EF4-FFF2-40B4-BE49-F238E27FC236}">
                <a16:creationId xmlns:a16="http://schemas.microsoft.com/office/drawing/2014/main" id="{D509089C-86DC-3D43-BEB2-CCB1499671BF}"/>
              </a:ext>
            </a:extLst>
          </p:cNvPr>
          <p:cNvSpPr>
            <a:spLocks noGrp="1" noChangeArrowheads="1"/>
          </p:cNvSpPr>
          <p:nvPr>
            <p:ph type="ftr" sz="quarter" idx="4"/>
          </p:nvPr>
        </p:nvSpPr>
        <p:spPr bwMode="auto">
          <a:xfrm>
            <a:off x="0" y="9381074"/>
            <a:ext cx="2945862" cy="528403"/>
          </a:xfrm>
          <a:prstGeom prst="rect">
            <a:avLst/>
          </a:prstGeom>
          <a:noFill/>
          <a:ln w="9525">
            <a:noFill/>
            <a:miter lim="800000"/>
            <a:headEnd/>
            <a:tailEnd/>
          </a:ln>
          <a:effectLst/>
        </p:spPr>
        <p:txBody>
          <a:bodyPr vert="horz" wrap="square" lIns="91837" tIns="45918" rIns="91837" bIns="45918" numCol="1" anchor="b" anchorCtr="0" compatLnSpc="1">
            <a:prstTxWarp prst="textNoShape">
              <a:avLst/>
            </a:prstTxWarp>
          </a:bodyPr>
          <a:lstStyle>
            <a:lvl1pPr algn="l" eaLnBrk="1" hangingPunct="1">
              <a:defRPr sz="1200">
                <a:latin typeface="Times New Roman" charset="0"/>
                <a:ea typeface="+mn-ea"/>
              </a:defRPr>
            </a:lvl1pPr>
          </a:lstStyle>
          <a:p>
            <a:pPr>
              <a:defRPr/>
            </a:pPr>
            <a:endParaRPr lang="de-DE"/>
          </a:p>
        </p:txBody>
      </p:sp>
      <p:sp>
        <p:nvSpPr>
          <p:cNvPr id="16391" name="Rectangle 7">
            <a:extLst>
              <a:ext uri="{FF2B5EF4-FFF2-40B4-BE49-F238E27FC236}">
                <a16:creationId xmlns:a16="http://schemas.microsoft.com/office/drawing/2014/main" id="{83F7C444-7E8A-F344-8707-00E0107E3404}"/>
              </a:ext>
            </a:extLst>
          </p:cNvPr>
          <p:cNvSpPr>
            <a:spLocks noGrp="1" noChangeArrowheads="1"/>
          </p:cNvSpPr>
          <p:nvPr>
            <p:ph type="sldNum" sz="quarter" idx="5"/>
          </p:nvPr>
        </p:nvSpPr>
        <p:spPr bwMode="auto">
          <a:xfrm>
            <a:off x="3851814" y="9381074"/>
            <a:ext cx="2945862" cy="528403"/>
          </a:xfrm>
          <a:prstGeom prst="rect">
            <a:avLst/>
          </a:prstGeom>
          <a:noFill/>
          <a:ln w="9525">
            <a:noFill/>
            <a:miter lim="800000"/>
            <a:headEnd/>
            <a:tailEnd/>
          </a:ln>
          <a:effectLst/>
        </p:spPr>
        <p:txBody>
          <a:bodyPr vert="horz" wrap="square" lIns="91837" tIns="45918" rIns="91837" bIns="45918" numCol="1" anchor="b" anchorCtr="0" compatLnSpc="1">
            <a:prstTxWarp prst="textNoShape">
              <a:avLst/>
            </a:prstTxWarp>
          </a:bodyPr>
          <a:lstStyle>
            <a:lvl1pPr algn="r" eaLnBrk="1" hangingPunct="1">
              <a:defRPr sz="1200"/>
            </a:lvl1pPr>
          </a:lstStyle>
          <a:p>
            <a:pPr>
              <a:defRPr/>
            </a:pPr>
            <a:fld id="{35D81EF2-0047-0D44-AD3B-4678F306739C}" type="slidenum">
              <a:rPr lang="de-DE" altLang="de-DE"/>
              <a:pPr>
                <a:defRPr/>
              </a:pPr>
              <a:t>‹Nr.›</a:t>
            </a:fld>
            <a:endParaRPr lang="de-DE" alt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04775" y="757238"/>
            <a:ext cx="6589713" cy="3706812"/>
          </a:xfrm>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1</a:t>
            </a:fld>
            <a:endParaRPr lang="de-DE" altLang="de-DE"/>
          </a:p>
        </p:txBody>
      </p:sp>
    </p:spTree>
    <p:extLst>
      <p:ext uri="{BB962C8B-B14F-4D97-AF65-F5344CB8AC3E}">
        <p14:creationId xmlns:p14="http://schemas.microsoft.com/office/powerpoint/2010/main" val="2821225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Szenarien beschreiben, wie das neue System funktionieren soll, nicht wie das alte System funktionierte.</a:t>
            </a:r>
          </a:p>
          <a:p>
            <a:r>
              <a:rPr lang="de-DE" dirty="0"/>
              <a:t>Die Szenarien sollen leicht verständlich sein, damit alle mitreden können.</a:t>
            </a:r>
          </a:p>
          <a:p>
            <a:r>
              <a:rPr lang="de-DE" dirty="0"/>
              <a:t>Es soll immer eine bestimmte Benutzergruppen angesprochen werden. </a:t>
            </a:r>
          </a:p>
          <a:p>
            <a:r>
              <a:rPr lang="de-DE" dirty="0"/>
              <a:t>Die einzelnen Benutzergruppen haben unterschiedliche Fähigkeiten und Bedürfnisse an das System.</a:t>
            </a:r>
          </a:p>
          <a:p>
            <a:r>
              <a:rPr lang="de-DE" dirty="0"/>
              <a:t>Ein Szenario beschreibt einen konkreten Fall.</a:t>
            </a:r>
          </a:p>
          <a:p>
            <a:r>
              <a:rPr lang="de-DE" dirty="0"/>
              <a:t>Es wird nicht nur der Schönwetterfall beschrieben, sondern auch Ausnahmen- und Fehlersituationen.</a:t>
            </a:r>
          </a:p>
          <a:p>
            <a:endParaRPr lang="de-DE" dirty="0"/>
          </a:p>
          <a:p>
            <a:r>
              <a:rPr lang="de-DE" dirty="0"/>
              <a:t>Quelle:</a:t>
            </a:r>
          </a:p>
          <a:p>
            <a:r>
              <a:rPr lang="de-DE" dirty="0"/>
              <a:t>USABILITY UND UX KOMPAKT; Michael Richter, Markus D. </a:t>
            </a:r>
            <a:r>
              <a:rPr lang="de-DE" dirty="0" err="1"/>
              <a:t>Flückiger</a:t>
            </a:r>
            <a:r>
              <a:rPr lang="de-DE" dirty="0"/>
              <a:t>; Springer Vieweg</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11</a:t>
            </a:fld>
            <a:endParaRPr lang="de-DE" altLang="de-DE"/>
          </a:p>
        </p:txBody>
      </p:sp>
    </p:spTree>
    <p:extLst>
      <p:ext uri="{BB962C8B-B14F-4D97-AF65-F5344CB8AC3E}">
        <p14:creationId xmlns:p14="http://schemas.microsoft.com/office/powerpoint/2010/main" val="1993232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Versuchen Sie auch nicht alle möglichen Fälle durch Szenarien zu beschreiben, dafür gibt es andere Werkzeuge.</a:t>
            </a:r>
          </a:p>
          <a:p>
            <a:pPr marL="228600" indent="-228600">
              <a:buFont typeface="+mj-lt"/>
              <a:buAutoNum type="arabicPeriod"/>
            </a:pPr>
            <a:r>
              <a:rPr lang="de-DE" dirty="0"/>
              <a:t>Natürlich werden auch andere Mitarbeiter, Personas mit anderen Anforderungen als Rolf mit dem System arbeiten</a:t>
            </a:r>
            <a:br>
              <a:rPr lang="de-DE" dirty="0"/>
            </a:br>
            <a:r>
              <a:rPr lang="de-DE" dirty="0"/>
              <a:t>Auch werden nicht nur kaputte Fensterscheiben erfasst</a:t>
            </a:r>
          </a:p>
          <a:p>
            <a:r>
              <a:rPr lang="de-DE" dirty="0"/>
              <a:t>Beschreiben Sie nicht was technisch geschieht.</a:t>
            </a:r>
          </a:p>
          <a:p>
            <a:endParaRPr lang="de-DE" dirty="0"/>
          </a:p>
          <a:p>
            <a:endParaRPr lang="de-DE" dirty="0"/>
          </a:p>
          <a:p>
            <a:r>
              <a:rPr lang="de-DE" dirty="0"/>
              <a:t>Quelle:</a:t>
            </a:r>
          </a:p>
          <a:p>
            <a:r>
              <a:rPr lang="de-DE" dirty="0"/>
              <a:t>USABILITY UND UX KOMPAKT; Michael Richter, Markus D. </a:t>
            </a:r>
            <a:r>
              <a:rPr lang="de-DE" dirty="0" err="1"/>
              <a:t>Flückiger</a:t>
            </a:r>
            <a:r>
              <a:rPr lang="de-DE" dirty="0"/>
              <a:t>; Springer Vieweg</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12</a:t>
            </a:fld>
            <a:endParaRPr lang="de-DE" altLang="de-DE"/>
          </a:p>
        </p:txBody>
      </p:sp>
    </p:spTree>
    <p:extLst>
      <p:ext uri="{BB962C8B-B14F-4D97-AF65-F5344CB8AC3E}">
        <p14:creationId xmlns:p14="http://schemas.microsoft.com/office/powerpoint/2010/main" val="1955326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Szenarien können zu unterschiedlichen Zeitpunkten bei der Entwicklung von neuen Lösungen eingesetzt werden.</a:t>
            </a:r>
          </a:p>
          <a:p>
            <a:endParaRPr lang="de-DE" dirty="0"/>
          </a:p>
          <a:p>
            <a:r>
              <a:rPr lang="de-DE" dirty="0"/>
              <a:t>An konkreten Anwendungssituation können Auftraggeber und Benutzer Anforderungen überprüfen und ergänzen.</a:t>
            </a:r>
            <a:br>
              <a:rPr lang="de-DE" dirty="0"/>
            </a:br>
            <a:r>
              <a:rPr lang="de-DE" dirty="0"/>
              <a:t>Der Kunde kann also mitdenken.</a:t>
            </a:r>
          </a:p>
          <a:p>
            <a:r>
              <a:rPr lang="de-DE" dirty="0"/>
              <a:t>Szenarien illustrieren die Anwendung im realen Kontext und vermitteln den Entwickler ein Verständnis der Abläufe und Zusammenhänge.</a:t>
            </a:r>
          </a:p>
          <a:p>
            <a:r>
              <a:rPr lang="de-DE" dirty="0"/>
              <a:t>Szenarien beschreiben Abläufe der Benutzerschnittstelle, Damit kann die Interaktion modelliert und mit dem Benutzer optimiert werden.</a:t>
            </a:r>
          </a:p>
          <a:p>
            <a:r>
              <a:rPr lang="de-DE" dirty="0"/>
              <a:t>Aus den Szenarien können Testszenarien für die Prüfung der Software erstellt werden.</a:t>
            </a:r>
          </a:p>
          <a:p>
            <a:r>
              <a:rPr lang="de-DE" dirty="0"/>
              <a:t>Szenarien dienen zur Schulung von Benutzern zum Beispiel als Basis zur Erstellung von Anleitungen</a:t>
            </a:r>
          </a:p>
          <a:p>
            <a:endParaRPr lang="de-DE" dirty="0"/>
          </a:p>
          <a:p>
            <a:endParaRPr lang="de-DE" dirty="0"/>
          </a:p>
          <a:p>
            <a:r>
              <a:rPr lang="de-DE" dirty="0"/>
              <a:t>Quelle:</a:t>
            </a:r>
          </a:p>
          <a:p>
            <a:r>
              <a:rPr lang="de-DE" dirty="0"/>
              <a:t>USABILITY UND UX KOMPAKT; Michael Richter, Markus D. </a:t>
            </a:r>
            <a:r>
              <a:rPr lang="de-DE" dirty="0" err="1"/>
              <a:t>Flückiger</a:t>
            </a:r>
            <a:r>
              <a:rPr lang="de-DE" dirty="0"/>
              <a:t>; Springer Vieweg</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13</a:t>
            </a:fld>
            <a:endParaRPr lang="de-DE" altLang="de-DE"/>
          </a:p>
        </p:txBody>
      </p:sp>
    </p:spTree>
    <p:extLst>
      <p:ext uri="{BB962C8B-B14F-4D97-AF65-F5344CB8AC3E}">
        <p14:creationId xmlns:p14="http://schemas.microsoft.com/office/powerpoint/2010/main" val="1364383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a:p>
            <a:r>
              <a:rPr lang="de-CH" dirty="0"/>
              <a:t>Quelle:</a:t>
            </a:r>
          </a:p>
          <a:p>
            <a:r>
              <a:rPr lang="de-CH" dirty="0"/>
              <a:t>USABILITY UND UX KOMPAKT; Michael Richter, Markus D. </a:t>
            </a:r>
            <a:r>
              <a:rPr lang="de-CH" dirty="0" err="1"/>
              <a:t>Flückiger</a:t>
            </a:r>
            <a:r>
              <a:rPr lang="de-CH"/>
              <a:t>; Springer Vieweg</a:t>
            </a:r>
          </a:p>
          <a:p>
            <a:endParaRPr lang="de-CH"/>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14</a:t>
            </a:fld>
            <a:endParaRPr lang="de-DE" altLang="de-DE"/>
          </a:p>
        </p:txBody>
      </p:sp>
    </p:spTree>
    <p:extLst>
      <p:ext uri="{BB962C8B-B14F-4D97-AF65-F5344CB8AC3E}">
        <p14:creationId xmlns:p14="http://schemas.microsoft.com/office/powerpoint/2010/main" val="2715994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dieser Präsentation kümmern wir uns um den Nutzungskontext eines Produktes.</a:t>
            </a:r>
          </a:p>
          <a:p>
            <a:r>
              <a:rPr lang="de-DE" dirty="0"/>
              <a:t>Beziehungsweise wieder um dessen Spezifikation.</a:t>
            </a:r>
          </a:p>
          <a:p>
            <a:r>
              <a:rPr lang="de-DE" dirty="0"/>
              <a:t>Das ist der zweite Schritt im menschenzentrierten Gestaltungsprozess.</a:t>
            </a:r>
          </a:p>
          <a:p>
            <a:endParaRPr lang="de-DE" dirty="0"/>
          </a:p>
          <a:p>
            <a:r>
              <a:rPr lang="de-DE" dirty="0"/>
              <a:t>Quelle: Usability und UX für </a:t>
            </a:r>
            <a:r>
              <a:rPr lang="de-DE" dirty="0" err="1"/>
              <a:t>dummies</a:t>
            </a:r>
            <a:r>
              <a:rPr lang="de-DE" dirty="0"/>
              <a:t>, </a:t>
            </a:r>
            <a:r>
              <a:rPr lang="de-DE" dirty="0" err="1"/>
              <a:t>Elske</a:t>
            </a:r>
            <a:r>
              <a:rPr lang="de-DE" dirty="0"/>
              <a:t> Ludewig, WILEY-VCH Verlag, 2020</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3</a:t>
            </a:fld>
            <a:endParaRPr lang="de-DE" altLang="de-DE"/>
          </a:p>
        </p:txBody>
      </p:sp>
    </p:spTree>
    <p:extLst>
      <p:ext uri="{BB962C8B-B14F-4D97-AF65-F5344CB8AC3E}">
        <p14:creationId xmlns:p14="http://schemas.microsoft.com/office/powerpoint/2010/main" val="185091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Diese Abbildung kennen Sie bereits. Es zeigt die verschiedenen Teile der Gebrauchstauglichkeit.</a:t>
            </a:r>
          </a:p>
          <a:p>
            <a:r>
              <a:rPr lang="de-DE" dirty="0"/>
              <a:t>Zum Entwickeln eines Produktes, ist der Nutzungskontext und dessen Erhebung extrem wichtig.</a:t>
            </a:r>
          </a:p>
          <a:p>
            <a:r>
              <a:rPr lang="de-DE" dirty="0"/>
              <a:t>Daher gehen wir in dieser Präsentation der Frage nach, wie erhebt und beschreibt man den Nutzungskontext?</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4</a:t>
            </a:fld>
            <a:endParaRPr lang="de-DE" altLang="de-DE"/>
          </a:p>
        </p:txBody>
      </p:sp>
    </p:spTree>
    <p:extLst>
      <p:ext uri="{BB962C8B-B14F-4D97-AF65-F5344CB8AC3E}">
        <p14:creationId xmlns:p14="http://schemas.microsoft.com/office/powerpoint/2010/main" val="2518379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Zuerst schauen wir aber den Nutzungskontext nochmals genauer an.</a:t>
            </a:r>
          </a:p>
          <a:p>
            <a:r>
              <a:rPr lang="de-DE" dirty="0"/>
              <a:t>Der Nutzungskontext beschreibt die 5 Faktoren</a:t>
            </a:r>
          </a:p>
          <a:p>
            <a:r>
              <a:rPr lang="de-DE" dirty="0"/>
              <a:t>1) Wer der Benutzer ist</a:t>
            </a:r>
          </a:p>
          <a:p>
            <a:r>
              <a:rPr lang="de-DE" dirty="0"/>
              <a:t>2) Was der Nutzer mit der Applikation macht, welche Aufgabe er damit löst</a:t>
            </a:r>
          </a:p>
          <a:p>
            <a:r>
              <a:rPr lang="de-DE" dirty="0"/>
              <a:t>3) Womit der Nutzer seine Aufgabe löst</a:t>
            </a:r>
          </a:p>
          <a:p>
            <a:r>
              <a:rPr lang="de-DE" dirty="0"/>
              <a:t>4) Und wo Nutzer die Applikation einsetzt</a:t>
            </a:r>
          </a:p>
          <a:p>
            <a:r>
              <a:rPr lang="de-DE" dirty="0"/>
              <a:t>5) Diese fünf Faktoren zusammen mit den Zielen bestimmen, für welche Plattform die Applikation erstellt wird.</a:t>
            </a:r>
          </a:p>
          <a:p>
            <a:endParaRPr lang="de-DE" dirty="0"/>
          </a:p>
          <a:p>
            <a:r>
              <a:rPr lang="de-DE" dirty="0"/>
              <a:t>Damit diese Informationen aber auch im Entwicklungsprozess berücksichtigt werden, müssen sie erhoben und beschrieben werden.</a:t>
            </a:r>
          </a:p>
          <a:p>
            <a:r>
              <a:rPr lang="de-DE" dirty="0"/>
              <a:t>6) Der Modell-Benutzer wird mittels Persona festgehalten</a:t>
            </a:r>
          </a:p>
          <a:p>
            <a:r>
              <a:rPr lang="de-DE" dirty="0"/>
              <a:t>7) Die Aufgabe, zur Verfügung stehenden Ressourcen und die Umgebung, also die SOLL Situation wird auch erfasst</a:t>
            </a:r>
          </a:p>
          <a:p>
            <a:r>
              <a:rPr lang="de-DE" dirty="0"/>
              <a:t>8) Dafür werden Szenarien verwendet. In den Szenarien finden auch die Personas wieder ihre Anwendung.</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5</a:t>
            </a:fld>
            <a:endParaRPr lang="de-DE" altLang="de-DE"/>
          </a:p>
        </p:txBody>
      </p:sp>
    </p:spTree>
    <p:extLst>
      <p:ext uri="{BB962C8B-B14F-4D97-AF65-F5344CB8AC3E}">
        <p14:creationId xmlns:p14="http://schemas.microsoft.com/office/powerpoint/2010/main" val="1132342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der klassischen Anforderungsanalyse werden zum spezifizieren von Systemen unter anderem solche Satzschablonen verwendet.</a:t>
            </a:r>
          </a:p>
          <a:p>
            <a:r>
              <a:rPr lang="de-DE" dirty="0"/>
              <a:t>Solche Sätze sind extrem präzise und bieten auch wenig Interpretationsspielraum, sagen aber auch wenig über die Situation aus.</a:t>
            </a:r>
          </a:p>
          <a:p>
            <a:r>
              <a:rPr lang="de-DE" dirty="0"/>
              <a:t>Oder wissen Sie, was Sie anhand dieser Anforderung umsetzen müssen?</a:t>
            </a:r>
          </a:p>
          <a:p>
            <a:r>
              <a:rPr lang="de-DE" dirty="0"/>
              <a:t>Meist ist eine Anforderung erst durch eine konkrete Anwendungssituation ersichtlich.</a:t>
            </a:r>
          </a:p>
          <a:p>
            <a:r>
              <a:rPr lang="de-DE" dirty="0"/>
              <a:t>Solche Anforderungssituationen nennt man Szenarien.</a:t>
            </a:r>
          </a:p>
          <a:p>
            <a:endParaRPr lang="de-DE" dirty="0"/>
          </a:p>
          <a:p>
            <a:r>
              <a:rPr lang="de-DE" dirty="0"/>
              <a:t>Quelle:</a:t>
            </a:r>
          </a:p>
          <a:p>
            <a:r>
              <a:rPr lang="de-DE" dirty="0"/>
              <a:t>https://www.peterjohann-consulting.de/satzschablonen/</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6</a:t>
            </a:fld>
            <a:endParaRPr lang="de-DE" altLang="de-DE"/>
          </a:p>
        </p:txBody>
      </p:sp>
    </p:spTree>
    <p:extLst>
      <p:ext uri="{BB962C8B-B14F-4D97-AF65-F5344CB8AC3E}">
        <p14:creationId xmlns:p14="http://schemas.microsoft.com/office/powerpoint/2010/main" val="3902933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Anwendungsszenarien oder kurz Szenarien sind ein zentrales Element in der nutzerzentrierten Entwicklung.</a:t>
            </a:r>
          </a:p>
          <a:p>
            <a:r>
              <a:rPr lang="de-DE" dirty="0"/>
              <a:t>Ein Szenario beschreibt in Form eines realistischen Beispiel, wie ein Benutzer mit dem System arbeitet.</a:t>
            </a:r>
          </a:p>
          <a:p>
            <a:r>
              <a:rPr lang="de-DE" dirty="0"/>
              <a:t>Eigentlich sind Szenarien Fallbeispiel oder auch die Beschreibung einer konkreten Anwendungssituation.</a:t>
            </a:r>
          </a:p>
          <a:p>
            <a:r>
              <a:rPr lang="de-DE" dirty="0"/>
              <a:t>Die Szenarien beschreiben in einfachen Sätzen, einen konkreten Ablauf aus der Benutzersicht.</a:t>
            </a:r>
          </a:p>
          <a:p>
            <a:r>
              <a:rPr lang="de-DE" dirty="0"/>
              <a:t>Dabei werden mehrere Anforderungen an das System in einem Szenario beschrieben.</a:t>
            </a:r>
          </a:p>
          <a:p>
            <a:r>
              <a:rPr lang="de-DE" dirty="0"/>
              <a:t>Der Benutzer wiederum ist die schon bekannte Persona.</a:t>
            </a:r>
          </a:p>
          <a:p>
            <a:endParaRPr lang="de-DE" dirty="0"/>
          </a:p>
          <a:p>
            <a:r>
              <a:rPr lang="de-DE" dirty="0"/>
              <a:t>Quelle:</a:t>
            </a:r>
          </a:p>
          <a:p>
            <a:r>
              <a:rPr lang="de-DE" dirty="0"/>
              <a:t>USABILITY UND UX KOMPAKT; Michael Richter, Markus D. </a:t>
            </a:r>
            <a:r>
              <a:rPr lang="de-DE" dirty="0" err="1"/>
              <a:t>Flückiger</a:t>
            </a:r>
            <a:r>
              <a:rPr lang="de-DE" dirty="0"/>
              <a:t>; Springer Vieweg</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7</a:t>
            </a:fld>
            <a:endParaRPr lang="de-DE" altLang="de-DE"/>
          </a:p>
        </p:txBody>
      </p:sp>
    </p:spTree>
    <p:extLst>
      <p:ext uri="{BB962C8B-B14F-4D97-AF65-F5344CB8AC3E}">
        <p14:creationId xmlns:p14="http://schemas.microsoft.com/office/powerpoint/2010/main" val="1875200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Bevor wir aber ein Szenario lesen, müssen wir verstehen wer unser Benutzer ist:</a:t>
            </a:r>
          </a:p>
          <a:p>
            <a:r>
              <a:rPr lang="de-DE" dirty="0"/>
              <a:t>Wen kennen wir das schon aus der Persona Präsentation?</a:t>
            </a:r>
          </a:p>
          <a:p>
            <a:r>
              <a:rPr lang="de-DE" dirty="0"/>
              <a:t>Genau den Rolf.</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8</a:t>
            </a:fld>
            <a:endParaRPr lang="de-DE" altLang="de-DE"/>
          </a:p>
        </p:txBody>
      </p:sp>
    </p:spTree>
    <p:extLst>
      <p:ext uri="{BB962C8B-B14F-4D97-AF65-F5344CB8AC3E}">
        <p14:creationId xmlns:p14="http://schemas.microsoft.com/office/powerpoint/2010/main" val="3740907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 Szenario ist weder eindeutig noch vollständig, dennoch kann das menschliche Gehirn hervorragend Regeln aus Beispielen ableiten.</a:t>
            </a:r>
          </a:p>
          <a:p>
            <a:r>
              <a:rPr lang="de-DE" dirty="0"/>
              <a:t>Wenige, aber gute Szenarien können Sachverhalte oft schneller umfassender und manchmal präziser darstellen als formale Spezifikationen.</a:t>
            </a:r>
          </a:p>
          <a:p>
            <a:r>
              <a:rPr lang="de-DE" dirty="0"/>
              <a:t>Dadurch kann die Anwendung eines Systems schon früh im Entwicklungsprozess umrissen werden, ohne die Details zu kennen.</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9</a:t>
            </a:fld>
            <a:endParaRPr lang="de-DE" altLang="de-DE"/>
          </a:p>
        </p:txBody>
      </p:sp>
    </p:spTree>
    <p:extLst>
      <p:ext uri="{BB962C8B-B14F-4D97-AF65-F5344CB8AC3E}">
        <p14:creationId xmlns:p14="http://schemas.microsoft.com/office/powerpoint/2010/main" val="775734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 Szenario sollte möglichst viele Informationen über die 5 Faktoren des Nutzungskontextes liefern.</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10</a:t>
            </a:fld>
            <a:endParaRPr lang="de-DE" altLang="de-DE"/>
          </a:p>
        </p:txBody>
      </p:sp>
    </p:spTree>
    <p:extLst>
      <p:ext uri="{BB962C8B-B14F-4D97-AF65-F5344CB8AC3E}">
        <p14:creationId xmlns:p14="http://schemas.microsoft.com/office/powerpoint/2010/main" val="2951891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lstStyle>
            <a:lvl1pPr algn="ctr">
              <a:defRPr sz="3375"/>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de-DE"/>
              <a:t>Master-Untertitelformat bearbeiten</a:t>
            </a:r>
          </a:p>
        </p:txBody>
      </p:sp>
      <p:sp>
        <p:nvSpPr>
          <p:cNvPr id="6" name="Foliennummernplatzhalter 2">
            <a:extLst>
              <a:ext uri="{FF2B5EF4-FFF2-40B4-BE49-F238E27FC236}">
                <a16:creationId xmlns:a16="http://schemas.microsoft.com/office/drawing/2014/main" id="{3753EECA-ADE8-5641-801D-67B6A47C8EAA}"/>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3484538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4147607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1420298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764DE79-268F-4C1A-8933-263129D2AF90}"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304873085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25724250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37583166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1050190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1303533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C764DE79-268F-4C1A-8933-263129D2AF90}"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1809025312"/>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C764DE79-268F-4C1A-8933-263129D2AF90}"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2097139705"/>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148498668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583500" y="476672"/>
            <a:ext cx="6604513" cy="1016000"/>
          </a:xfrm>
        </p:spPr>
        <p:txBody>
          <a:bodyPr/>
          <a:lstStyle>
            <a:lvl1pPr>
              <a:defRPr sz="2400"/>
            </a:lvl1pPr>
          </a:lstStyle>
          <a:p>
            <a:r>
              <a:rPr lang="de-DE" dirty="0"/>
              <a:t>Mastertitelformat bearbeiten</a:t>
            </a:r>
          </a:p>
        </p:txBody>
      </p:sp>
      <p:sp>
        <p:nvSpPr>
          <p:cNvPr id="3" name="Inhaltsplatzhalter 2"/>
          <p:cNvSpPr>
            <a:spLocks noGrp="1"/>
          </p:cNvSpPr>
          <p:nvPr>
            <p:ph idx="1"/>
          </p:nvPr>
        </p:nvSpPr>
        <p:spPr>
          <a:xfrm>
            <a:off x="1583499" y="1844824"/>
            <a:ext cx="9768207" cy="3805238"/>
          </a:xfrm>
        </p:spPr>
        <p:txBody>
          <a:bodyPr/>
          <a:lstStyle>
            <a:lvl1pPr>
              <a:defRPr sz="2400"/>
            </a:lvl1pPr>
            <a:lvl2pPr>
              <a:defRPr sz="1800"/>
            </a:lvl2pPr>
            <a:lvl3pPr>
              <a:defRPr sz="1800"/>
            </a:lvl3pPr>
            <a:lvl4pPr>
              <a:defRPr sz="1100"/>
            </a:lvl4pPr>
            <a:lvl5pPr>
              <a:defRPr sz="9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Foliennummernplatzhalter 2">
            <a:extLst>
              <a:ext uri="{FF2B5EF4-FFF2-40B4-BE49-F238E27FC236}">
                <a16:creationId xmlns:a16="http://schemas.microsoft.com/office/drawing/2014/main" id="{87F1AD59-1613-3D4D-8BF3-8EA66DCB7972}"/>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9239792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225508411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487488" y="1709743"/>
            <a:ext cx="9860451" cy="2852737"/>
          </a:xfrm>
        </p:spPr>
        <p:txBody>
          <a:bodyPr/>
          <a:lstStyle>
            <a:lvl1pPr>
              <a:defRPr sz="3375"/>
            </a:lvl1pPr>
          </a:lstStyle>
          <a:p>
            <a:r>
              <a:rPr lang="de-DE"/>
              <a:t>Mastertitelformat bearbeiten</a:t>
            </a:r>
          </a:p>
        </p:txBody>
      </p:sp>
      <p:sp>
        <p:nvSpPr>
          <p:cNvPr id="3" name="Textplatzhalter 2"/>
          <p:cNvSpPr>
            <a:spLocks noGrp="1"/>
          </p:cNvSpPr>
          <p:nvPr>
            <p:ph type="body" idx="1"/>
          </p:nvPr>
        </p:nvSpPr>
        <p:spPr>
          <a:xfrm>
            <a:off x="1487488" y="4589468"/>
            <a:ext cx="9860451" cy="1500187"/>
          </a:xfrm>
        </p:spPr>
        <p:txBody>
          <a:bodyPr/>
          <a:lstStyle>
            <a:lvl1pPr marL="0" indent="0">
              <a:buNone/>
              <a:defRPr sz="1350"/>
            </a:lvl1pPr>
            <a:lvl2pPr marL="257175" indent="0">
              <a:buNone/>
              <a:defRPr sz="1125"/>
            </a:lvl2pPr>
            <a:lvl3pPr marL="514350" indent="0">
              <a:buNone/>
              <a:defRPr sz="1013"/>
            </a:lvl3pPr>
            <a:lvl4pPr marL="771525" indent="0">
              <a:buNone/>
              <a:defRPr sz="900"/>
            </a:lvl4pPr>
            <a:lvl5pPr marL="1028700" indent="0">
              <a:buNone/>
              <a:defRPr sz="900"/>
            </a:lvl5pPr>
            <a:lvl6pPr marL="1285875" indent="0">
              <a:buNone/>
              <a:defRPr sz="900"/>
            </a:lvl6pPr>
            <a:lvl7pPr marL="1543050" indent="0">
              <a:buNone/>
              <a:defRPr sz="900"/>
            </a:lvl7pPr>
            <a:lvl8pPr marL="1800225" indent="0">
              <a:buNone/>
              <a:defRPr sz="900"/>
            </a:lvl8pPr>
            <a:lvl9pPr marL="2057400" indent="0">
              <a:buNone/>
              <a:defRPr sz="900"/>
            </a:lvl9pPr>
          </a:lstStyle>
          <a:p>
            <a:pPr lvl="0"/>
            <a:r>
              <a:rPr lang="de-DE"/>
              <a:t>Mastertextformat bearbeiten</a:t>
            </a:r>
          </a:p>
        </p:txBody>
      </p:sp>
      <p:sp>
        <p:nvSpPr>
          <p:cNvPr id="4" name="Foliennummernplatzhalter 2">
            <a:extLst>
              <a:ext uri="{FF2B5EF4-FFF2-40B4-BE49-F238E27FC236}">
                <a16:creationId xmlns:a16="http://schemas.microsoft.com/office/drawing/2014/main" id="{91F701B7-DB45-C34B-A14D-FDB3CB60C7E6}"/>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3842343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1247462" y="1844675"/>
            <a:ext cx="4825093" cy="38052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260123" y="1844675"/>
            <a:ext cx="5330092" cy="38052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oliennummernplatzhalter 2">
            <a:extLst>
              <a:ext uri="{FF2B5EF4-FFF2-40B4-BE49-F238E27FC236}">
                <a16:creationId xmlns:a16="http://schemas.microsoft.com/office/drawing/2014/main" id="{77C0B1A6-E4F3-A343-9752-C8A3522BDFAA}"/>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3042598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487486" y="365129"/>
            <a:ext cx="9868268" cy="1325563"/>
          </a:xfrm>
        </p:spPr>
        <p:txBody>
          <a:bodyPr/>
          <a:lstStyle/>
          <a:p>
            <a:r>
              <a:rPr lang="de-DE" dirty="0"/>
              <a:t>Mastertitelformat bearbeiten</a:t>
            </a:r>
          </a:p>
        </p:txBody>
      </p:sp>
      <p:sp>
        <p:nvSpPr>
          <p:cNvPr id="3" name="Textplatzhalter 2"/>
          <p:cNvSpPr>
            <a:spLocks noGrp="1"/>
          </p:cNvSpPr>
          <p:nvPr>
            <p:ph type="body" idx="1"/>
          </p:nvPr>
        </p:nvSpPr>
        <p:spPr>
          <a:xfrm>
            <a:off x="1487482" y="1681163"/>
            <a:ext cx="4896551"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de-DE"/>
              <a:t>Mastertextformat bearbeiten</a:t>
            </a:r>
          </a:p>
        </p:txBody>
      </p:sp>
      <p:sp>
        <p:nvSpPr>
          <p:cNvPr id="4" name="Inhaltsplatzhalter 3"/>
          <p:cNvSpPr>
            <a:spLocks noGrp="1"/>
          </p:cNvSpPr>
          <p:nvPr>
            <p:ph sz="half" idx="2"/>
          </p:nvPr>
        </p:nvSpPr>
        <p:spPr>
          <a:xfrm>
            <a:off x="1487488" y="2505075"/>
            <a:ext cx="4896545"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528049" y="1681163"/>
            <a:ext cx="4827708"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de-DE" dirty="0"/>
              <a:t>Mastertextformat bearbeiten</a:t>
            </a:r>
          </a:p>
        </p:txBody>
      </p:sp>
      <p:sp>
        <p:nvSpPr>
          <p:cNvPr id="6" name="Inhaltsplatzhalter 5"/>
          <p:cNvSpPr>
            <a:spLocks noGrp="1"/>
          </p:cNvSpPr>
          <p:nvPr>
            <p:ph sz="quarter" idx="4"/>
          </p:nvPr>
        </p:nvSpPr>
        <p:spPr>
          <a:xfrm>
            <a:off x="6528049" y="2505075"/>
            <a:ext cx="4827708" cy="368458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2">
            <a:extLst>
              <a:ext uri="{FF2B5EF4-FFF2-40B4-BE49-F238E27FC236}">
                <a16:creationId xmlns:a16="http://schemas.microsoft.com/office/drawing/2014/main" id="{72F6F261-C0CC-4180-ADB5-D0B20B6F7518}"/>
              </a:ext>
            </a:extLst>
          </p:cNvPr>
          <p:cNvSpPr>
            <a:spLocks noGrp="1"/>
          </p:cNvSpPr>
          <p:nvPr>
            <p:ph type="sldNum" sz="quarter" idx="10"/>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1705744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1487489" y="476672"/>
            <a:ext cx="6700524" cy="1016000"/>
          </a:xfrm>
        </p:spPr>
        <p:txBody>
          <a:bodyPr/>
          <a:lstStyle/>
          <a:p>
            <a:r>
              <a:rPr lang="de-DE" dirty="0"/>
              <a:t>Mastertitelformat bearbeiten</a:t>
            </a:r>
          </a:p>
        </p:txBody>
      </p:sp>
      <p:sp>
        <p:nvSpPr>
          <p:cNvPr id="3" name="Foliennummernplatzhalter 2">
            <a:extLst>
              <a:ext uri="{FF2B5EF4-FFF2-40B4-BE49-F238E27FC236}">
                <a16:creationId xmlns:a16="http://schemas.microsoft.com/office/drawing/2014/main" id="{7EB2A278-176F-49E7-A219-94289615D958}"/>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17570864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6297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108645" y="457200"/>
            <a:ext cx="3931139" cy="1600200"/>
          </a:xfrm>
        </p:spPr>
        <p:txBody>
          <a:bodyPr/>
          <a:lstStyle>
            <a:lvl1pPr>
              <a:defRPr sz="1800"/>
            </a:lvl1pPr>
          </a:lstStyle>
          <a:p>
            <a:r>
              <a:rPr lang="de-DE" dirty="0"/>
              <a:t>Mastertitelformat bearbeiten</a:t>
            </a:r>
          </a:p>
        </p:txBody>
      </p:sp>
      <p:sp>
        <p:nvSpPr>
          <p:cNvPr id="3" name="Inhaltsplatzhalter 2"/>
          <p:cNvSpPr>
            <a:spLocks noGrp="1"/>
          </p:cNvSpPr>
          <p:nvPr>
            <p:ph idx="1"/>
          </p:nvPr>
        </p:nvSpPr>
        <p:spPr>
          <a:xfrm>
            <a:off x="5183558" y="987430"/>
            <a:ext cx="6172199"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1108645" y="2057400"/>
            <a:ext cx="3931139"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de-DE"/>
              <a:t>Mastertextformat bearbeiten</a:t>
            </a:r>
          </a:p>
        </p:txBody>
      </p:sp>
    </p:spTree>
    <p:extLst>
      <p:ext uri="{BB962C8B-B14F-4D97-AF65-F5344CB8AC3E}">
        <p14:creationId xmlns:p14="http://schemas.microsoft.com/office/powerpoint/2010/main" val="3763459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40153" y="457200"/>
            <a:ext cx="3931139" cy="1600200"/>
          </a:xfrm>
        </p:spPr>
        <p:txBody>
          <a:bodyPr/>
          <a:lstStyle>
            <a:lvl1pPr>
              <a:defRPr sz="1800"/>
            </a:lvl1pPr>
          </a:lstStyle>
          <a:p>
            <a:r>
              <a:rPr lang="de-DE"/>
              <a:t>Mastertitelformat bearbeiten</a:t>
            </a:r>
          </a:p>
        </p:txBody>
      </p:sp>
      <p:sp>
        <p:nvSpPr>
          <p:cNvPr id="3" name="Bildplatzhalter 2"/>
          <p:cNvSpPr>
            <a:spLocks noGrp="1"/>
          </p:cNvSpPr>
          <p:nvPr>
            <p:ph type="pic" idx="1"/>
          </p:nvPr>
        </p:nvSpPr>
        <p:spPr>
          <a:xfrm>
            <a:off x="5183558" y="987430"/>
            <a:ext cx="6172199"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endParaRPr lang="de-DE" noProof="0"/>
          </a:p>
        </p:txBody>
      </p:sp>
      <p:sp>
        <p:nvSpPr>
          <p:cNvPr id="4" name="Textplatzhalter 3"/>
          <p:cNvSpPr>
            <a:spLocks noGrp="1"/>
          </p:cNvSpPr>
          <p:nvPr>
            <p:ph type="body" sz="half" idx="2"/>
          </p:nvPr>
        </p:nvSpPr>
        <p:spPr>
          <a:xfrm>
            <a:off x="840153" y="2057400"/>
            <a:ext cx="3931139"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de-DE"/>
              <a:t>Mastertextformat bearbeiten</a:t>
            </a:r>
          </a:p>
        </p:txBody>
      </p:sp>
    </p:spTree>
    <p:extLst>
      <p:ext uri="{BB962C8B-B14F-4D97-AF65-F5344CB8AC3E}">
        <p14:creationId xmlns:p14="http://schemas.microsoft.com/office/powerpoint/2010/main" val="2195867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1.pn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8" name="Rectangle 24">
            <a:extLst>
              <a:ext uri="{FF2B5EF4-FFF2-40B4-BE49-F238E27FC236}">
                <a16:creationId xmlns:a16="http://schemas.microsoft.com/office/drawing/2014/main" id="{72F254F1-9F31-D24B-83E2-2F71497DF94D}"/>
              </a:ext>
            </a:extLst>
          </p:cNvPr>
          <p:cNvSpPr>
            <a:spLocks noGrp="1" noChangeArrowheads="1"/>
          </p:cNvSpPr>
          <p:nvPr>
            <p:ph type="title"/>
          </p:nvPr>
        </p:nvSpPr>
        <p:spPr bwMode="auto">
          <a:xfrm>
            <a:off x="1248001" y="360000"/>
            <a:ext cx="6940551"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e-DE" altLang="de-DE" dirty="0"/>
              <a:t>Titelmasterformat durch Klicken bearbeiten</a:t>
            </a:r>
          </a:p>
        </p:txBody>
      </p:sp>
      <p:sp>
        <p:nvSpPr>
          <p:cNvPr id="1049" name="Rectangle 25">
            <a:extLst>
              <a:ext uri="{FF2B5EF4-FFF2-40B4-BE49-F238E27FC236}">
                <a16:creationId xmlns:a16="http://schemas.microsoft.com/office/drawing/2014/main" id="{8B3B5DBD-418E-F14C-9133-5BDEEDBD8FF1}"/>
              </a:ext>
            </a:extLst>
          </p:cNvPr>
          <p:cNvSpPr>
            <a:spLocks noGrp="1" noChangeArrowheads="1"/>
          </p:cNvSpPr>
          <p:nvPr>
            <p:ph type="body" idx="1"/>
          </p:nvPr>
        </p:nvSpPr>
        <p:spPr bwMode="auto">
          <a:xfrm>
            <a:off x="1247462" y="1844824"/>
            <a:ext cx="10104244" cy="380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p:txBody>
      </p:sp>
      <p:sp>
        <p:nvSpPr>
          <p:cNvPr id="3" name="Foliennummernplatzhalter 2">
            <a:extLst>
              <a:ext uri="{FF2B5EF4-FFF2-40B4-BE49-F238E27FC236}">
                <a16:creationId xmlns:a16="http://schemas.microsoft.com/office/drawing/2014/main" id="{63D90622-56C1-5E46-823D-75761C73A352}"/>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pic>
        <p:nvPicPr>
          <p:cNvPr id="8" name="Grafik 7">
            <a:extLst>
              <a:ext uri="{FF2B5EF4-FFF2-40B4-BE49-F238E27FC236}">
                <a16:creationId xmlns:a16="http://schemas.microsoft.com/office/drawing/2014/main" id="{1273A6D2-F85C-DE41-AEA6-1FB94E2D32DF}"/>
              </a:ext>
            </a:extLst>
          </p:cNvPr>
          <p:cNvPicPr>
            <a:picLocks noChangeAspect="1"/>
          </p:cNvPicPr>
          <p:nvPr userDrawn="1"/>
        </p:nvPicPr>
        <p:blipFill>
          <a:blip r:embed="rId11"/>
          <a:stretch>
            <a:fillRect/>
          </a:stretch>
        </p:blipFill>
        <p:spPr>
          <a:xfrm rot="16200000">
            <a:off x="-1374786" y="1586753"/>
            <a:ext cx="3384378" cy="444136"/>
          </a:xfrm>
          <a:prstGeom prst="rect">
            <a:avLst/>
          </a:prstGeom>
        </p:spPr>
      </p:pic>
    </p:spTree>
  </p:cSld>
  <p:clrMap bg1="lt1" tx1="dk1" bg2="lt2" tx2="dk2" accent1="accent1" accent2="accent2" accent3="accent3" accent4="accent4" accent5="accent5" accent6="accent6" hlink="hlink" folHlink="folHlink"/>
  <p:sldLayoutIdLst>
    <p:sldLayoutId id="2147483696" r:id="rId1"/>
    <p:sldLayoutId id="2147483687" r:id="rId2"/>
    <p:sldLayoutId id="2147483688" r:id="rId3"/>
    <p:sldLayoutId id="2147483689" r:id="rId4"/>
    <p:sldLayoutId id="2147483690" r:id="rId5"/>
    <p:sldLayoutId id="2147483691" r:id="rId6"/>
    <p:sldLayoutId id="2147483697" r:id="rId7"/>
    <p:sldLayoutId id="2147483692" r:id="rId8"/>
    <p:sldLayoutId id="2147483693" r:id="rId9"/>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
                                        </p:tgtEl>
                                        <p:attrNameLst>
                                          <p:attrName>style.visibility</p:attrName>
                                        </p:attrNameLst>
                                      </p:cBhvr>
                                      <p:to>
                                        <p:strVal val="visible"/>
                                      </p:to>
                                    </p:set>
                                    <p:animEffect transition="in" filter="fade">
                                      <p:cBhvr>
                                        <p:cTn id="7" dur="2000"/>
                                        <p:tgtEl>
                                          <p:spTgt spid="1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 grpId="0"/>
    </p:bldLst>
  </p:timing>
  <p:hf hdr="0" ftr="0" dt="0"/>
  <p:txStyles>
    <p:titleStyle>
      <a:lvl1pPr algn="l" rtl="0" eaLnBrk="0" fontAlgn="base" hangingPunct="0">
        <a:spcBef>
          <a:spcPct val="0"/>
        </a:spcBef>
        <a:spcAft>
          <a:spcPct val="0"/>
        </a:spcAft>
        <a:defRPr kern="1200">
          <a:solidFill>
            <a:srgbClr val="0070C0"/>
          </a:solidFill>
          <a:latin typeface="+mj-lt"/>
          <a:ea typeface="+mj-ea"/>
          <a:cs typeface="+mj-cs"/>
        </a:defRPr>
      </a:lvl1pPr>
      <a:lvl2pPr algn="l" rtl="0" eaLnBrk="0" fontAlgn="base" hangingPunct="0">
        <a:spcBef>
          <a:spcPct val="0"/>
        </a:spcBef>
        <a:spcAft>
          <a:spcPct val="0"/>
        </a:spcAft>
        <a:defRPr>
          <a:solidFill>
            <a:srgbClr val="669900"/>
          </a:solidFill>
          <a:latin typeface="Arial Black" charset="0"/>
        </a:defRPr>
      </a:lvl2pPr>
      <a:lvl3pPr algn="l" rtl="0" eaLnBrk="0" fontAlgn="base" hangingPunct="0">
        <a:spcBef>
          <a:spcPct val="0"/>
        </a:spcBef>
        <a:spcAft>
          <a:spcPct val="0"/>
        </a:spcAft>
        <a:defRPr>
          <a:solidFill>
            <a:srgbClr val="669900"/>
          </a:solidFill>
          <a:latin typeface="Arial Black" charset="0"/>
        </a:defRPr>
      </a:lvl3pPr>
      <a:lvl4pPr algn="l" rtl="0" eaLnBrk="0" fontAlgn="base" hangingPunct="0">
        <a:spcBef>
          <a:spcPct val="0"/>
        </a:spcBef>
        <a:spcAft>
          <a:spcPct val="0"/>
        </a:spcAft>
        <a:defRPr>
          <a:solidFill>
            <a:srgbClr val="669900"/>
          </a:solidFill>
          <a:latin typeface="Arial Black" charset="0"/>
        </a:defRPr>
      </a:lvl4pPr>
      <a:lvl5pPr algn="l" rtl="0" eaLnBrk="0" fontAlgn="base" hangingPunct="0">
        <a:spcBef>
          <a:spcPct val="0"/>
        </a:spcBef>
        <a:spcAft>
          <a:spcPct val="0"/>
        </a:spcAft>
        <a:defRPr>
          <a:solidFill>
            <a:srgbClr val="669900"/>
          </a:solidFill>
          <a:latin typeface="Arial Black" charset="0"/>
        </a:defRPr>
      </a:lvl5pPr>
      <a:lvl6pPr marL="257175" algn="l" rtl="0" fontAlgn="base">
        <a:spcBef>
          <a:spcPct val="0"/>
        </a:spcBef>
        <a:spcAft>
          <a:spcPct val="0"/>
        </a:spcAft>
        <a:defRPr sz="1350">
          <a:solidFill>
            <a:srgbClr val="669900"/>
          </a:solidFill>
          <a:latin typeface="Arial Black" charset="0"/>
        </a:defRPr>
      </a:lvl6pPr>
      <a:lvl7pPr marL="514350" algn="l" rtl="0" fontAlgn="base">
        <a:spcBef>
          <a:spcPct val="0"/>
        </a:spcBef>
        <a:spcAft>
          <a:spcPct val="0"/>
        </a:spcAft>
        <a:defRPr sz="1350">
          <a:solidFill>
            <a:srgbClr val="669900"/>
          </a:solidFill>
          <a:latin typeface="Arial Black" charset="0"/>
        </a:defRPr>
      </a:lvl7pPr>
      <a:lvl8pPr marL="771525" algn="l" rtl="0" fontAlgn="base">
        <a:spcBef>
          <a:spcPct val="0"/>
        </a:spcBef>
        <a:spcAft>
          <a:spcPct val="0"/>
        </a:spcAft>
        <a:defRPr sz="1350">
          <a:solidFill>
            <a:srgbClr val="669900"/>
          </a:solidFill>
          <a:latin typeface="Arial Black" charset="0"/>
        </a:defRPr>
      </a:lvl8pPr>
      <a:lvl9pPr marL="1028700" algn="l" rtl="0" fontAlgn="base">
        <a:spcBef>
          <a:spcPct val="0"/>
        </a:spcBef>
        <a:spcAft>
          <a:spcPct val="0"/>
        </a:spcAft>
        <a:defRPr sz="1350">
          <a:solidFill>
            <a:srgbClr val="669900"/>
          </a:solidFill>
          <a:latin typeface="Arial Black" charset="0"/>
        </a:defRPr>
      </a:lvl9pPr>
    </p:titleStyle>
    <p:bodyStyle>
      <a:lvl1pPr marL="192088" indent="-192088" algn="l" rtl="0" eaLnBrk="0" fontAlgn="base" hangingPunct="0">
        <a:spcBef>
          <a:spcPct val="20000"/>
        </a:spcBef>
        <a:spcAft>
          <a:spcPct val="0"/>
        </a:spcAft>
        <a:defRPr sz="1100" b="1" kern="1200">
          <a:solidFill>
            <a:schemeClr val="tx1"/>
          </a:solidFill>
          <a:latin typeface="+mn-lt"/>
          <a:ea typeface="+mn-ea"/>
          <a:cs typeface="+mn-cs"/>
        </a:defRPr>
      </a:lvl1pPr>
      <a:lvl2pPr marL="417513" indent="-160338" algn="l" rtl="0" eaLnBrk="0" fontAlgn="base" hangingPunct="0">
        <a:spcBef>
          <a:spcPct val="20000"/>
        </a:spcBef>
        <a:spcAft>
          <a:spcPct val="0"/>
        </a:spcAft>
        <a:defRPr sz="1100" kern="1200">
          <a:solidFill>
            <a:schemeClr val="tx1"/>
          </a:solidFill>
          <a:latin typeface="+mn-lt"/>
          <a:ea typeface="+mn-ea"/>
          <a:cs typeface="+mn-cs"/>
        </a:defRPr>
      </a:lvl2pPr>
      <a:lvl3pPr marL="642938" indent="-128588" algn="l" rtl="0" eaLnBrk="0" fontAlgn="base" hangingPunct="0">
        <a:spcBef>
          <a:spcPct val="20000"/>
        </a:spcBef>
        <a:spcAft>
          <a:spcPct val="0"/>
        </a:spcAft>
        <a:defRPr kern="1200">
          <a:solidFill>
            <a:schemeClr val="tx1"/>
          </a:solidFill>
          <a:latin typeface="+mn-lt"/>
          <a:ea typeface="+mn-ea"/>
          <a:cs typeface="+mn-cs"/>
        </a:defRPr>
      </a:lvl3pPr>
      <a:lvl4pPr marL="900113" indent="-128588" algn="l" rtl="0" eaLnBrk="0" fontAlgn="base" hangingPunct="0">
        <a:spcBef>
          <a:spcPct val="20000"/>
        </a:spcBef>
        <a:spcAft>
          <a:spcPct val="0"/>
        </a:spcAft>
        <a:defRPr sz="900" kern="1200">
          <a:solidFill>
            <a:schemeClr val="tx1"/>
          </a:solidFill>
          <a:latin typeface="+mn-lt"/>
          <a:ea typeface="+mn-ea"/>
          <a:cs typeface="+mn-cs"/>
        </a:defRPr>
      </a:lvl4pPr>
      <a:lvl5pPr marL="1157288" indent="-128588" algn="l" rtl="0" eaLnBrk="0" fontAlgn="base" hangingPunct="0">
        <a:spcBef>
          <a:spcPct val="20000"/>
        </a:spcBef>
        <a:spcAft>
          <a:spcPct val="0"/>
        </a:spcAft>
        <a:defRPr sz="600"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9pPr>
    </p:bodyStyle>
    <p:otherStyle>
      <a:defPPr>
        <a:defRPr lang="de-DE"/>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1/26/2024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E841FC-7AA3-274E-887F-3F06530528A4}" type="slidenum">
              <a:rPr lang="de-DE" smtClean="0"/>
              <a:pPr/>
              <a:t>‹Nr.›</a:t>
            </a:fld>
            <a:endParaRPr lang="de-DE"/>
          </a:p>
        </p:txBody>
      </p:sp>
      <p:pic>
        <p:nvPicPr>
          <p:cNvPr id="7" name="Grafik 6">
            <a:extLst>
              <a:ext uri="{FF2B5EF4-FFF2-40B4-BE49-F238E27FC236}">
                <a16:creationId xmlns:a16="http://schemas.microsoft.com/office/drawing/2014/main" id="{90A6C2E0-E82E-D46F-8CED-0ACB5B7198C2}"/>
              </a:ext>
            </a:extLst>
          </p:cNvPr>
          <p:cNvPicPr>
            <a:picLocks noChangeAspect="1"/>
          </p:cNvPicPr>
          <p:nvPr userDrawn="1"/>
        </p:nvPicPr>
        <p:blipFill>
          <a:blip r:embed="rId13"/>
          <a:stretch>
            <a:fillRect/>
          </a:stretch>
        </p:blipFill>
        <p:spPr>
          <a:xfrm rot="16200000">
            <a:off x="-1374786" y="1586753"/>
            <a:ext cx="3384378" cy="444136"/>
          </a:xfrm>
          <a:prstGeom prst="rect">
            <a:avLst/>
          </a:prstGeom>
        </p:spPr>
      </p:pic>
    </p:spTree>
    <p:extLst>
      <p:ext uri="{BB962C8B-B14F-4D97-AF65-F5344CB8AC3E}">
        <p14:creationId xmlns:p14="http://schemas.microsoft.com/office/powerpoint/2010/main" val="400216716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de-CH" sz="3600" dirty="0"/>
              <a:t>MODUL 322</a:t>
            </a:r>
            <a:br>
              <a:rPr lang="de-CH" sz="3600" dirty="0"/>
            </a:br>
            <a:br>
              <a:rPr lang="de-CH" sz="3600" dirty="0"/>
            </a:br>
            <a:r>
              <a:rPr lang="de-CH" sz="3600" dirty="0"/>
              <a:t>Benutzerschnittstellen entwerfen und implementieren</a:t>
            </a:r>
            <a:br>
              <a:rPr lang="de-CH" sz="3600" dirty="0"/>
            </a:br>
            <a:r>
              <a:rPr lang="de-CH" sz="3600" dirty="0"/>
              <a:t>Nutzungskontext</a:t>
            </a:r>
            <a:br>
              <a:rPr lang="de-CH" sz="3600" dirty="0"/>
            </a:br>
            <a:br>
              <a:rPr lang="de-CH" sz="3600" dirty="0"/>
            </a:br>
            <a:r>
              <a:rPr lang="de-CH" sz="3600" dirty="0"/>
              <a:t>  </a:t>
            </a:r>
          </a:p>
        </p:txBody>
      </p:sp>
      <p:sp>
        <p:nvSpPr>
          <p:cNvPr id="6" name="Untertitel 5">
            <a:extLst>
              <a:ext uri="{FF2B5EF4-FFF2-40B4-BE49-F238E27FC236}">
                <a16:creationId xmlns:a16="http://schemas.microsoft.com/office/drawing/2014/main" id="{7D3B3CF1-0D42-184E-86E3-D831590CBC83}"/>
              </a:ext>
            </a:extLst>
          </p:cNvPr>
          <p:cNvSpPr>
            <a:spLocks noGrp="1"/>
          </p:cNvSpPr>
          <p:nvPr>
            <p:ph type="subTitle" idx="1"/>
          </p:nvPr>
        </p:nvSpPr>
        <p:spPr>
          <a:xfrm>
            <a:off x="2099556" y="3825044"/>
            <a:ext cx="8316924" cy="1655762"/>
          </a:xfrm>
        </p:spPr>
        <p:txBody>
          <a:bodyPr/>
          <a:lstStyle/>
          <a:p>
            <a:r>
              <a:rPr lang="de-DE" sz="4400" dirty="0"/>
              <a:t>Nutzungsanforderungen spezifizieren mittels  Szenarien</a:t>
            </a:r>
          </a:p>
        </p:txBody>
      </p:sp>
      <p:sp>
        <p:nvSpPr>
          <p:cNvPr id="3" name="Textfeld 2">
            <a:extLst>
              <a:ext uri="{FF2B5EF4-FFF2-40B4-BE49-F238E27FC236}">
                <a16:creationId xmlns:a16="http://schemas.microsoft.com/office/drawing/2014/main" id="{5CE3B940-ECBB-8F07-E733-D43491853F6C}"/>
              </a:ext>
            </a:extLst>
          </p:cNvPr>
          <p:cNvSpPr txBox="1"/>
          <p:nvPr/>
        </p:nvSpPr>
        <p:spPr>
          <a:xfrm>
            <a:off x="479376" y="6219118"/>
            <a:ext cx="8229270" cy="400110"/>
          </a:xfrm>
          <a:prstGeom prst="rect">
            <a:avLst/>
          </a:prstGeom>
          <a:noFill/>
        </p:spPr>
        <p:txBody>
          <a:bodyPr wrap="square" rtlCol="0">
            <a:spAutoFit/>
          </a:bodyPr>
          <a:lstStyle/>
          <a:p>
            <a:r>
              <a:rPr lang="de-DE" sz="2000" dirty="0">
                <a:latin typeface="+mn-lt"/>
              </a:rPr>
              <a:t>Quelle: BBB (Berufsschule Baden)</a:t>
            </a:r>
            <a:endParaRPr lang="de-CH" sz="2000" dirty="0">
              <a:latin typeface="+mn-lt"/>
            </a:endParaRPr>
          </a:p>
        </p:txBody>
      </p:sp>
    </p:spTree>
    <p:extLst>
      <p:ext uri="{BB962C8B-B14F-4D97-AF65-F5344CB8AC3E}">
        <p14:creationId xmlns:p14="http://schemas.microsoft.com/office/powerpoint/2010/main" val="2029416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9B81E4-48B9-01F9-C4CB-8B1570B6BCB7}"/>
              </a:ext>
            </a:extLst>
          </p:cNvPr>
          <p:cNvSpPr>
            <a:spLocks noGrp="1"/>
          </p:cNvSpPr>
          <p:nvPr>
            <p:ph type="title"/>
          </p:nvPr>
        </p:nvSpPr>
        <p:spPr/>
        <p:txBody>
          <a:bodyPr/>
          <a:lstStyle/>
          <a:p>
            <a:r>
              <a:rPr lang="de-CH" dirty="0"/>
              <a:t>Aufschlüsselung des Szenarios</a:t>
            </a:r>
          </a:p>
        </p:txBody>
      </p:sp>
      <p:sp>
        <p:nvSpPr>
          <p:cNvPr id="4" name="Foliennummernplatzhalter 3">
            <a:extLst>
              <a:ext uri="{FF2B5EF4-FFF2-40B4-BE49-F238E27FC236}">
                <a16:creationId xmlns:a16="http://schemas.microsoft.com/office/drawing/2014/main" id="{76604BC4-6890-3FC2-6DD7-9805BCDDED06}"/>
              </a:ext>
            </a:extLst>
          </p:cNvPr>
          <p:cNvSpPr>
            <a:spLocks noGrp="1"/>
          </p:cNvSpPr>
          <p:nvPr>
            <p:ph type="sldNum" sz="quarter" idx="12"/>
          </p:nvPr>
        </p:nvSpPr>
        <p:spPr/>
        <p:txBody>
          <a:bodyPr/>
          <a:lstStyle/>
          <a:p>
            <a:fld id="{F0E841FC-7AA3-274E-887F-3F06530528A4}" type="slidenum">
              <a:rPr lang="de-DE" smtClean="0"/>
              <a:pPr/>
              <a:t>10</a:t>
            </a:fld>
            <a:endParaRPr lang="de-DE"/>
          </a:p>
        </p:txBody>
      </p:sp>
      <p:graphicFrame>
        <p:nvGraphicFramePr>
          <p:cNvPr id="7" name="Tabelle 6">
            <a:extLst>
              <a:ext uri="{FF2B5EF4-FFF2-40B4-BE49-F238E27FC236}">
                <a16:creationId xmlns:a16="http://schemas.microsoft.com/office/drawing/2014/main" id="{B7022D46-B9E7-24B9-0F32-9875E9F9683B}"/>
              </a:ext>
            </a:extLst>
          </p:cNvPr>
          <p:cNvGraphicFramePr>
            <a:graphicFrameLocks noGrp="1"/>
          </p:cNvGraphicFramePr>
          <p:nvPr>
            <p:extLst>
              <p:ext uri="{D42A27DB-BD31-4B8C-83A1-F6EECF244321}">
                <p14:modId xmlns:p14="http://schemas.microsoft.com/office/powerpoint/2010/main" val="2500725617"/>
              </p:ext>
            </p:extLst>
          </p:nvPr>
        </p:nvGraphicFramePr>
        <p:xfrm>
          <a:off x="609600" y="1628800"/>
          <a:ext cx="10526959" cy="2123440"/>
        </p:xfrm>
        <a:graphic>
          <a:graphicData uri="http://schemas.openxmlformats.org/drawingml/2006/table">
            <a:tbl>
              <a:tblPr firstRow="1" bandRow="1"/>
              <a:tblGrid>
                <a:gridCol w="1251933">
                  <a:extLst>
                    <a:ext uri="{9D8B030D-6E8A-4147-A177-3AD203B41FA5}">
                      <a16:colId xmlns:a16="http://schemas.microsoft.com/office/drawing/2014/main" val="1361839943"/>
                    </a:ext>
                  </a:extLst>
                </a:gridCol>
                <a:gridCol w="1858203">
                  <a:extLst>
                    <a:ext uri="{9D8B030D-6E8A-4147-A177-3AD203B41FA5}">
                      <a16:colId xmlns:a16="http://schemas.microsoft.com/office/drawing/2014/main" val="2140915733"/>
                    </a:ext>
                  </a:extLst>
                </a:gridCol>
                <a:gridCol w="7416823">
                  <a:extLst>
                    <a:ext uri="{9D8B030D-6E8A-4147-A177-3AD203B41FA5}">
                      <a16:colId xmlns:a16="http://schemas.microsoft.com/office/drawing/2014/main" val="3882789901"/>
                    </a:ext>
                  </a:extLst>
                </a:gridCol>
              </a:tblGrid>
              <a:tr h="370840">
                <a:tc gridSpan="2">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de-DE" dirty="0">
                          <a:latin typeface="Arial" panose="020B0604020202020204" pitchFamily="34" charset="0"/>
                          <a:cs typeface="Arial" panose="020B0604020202020204" pitchFamily="34" charset="0"/>
                        </a:rPr>
                        <a:t>Nutzungskontext</a:t>
                      </a:r>
                      <a:endParaRPr lang="de-CH" dirty="0">
                        <a:latin typeface="Arial" panose="020B0604020202020204" pitchFamily="34" charset="0"/>
                        <a:cs typeface="Arial" panose="020B0604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hMerge="1">
                  <a:txBody>
                    <a:bodyPr/>
                    <a:lstStyle/>
                    <a:p>
                      <a:endParaRPr lang="de-CH" dirty="0"/>
                    </a:p>
                  </a:txBody>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de-CH"/>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867893817"/>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800" b="1" kern="1200" dirty="0">
                          <a:solidFill>
                            <a:schemeClr val="dk1"/>
                          </a:solidFill>
                          <a:latin typeface="Arial" panose="020B0604020202020204" pitchFamily="34" charset="0"/>
                          <a:ea typeface="+mn-ea"/>
                          <a:cs typeface="Arial" panose="020B0604020202020204" pitchFamily="34" charset="0"/>
                        </a:rPr>
                        <a:t>Wer?</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800" b="0" kern="1200" dirty="0">
                          <a:solidFill>
                            <a:schemeClr val="dk1"/>
                          </a:solidFill>
                          <a:latin typeface="Arial" panose="020B0604020202020204" pitchFamily="34" charset="0"/>
                          <a:ea typeface="+mn-ea"/>
                          <a:cs typeface="Arial" panose="020B0604020202020204" pitchFamily="34" charset="0"/>
                        </a:rPr>
                        <a:t>Benutzer</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de-DE" sz="1800" b="0" kern="1200" dirty="0">
                          <a:solidFill>
                            <a:schemeClr val="dk1"/>
                          </a:solidFill>
                          <a:latin typeface="Arial" panose="020B0604020202020204" pitchFamily="34" charset="0"/>
                          <a:ea typeface="+mn-ea"/>
                          <a:cs typeface="Arial" panose="020B0604020202020204" pitchFamily="34" charset="0"/>
                        </a:rPr>
                        <a:t>Persona Rolf</a:t>
                      </a:r>
                      <a:endParaRPr lang="de-CH" sz="1800" b="0" kern="1200" dirty="0">
                        <a:solidFill>
                          <a:schemeClr val="dk1"/>
                        </a:solidFill>
                        <a:latin typeface="Arial" panose="020B0604020202020204" pitchFamily="34" charset="0"/>
                        <a:ea typeface="+mn-ea"/>
                        <a:cs typeface="Arial" panose="020B0604020202020204"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281390563"/>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800" b="1" kern="1200" dirty="0">
                          <a:solidFill>
                            <a:schemeClr val="dk1"/>
                          </a:solidFill>
                          <a:latin typeface="Arial" panose="020B0604020202020204" pitchFamily="34" charset="0"/>
                          <a:ea typeface="+mn-ea"/>
                          <a:cs typeface="Arial" panose="020B0604020202020204" pitchFamily="34" charset="0"/>
                        </a:rPr>
                        <a:t>Was?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b="0" kern="1200" dirty="0">
                          <a:solidFill>
                            <a:schemeClr val="dk1"/>
                          </a:solidFill>
                          <a:latin typeface="Arial" panose="020B0604020202020204" pitchFamily="34" charset="0"/>
                          <a:ea typeface="+mn-ea"/>
                          <a:cs typeface="Arial" panose="020B0604020202020204" pitchFamily="34" charset="0"/>
                        </a:rPr>
                        <a:t>Aufgabe</a:t>
                      </a:r>
                      <a:endParaRPr lang="de-CH" sz="1800" b="0" kern="1200" dirty="0">
                        <a:solidFill>
                          <a:schemeClr val="dk1"/>
                        </a:solidFill>
                        <a:latin typeface="Arial" panose="020B0604020202020204" pitchFamily="34" charset="0"/>
                        <a:ea typeface="+mn-ea"/>
                        <a:cs typeface="Arial" panose="020B0604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de-DE" sz="1800" b="0" kern="1200" dirty="0">
                          <a:solidFill>
                            <a:schemeClr val="dk1"/>
                          </a:solidFill>
                          <a:latin typeface="Arial" panose="020B0604020202020204" pitchFamily="34" charset="0"/>
                          <a:ea typeface="+mn-ea"/>
                          <a:cs typeface="Arial" panose="020B0604020202020204" pitchFamily="34" charset="0"/>
                        </a:rPr>
                        <a:t>Aufgrund der Kundenanfrage schnell und eindeutig den Kunden die richtige Police zuordnen und einen Schadenfall erfassen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109562347"/>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de-CH" sz="1800" b="1" kern="1200" noProof="0" dirty="0">
                          <a:solidFill>
                            <a:schemeClr val="dk1"/>
                          </a:solidFill>
                          <a:latin typeface="Arial" panose="020B0604020202020204" pitchFamily="34" charset="0"/>
                          <a:ea typeface="+mn-ea"/>
                          <a:cs typeface="Arial" panose="020B0604020202020204" pitchFamily="34" charset="0"/>
                        </a:rPr>
                        <a:t>Womit?</a:t>
                      </a:r>
                      <a:endParaRPr lang="de-CH" sz="1800" b="1" kern="1200" dirty="0">
                        <a:solidFill>
                          <a:schemeClr val="dk1"/>
                        </a:solidFill>
                        <a:latin typeface="Arial" panose="020B0604020202020204" pitchFamily="34" charset="0"/>
                        <a:ea typeface="+mn-ea"/>
                        <a:cs typeface="Arial" panose="020B0604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de-CH" sz="1800" b="0" kern="1200" dirty="0">
                          <a:solidFill>
                            <a:schemeClr val="dk1"/>
                          </a:solidFill>
                          <a:latin typeface="Arial" panose="020B0604020202020204" pitchFamily="34" charset="0"/>
                          <a:ea typeface="+mn-ea"/>
                          <a:cs typeface="Arial" panose="020B0604020202020204" pitchFamily="34" charset="0"/>
                        </a:rPr>
                        <a:t>Ressourcen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de-DE" sz="1800" b="0" kern="1200" dirty="0">
                          <a:solidFill>
                            <a:schemeClr val="dk1"/>
                          </a:solidFill>
                          <a:latin typeface="Arial" panose="020B0604020202020204" pitchFamily="34" charset="0"/>
                          <a:ea typeface="+mn-ea"/>
                          <a:cs typeface="Arial" panose="020B0604020202020204" pitchFamily="34" charset="0"/>
                        </a:rPr>
                        <a:t>Computer (Laptop, Desktop-PC)</a:t>
                      </a:r>
                      <a:endParaRPr lang="de-CH" sz="1800" b="0" kern="1200" dirty="0">
                        <a:solidFill>
                          <a:schemeClr val="dk1"/>
                        </a:solidFill>
                        <a:latin typeface="Arial" panose="020B0604020202020204" pitchFamily="34" charset="0"/>
                        <a:ea typeface="+mn-ea"/>
                        <a:cs typeface="Arial" panose="020B0604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892232471"/>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de-DE" sz="1800" b="1" kern="1200" dirty="0">
                          <a:solidFill>
                            <a:schemeClr val="dk1"/>
                          </a:solidFill>
                          <a:latin typeface="Arial" panose="020B0604020202020204" pitchFamily="34" charset="0"/>
                          <a:ea typeface="+mn-ea"/>
                          <a:cs typeface="Arial" panose="020B0604020202020204" pitchFamily="34" charset="0"/>
                        </a:rPr>
                        <a:t>Wo?</a:t>
                      </a:r>
                      <a:endParaRPr lang="de-CH" sz="1800" b="1" kern="1200" dirty="0">
                        <a:solidFill>
                          <a:schemeClr val="dk1"/>
                        </a:solidFill>
                        <a:latin typeface="Arial" panose="020B0604020202020204" pitchFamily="34" charset="0"/>
                        <a:ea typeface="+mn-ea"/>
                        <a:cs typeface="Arial" panose="020B0604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de-DE" sz="1800" b="0" kern="1200" dirty="0">
                          <a:solidFill>
                            <a:schemeClr val="dk1"/>
                          </a:solidFill>
                          <a:latin typeface="Arial" panose="020B0604020202020204" pitchFamily="34" charset="0"/>
                          <a:ea typeface="+mn-ea"/>
                          <a:cs typeface="Arial" panose="020B0604020202020204" pitchFamily="34" charset="0"/>
                        </a:rPr>
                        <a:t>Umgebung</a:t>
                      </a:r>
                      <a:endParaRPr lang="de-CH" sz="1800" b="0" kern="1200" dirty="0">
                        <a:solidFill>
                          <a:schemeClr val="dk1"/>
                        </a:solidFill>
                        <a:latin typeface="Arial" panose="020B0604020202020204" pitchFamily="34" charset="0"/>
                        <a:ea typeface="+mn-ea"/>
                        <a:cs typeface="Arial" panose="020B0604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de-DE" sz="1800" b="0" kern="1200" dirty="0">
                          <a:solidFill>
                            <a:schemeClr val="dk1"/>
                          </a:solidFill>
                          <a:latin typeface="Arial" panose="020B0604020202020204" pitchFamily="34" charset="0"/>
                          <a:ea typeface="+mn-ea"/>
                          <a:cs typeface="Arial" panose="020B0604020202020204" pitchFamily="34" charset="0"/>
                        </a:rPr>
                        <a:t>In seinem Büro</a:t>
                      </a:r>
                      <a:endParaRPr lang="de-CH" sz="1800" b="0" kern="1200" dirty="0">
                        <a:solidFill>
                          <a:schemeClr val="dk1"/>
                        </a:solidFill>
                        <a:latin typeface="Arial" panose="020B0604020202020204" pitchFamily="34" charset="0"/>
                        <a:ea typeface="+mn-ea"/>
                        <a:cs typeface="Arial" panose="020B060402020202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061297821"/>
                  </a:ext>
                </a:extLst>
              </a:tr>
            </a:tbl>
          </a:graphicData>
        </a:graphic>
      </p:graphicFrame>
      <p:sp>
        <p:nvSpPr>
          <p:cNvPr id="8" name="Textfeld 7">
            <a:extLst>
              <a:ext uri="{FF2B5EF4-FFF2-40B4-BE49-F238E27FC236}">
                <a16:creationId xmlns:a16="http://schemas.microsoft.com/office/drawing/2014/main" id="{41126DD8-1D6E-9B5B-4C8C-CA4848B9C9BC}"/>
              </a:ext>
            </a:extLst>
          </p:cNvPr>
          <p:cNvSpPr txBox="1"/>
          <p:nvPr/>
        </p:nvSpPr>
        <p:spPr>
          <a:xfrm>
            <a:off x="1718523" y="4852982"/>
            <a:ext cx="2923421" cy="830997"/>
          </a:xfrm>
          <a:prstGeom prst="rect">
            <a:avLst/>
          </a:prstGeom>
          <a:noFill/>
        </p:spPr>
        <p:txBody>
          <a:bodyPr wrap="square" rtlCol="0">
            <a:spAutoFit/>
          </a:bodyPr>
          <a:lstStyle/>
          <a:p>
            <a:pPr eaLnBrk="1" fontAlgn="auto" hangingPunct="1">
              <a:spcBef>
                <a:spcPts val="0"/>
              </a:spcBef>
              <a:spcAft>
                <a:spcPts val="0"/>
              </a:spcAft>
            </a:pPr>
            <a:r>
              <a:rPr lang="de-CH" sz="1600" b="1" dirty="0">
                <a:solidFill>
                  <a:prstClr val="black"/>
                </a:solidFill>
                <a:latin typeface="Arial" panose="020B0604020202020204" pitchFamily="34" charset="0"/>
                <a:ea typeface="+mn-ea"/>
                <a:cs typeface="Arial" panose="020B0604020202020204" pitchFamily="34" charset="0"/>
              </a:rPr>
              <a:t>Web-Applikation</a:t>
            </a:r>
          </a:p>
          <a:p>
            <a:pPr eaLnBrk="1" fontAlgn="auto" hangingPunct="1">
              <a:spcBef>
                <a:spcPts val="0"/>
              </a:spcBef>
              <a:spcAft>
                <a:spcPts val="0"/>
              </a:spcAft>
            </a:pPr>
            <a:r>
              <a:rPr lang="de-CH" sz="1600" b="1" dirty="0">
                <a:solidFill>
                  <a:prstClr val="black"/>
                </a:solidFill>
                <a:latin typeface="Arial" panose="020B0604020202020204" pitchFamily="34" charset="0"/>
                <a:ea typeface="+mn-ea"/>
                <a:cs typeface="Arial" panose="020B0604020202020204" pitchFamily="34" charset="0"/>
              </a:rPr>
              <a:t>Smartphone-Applikation</a:t>
            </a:r>
          </a:p>
          <a:p>
            <a:pPr eaLnBrk="1" fontAlgn="auto" hangingPunct="1">
              <a:spcBef>
                <a:spcPts val="0"/>
              </a:spcBef>
              <a:spcAft>
                <a:spcPts val="0"/>
              </a:spcAft>
            </a:pPr>
            <a:r>
              <a:rPr lang="de-CH" sz="1600" b="1" dirty="0">
                <a:solidFill>
                  <a:prstClr val="black"/>
                </a:solidFill>
                <a:latin typeface="Arial" panose="020B0604020202020204" pitchFamily="34" charset="0"/>
                <a:ea typeface="+mn-ea"/>
                <a:cs typeface="Arial" panose="020B0604020202020204" pitchFamily="34" charset="0"/>
              </a:rPr>
              <a:t>Desktop-Applikation</a:t>
            </a:r>
          </a:p>
        </p:txBody>
      </p:sp>
      <p:grpSp>
        <p:nvGrpSpPr>
          <p:cNvPr id="9" name="Gruppieren 8">
            <a:extLst>
              <a:ext uri="{FF2B5EF4-FFF2-40B4-BE49-F238E27FC236}">
                <a16:creationId xmlns:a16="http://schemas.microsoft.com/office/drawing/2014/main" id="{7B97D920-884B-CCB3-8B07-8ED38ACA6B15}"/>
              </a:ext>
            </a:extLst>
          </p:cNvPr>
          <p:cNvGrpSpPr/>
          <p:nvPr/>
        </p:nvGrpSpPr>
        <p:grpSpPr>
          <a:xfrm>
            <a:off x="623392" y="4725144"/>
            <a:ext cx="1060315" cy="1060434"/>
            <a:chOff x="4168499" y="5097383"/>
            <a:chExt cx="1060315" cy="1060434"/>
          </a:xfrm>
        </p:grpSpPr>
        <p:sp>
          <p:nvSpPr>
            <p:cNvPr id="10" name="Flussdiagramm: Verbinder 9">
              <a:extLst>
                <a:ext uri="{FF2B5EF4-FFF2-40B4-BE49-F238E27FC236}">
                  <a16:creationId xmlns:a16="http://schemas.microsoft.com/office/drawing/2014/main" id="{DA657D01-B357-9C4C-4076-4FF44A39A330}"/>
                </a:ext>
              </a:extLst>
            </p:cNvPr>
            <p:cNvSpPr>
              <a:spLocks noChangeAspect="1"/>
            </p:cNvSpPr>
            <p:nvPr/>
          </p:nvSpPr>
          <p:spPr>
            <a:xfrm>
              <a:off x="4168499" y="5097383"/>
              <a:ext cx="1060315" cy="1060434"/>
            </a:xfrm>
            <a:prstGeom prst="flowChartConnector">
              <a:avLst/>
            </a:prstGeom>
            <a:solidFill>
              <a:srgbClr val="4BACC6"/>
            </a:solidFill>
            <a:ln w="25400" cap="rnd" cmpd="sng" algn="ctr">
              <a:solidFill>
                <a:srgbClr val="4BACC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prstClr val="white"/>
                </a:solidFill>
                <a:effectLst/>
                <a:uLnTx/>
                <a:uFillTx/>
                <a:latin typeface="Calibri"/>
                <a:ea typeface="+mn-ea"/>
                <a:cs typeface="+mn-cs"/>
              </a:endParaRPr>
            </a:p>
          </p:txBody>
        </p:sp>
        <p:pic>
          <p:nvPicPr>
            <p:cNvPr id="11" name="Grafik 10" descr="Fragen mit einfarbiger Füllung">
              <a:extLst>
                <a:ext uri="{FF2B5EF4-FFF2-40B4-BE49-F238E27FC236}">
                  <a16:creationId xmlns:a16="http://schemas.microsoft.com/office/drawing/2014/main" id="{FAFCA137-67A5-7C13-F680-410F462A21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03315" y="5191725"/>
              <a:ext cx="963419" cy="963419"/>
            </a:xfrm>
            <a:prstGeom prst="rect">
              <a:avLst/>
            </a:prstGeom>
          </p:spPr>
        </p:pic>
      </p:grpSp>
      <p:sp>
        <p:nvSpPr>
          <p:cNvPr id="12" name="Pfeil: nach rechts 11">
            <a:extLst>
              <a:ext uri="{FF2B5EF4-FFF2-40B4-BE49-F238E27FC236}">
                <a16:creationId xmlns:a16="http://schemas.microsoft.com/office/drawing/2014/main" id="{D2598797-36CB-A918-ACCA-F457011F910F}"/>
              </a:ext>
            </a:extLst>
          </p:cNvPr>
          <p:cNvSpPr/>
          <p:nvPr/>
        </p:nvSpPr>
        <p:spPr>
          <a:xfrm>
            <a:off x="4272804" y="5172543"/>
            <a:ext cx="422776" cy="257304"/>
          </a:xfrm>
          <a:prstGeom prst="rightArrow">
            <a:avLst/>
          </a:prstGeom>
          <a:solidFill>
            <a:srgbClr val="000000"/>
          </a:solidFill>
          <a:ln w="25400" cap="rnd" cmpd="sng" algn="ctr">
            <a:solidFill>
              <a:sysClr val="windowText" lastClr="000000">
                <a:shade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prstClr val="white"/>
              </a:solidFill>
              <a:effectLst/>
              <a:uLnTx/>
              <a:uFillTx/>
              <a:latin typeface="Calibri"/>
              <a:ea typeface="+mn-ea"/>
              <a:cs typeface="+mn-cs"/>
            </a:endParaRPr>
          </a:p>
        </p:txBody>
      </p:sp>
      <p:sp>
        <p:nvSpPr>
          <p:cNvPr id="13" name="Textfeld 12">
            <a:extLst>
              <a:ext uri="{FF2B5EF4-FFF2-40B4-BE49-F238E27FC236}">
                <a16:creationId xmlns:a16="http://schemas.microsoft.com/office/drawing/2014/main" id="{4F9511CA-EBC0-5827-1749-C3E049FEFFAD}"/>
              </a:ext>
            </a:extLst>
          </p:cNvPr>
          <p:cNvSpPr txBox="1"/>
          <p:nvPr/>
        </p:nvSpPr>
        <p:spPr>
          <a:xfrm>
            <a:off x="4871864" y="4844219"/>
            <a:ext cx="2923421" cy="830997"/>
          </a:xfrm>
          <a:prstGeom prst="rect">
            <a:avLst/>
          </a:prstGeom>
          <a:noFill/>
        </p:spPr>
        <p:txBody>
          <a:bodyPr wrap="square" rtlCol="0">
            <a:spAutoFit/>
          </a:bodyPr>
          <a:lstStyle/>
          <a:p>
            <a:pPr eaLnBrk="1" fontAlgn="auto" hangingPunct="1">
              <a:spcBef>
                <a:spcPts val="0"/>
              </a:spcBef>
              <a:spcAft>
                <a:spcPts val="0"/>
              </a:spcAft>
            </a:pPr>
            <a:r>
              <a:rPr lang="de-DE" sz="1600" b="1" dirty="0">
                <a:solidFill>
                  <a:prstClr val="black"/>
                </a:solidFill>
                <a:latin typeface="Arial" panose="020B0604020202020204" pitchFamily="34" charset="0"/>
                <a:ea typeface="+mn-ea"/>
                <a:cs typeface="Arial" panose="020B0604020202020204" pitchFamily="34" charset="0"/>
              </a:rPr>
              <a:t>Erst durch die Summe aller Szenarien und der Ziele ersichtlich </a:t>
            </a:r>
            <a:endParaRPr lang="de-CH" sz="1600" b="1" dirty="0">
              <a:solidFill>
                <a:prstClr val="black"/>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9635375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801933-299D-525D-9EFA-C71AB6AC8765}"/>
              </a:ext>
            </a:extLst>
          </p:cNvPr>
          <p:cNvSpPr>
            <a:spLocks noGrp="1"/>
          </p:cNvSpPr>
          <p:nvPr>
            <p:ph type="title"/>
          </p:nvPr>
        </p:nvSpPr>
        <p:spPr/>
        <p:txBody>
          <a:bodyPr/>
          <a:lstStyle/>
          <a:p>
            <a:r>
              <a:rPr lang="de-CH" dirty="0"/>
              <a:t>Wichtig bei Szenarien</a:t>
            </a:r>
          </a:p>
        </p:txBody>
      </p:sp>
      <p:sp>
        <p:nvSpPr>
          <p:cNvPr id="4" name="Foliennummernplatzhalter 3">
            <a:extLst>
              <a:ext uri="{FF2B5EF4-FFF2-40B4-BE49-F238E27FC236}">
                <a16:creationId xmlns:a16="http://schemas.microsoft.com/office/drawing/2014/main" id="{DC46EE1C-B1F5-A86A-F8DD-29E253174277}"/>
              </a:ext>
            </a:extLst>
          </p:cNvPr>
          <p:cNvSpPr>
            <a:spLocks noGrp="1"/>
          </p:cNvSpPr>
          <p:nvPr>
            <p:ph type="sldNum" sz="quarter" idx="12"/>
          </p:nvPr>
        </p:nvSpPr>
        <p:spPr/>
        <p:txBody>
          <a:bodyPr/>
          <a:lstStyle/>
          <a:p>
            <a:fld id="{F0E841FC-7AA3-274E-887F-3F06530528A4}" type="slidenum">
              <a:rPr lang="de-DE" smtClean="0"/>
              <a:pPr/>
              <a:t>11</a:t>
            </a:fld>
            <a:endParaRPr lang="de-DE"/>
          </a:p>
        </p:txBody>
      </p:sp>
      <p:sp>
        <p:nvSpPr>
          <p:cNvPr id="5" name="Inhaltsplatzhalter 2">
            <a:extLst>
              <a:ext uri="{FF2B5EF4-FFF2-40B4-BE49-F238E27FC236}">
                <a16:creationId xmlns:a16="http://schemas.microsoft.com/office/drawing/2014/main" id="{273121AB-AF18-37D8-5198-F54F39E8812E}"/>
              </a:ext>
            </a:extLst>
          </p:cNvPr>
          <p:cNvSpPr txBox="1">
            <a:spLocks/>
          </p:cNvSpPr>
          <p:nvPr/>
        </p:nvSpPr>
        <p:spPr>
          <a:xfrm>
            <a:off x="609600" y="1600201"/>
            <a:ext cx="10972800" cy="45259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Symbol" pitchFamily="18" charset="2"/>
              <a:buChar char="-"/>
              <a:defRPr sz="2200" b="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b="0" kern="1200">
                <a:solidFill>
                  <a:schemeClr val="tx1"/>
                </a:solidFill>
                <a:latin typeface="Arial" pitchFamily="34" charset="0"/>
                <a:ea typeface="+mn-ea"/>
                <a:cs typeface="Arial" pitchFamily="34" charset="0"/>
              </a:defRPr>
            </a:lvl3pPr>
            <a:lvl4pPr marL="1714500" indent="-342900" algn="l" defTabSz="914400" rtl="0" eaLnBrk="1" latinLnBrk="0" hangingPunct="1">
              <a:spcBef>
                <a:spcPct val="20000"/>
              </a:spcBef>
              <a:buFont typeface="Courier New" pitchFamily="49" charset="0"/>
              <a:buChar char="o"/>
              <a:defRPr sz="2000" b="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Wingdings" pitchFamily="2" charset="2"/>
              <a:buChar char="Ø"/>
              <a:defRPr sz="20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6pPr>
            <a:lvl7pPr marL="2743200" indent="0" algn="l" defTabSz="914400" rtl="0" eaLnBrk="1" latinLnBrk="0" hangingPunct="1">
              <a:spcBef>
                <a:spcPct val="20000"/>
              </a:spcBef>
              <a:buFont typeface="Symbol" pitchFamily="18" charset="2"/>
              <a:buNone/>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de-DE"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Basieren auf Anforderungen an das neues System (SOLL-Situation)</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de-DE"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Leicht Verständlich</a:t>
            </a:r>
          </a:p>
          <a:p>
            <a:pPr marL="742950" marR="0" lvl="1" indent="-285750" algn="l" defTabSz="914400" rtl="0" eaLnBrk="1" fontAlgn="auto" latinLnBrk="0" hangingPunct="1">
              <a:lnSpc>
                <a:spcPct val="100000"/>
              </a:lnSpc>
              <a:spcBef>
                <a:spcPct val="20000"/>
              </a:spcBef>
              <a:spcAft>
                <a:spcPts val="0"/>
              </a:spcAft>
              <a:buClrTx/>
              <a:buSzTx/>
              <a:buFont typeface="Symbol" pitchFamily="18" charset="2"/>
              <a:buChar char="-"/>
              <a:tabLst/>
              <a:defRPr/>
            </a:pPr>
            <a:r>
              <a:rPr kumimoji="0" lang="de-DE" sz="16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Kann überprüft, ergänzt, korrigiert werden durch:</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de-DE" sz="16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Auftraggeber</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de-DE" sz="16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Benutzer</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de-DE" sz="16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Entwickler</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de-DE"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Entworfen für bestimmte Benutzergruppe</a:t>
            </a:r>
          </a:p>
          <a:p>
            <a:pPr marL="742950" marR="0" lvl="1" indent="-285750" algn="l" defTabSz="914400" rtl="0" eaLnBrk="1" fontAlgn="auto" latinLnBrk="0" hangingPunct="1">
              <a:lnSpc>
                <a:spcPct val="100000"/>
              </a:lnSpc>
              <a:spcBef>
                <a:spcPct val="20000"/>
              </a:spcBef>
              <a:spcAft>
                <a:spcPts val="0"/>
              </a:spcAft>
              <a:buClrTx/>
              <a:buSzTx/>
              <a:buFont typeface="Symbol" pitchFamily="18" charset="2"/>
              <a:buChar char="-"/>
              <a:tabLst/>
              <a:defRPr/>
            </a:pPr>
            <a:r>
              <a:rPr kumimoji="0" lang="de-DE" sz="17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Berücksichtigt ihre Eigenschaften / Fähigkeiten</a:t>
            </a:r>
          </a:p>
          <a:p>
            <a:pPr marL="742950" marR="0" lvl="1" indent="-285750" algn="l" defTabSz="914400" rtl="0" eaLnBrk="1" fontAlgn="auto" latinLnBrk="0" hangingPunct="1">
              <a:lnSpc>
                <a:spcPct val="100000"/>
              </a:lnSpc>
              <a:spcBef>
                <a:spcPct val="20000"/>
              </a:spcBef>
              <a:spcAft>
                <a:spcPts val="0"/>
              </a:spcAft>
              <a:buClrTx/>
              <a:buSzTx/>
              <a:buFont typeface="Symbol" pitchFamily="18" charset="2"/>
              <a:buChar char="-"/>
              <a:tabLst/>
              <a:defRPr/>
            </a:pPr>
            <a:r>
              <a:rPr kumimoji="0" lang="de-DE" sz="17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Erfüllt ihre Bedürfnisse</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de-DE"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Darstellung eines konkreten Falls (Fallbeispiel/Anwendungssituation)</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de-DE"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Zeigt die Benutzung des neuen Produkts im realen Umfeld</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de-DE"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Zeigt relevante Aspekte zur Entwicklung der neuen Lösung</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de-DE"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Beschreibt exemplarisch wichtige Ausnahme- und Fehlersituationen</a:t>
            </a:r>
          </a:p>
          <a:p>
            <a:pPr marL="742950" marR="0" lvl="1" indent="-285750" algn="l" defTabSz="914400" rtl="0" eaLnBrk="1" fontAlgn="auto" latinLnBrk="0" hangingPunct="1">
              <a:lnSpc>
                <a:spcPct val="100000"/>
              </a:lnSpc>
              <a:spcBef>
                <a:spcPct val="20000"/>
              </a:spcBef>
              <a:spcAft>
                <a:spcPts val="0"/>
              </a:spcAft>
              <a:buClrTx/>
              <a:buSzTx/>
              <a:buFont typeface="Symbol" pitchFamily="18" charset="2"/>
              <a:buChar char="-"/>
              <a:tabLst/>
              <a:defRPr/>
            </a:pPr>
            <a:endParaRPr kumimoji="0" lang="de-CH" sz="2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6529878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5BA6B7-1A16-3EBA-78BF-03CAB3FE241E}"/>
              </a:ext>
            </a:extLst>
          </p:cNvPr>
          <p:cNvSpPr>
            <a:spLocks noGrp="1"/>
          </p:cNvSpPr>
          <p:nvPr>
            <p:ph type="title"/>
          </p:nvPr>
        </p:nvSpPr>
        <p:spPr/>
        <p:txBody>
          <a:bodyPr/>
          <a:lstStyle/>
          <a:p>
            <a:r>
              <a:rPr lang="de-CH" dirty="0"/>
              <a:t>Wichtig bei Szenarien</a:t>
            </a:r>
          </a:p>
        </p:txBody>
      </p:sp>
      <p:sp>
        <p:nvSpPr>
          <p:cNvPr id="4" name="Foliennummernplatzhalter 3">
            <a:extLst>
              <a:ext uri="{FF2B5EF4-FFF2-40B4-BE49-F238E27FC236}">
                <a16:creationId xmlns:a16="http://schemas.microsoft.com/office/drawing/2014/main" id="{E89A10E3-CA76-BEC5-9DB9-03ECB7C2D993}"/>
              </a:ext>
            </a:extLst>
          </p:cNvPr>
          <p:cNvSpPr>
            <a:spLocks noGrp="1"/>
          </p:cNvSpPr>
          <p:nvPr>
            <p:ph type="sldNum" sz="quarter" idx="12"/>
          </p:nvPr>
        </p:nvSpPr>
        <p:spPr/>
        <p:txBody>
          <a:bodyPr/>
          <a:lstStyle/>
          <a:p>
            <a:fld id="{F0E841FC-7AA3-274E-887F-3F06530528A4}" type="slidenum">
              <a:rPr lang="de-DE" smtClean="0"/>
              <a:pPr/>
              <a:t>12</a:t>
            </a:fld>
            <a:endParaRPr lang="de-DE"/>
          </a:p>
        </p:txBody>
      </p:sp>
      <p:sp>
        <p:nvSpPr>
          <p:cNvPr id="5" name="Inhaltsplatzhalter 2">
            <a:extLst>
              <a:ext uri="{FF2B5EF4-FFF2-40B4-BE49-F238E27FC236}">
                <a16:creationId xmlns:a16="http://schemas.microsoft.com/office/drawing/2014/main" id="{9D60589D-06E7-E2D1-7102-8A38F53AF94F}"/>
              </a:ext>
            </a:extLst>
          </p:cNvPr>
          <p:cNvSpPr txBox="1">
            <a:spLocks/>
          </p:cNvSpPr>
          <p:nvPr/>
        </p:nvSpPr>
        <p:spPr>
          <a:xfrm>
            <a:off x="609600" y="1600201"/>
            <a:ext cx="1097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Symbol" pitchFamily="18" charset="2"/>
              <a:buChar char="-"/>
              <a:defRPr sz="2200" b="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b="0" kern="1200">
                <a:solidFill>
                  <a:schemeClr val="tx1"/>
                </a:solidFill>
                <a:latin typeface="Arial" pitchFamily="34" charset="0"/>
                <a:ea typeface="+mn-ea"/>
                <a:cs typeface="Arial" pitchFamily="34" charset="0"/>
              </a:defRPr>
            </a:lvl3pPr>
            <a:lvl4pPr marL="1714500" indent="-342900" algn="l" defTabSz="914400" rtl="0" eaLnBrk="1" latinLnBrk="0" hangingPunct="1">
              <a:spcBef>
                <a:spcPct val="20000"/>
              </a:spcBef>
              <a:buFont typeface="Courier New" pitchFamily="49" charset="0"/>
              <a:buChar char="o"/>
              <a:defRPr sz="2000" b="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Wingdings" pitchFamily="2" charset="2"/>
              <a:buChar char="Ø"/>
              <a:defRPr sz="20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6pPr>
            <a:lvl7pPr marL="2743200" indent="0" algn="l" defTabSz="914400" rtl="0" eaLnBrk="1" latinLnBrk="0" hangingPunct="1">
              <a:spcBef>
                <a:spcPct val="20000"/>
              </a:spcBef>
              <a:buFont typeface="Symbol" pitchFamily="18" charset="2"/>
              <a:buNone/>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de-DE" sz="2400" b="1" i="0" u="sng" strike="noStrike" kern="1200" cap="none" spc="0" normalizeH="0" baseline="0" noProof="0">
                <a:ln>
                  <a:noFill/>
                </a:ln>
                <a:solidFill>
                  <a:sysClr val="windowText" lastClr="000000"/>
                </a:solidFill>
                <a:effectLst/>
                <a:uLnTx/>
                <a:uFillTx/>
                <a:latin typeface="Arial" pitchFamily="34" charset="0"/>
                <a:ea typeface="+mn-ea"/>
                <a:cs typeface="Arial" pitchFamily="34" charset="0"/>
              </a:rPr>
              <a:t>Weder eindeutig, noch vollständig, noch detailliert</a:t>
            </a:r>
            <a:r>
              <a:rPr kumimoji="0" lang="de-DE"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a:t>
            </a:r>
          </a:p>
          <a:p>
            <a:pPr marL="742950" marR="0" lvl="1" indent="-285750" algn="l" defTabSz="914400" rtl="0" eaLnBrk="1" fontAlgn="auto" latinLnBrk="0" hangingPunct="1">
              <a:lnSpc>
                <a:spcPct val="100000"/>
              </a:lnSpc>
              <a:spcBef>
                <a:spcPct val="20000"/>
              </a:spcBef>
              <a:spcAft>
                <a:spcPts val="0"/>
              </a:spcAft>
              <a:buClrTx/>
              <a:buSzTx/>
              <a:buFont typeface="Symbol" pitchFamily="18" charset="2"/>
              <a:buChar char="-"/>
              <a:tabLst/>
              <a:defRPr/>
            </a:pPr>
            <a:r>
              <a:rPr kumimoji="0" lang="de-DE" sz="22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Szenario ist nur eine Abstraktion</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de-DE" sz="22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Generalisierung über mehrere mögliche Fälle</a:t>
            </a:r>
          </a:p>
          <a:p>
            <a:pPr marL="1714500" marR="0" lvl="3" indent="-342900" algn="l" defTabSz="914400" rtl="0" eaLnBrk="1" fontAlgn="auto" latinLnBrk="0" hangingPunct="1">
              <a:lnSpc>
                <a:spcPct val="100000"/>
              </a:lnSpc>
              <a:spcBef>
                <a:spcPct val="20000"/>
              </a:spcBef>
              <a:spcAft>
                <a:spcPts val="0"/>
              </a:spcAft>
              <a:buClrTx/>
              <a:buSzTx/>
              <a:buFont typeface="Courier New" pitchFamily="49" charset="0"/>
              <a:buChar char="o"/>
              <a:tabLst/>
              <a:defRPr/>
            </a:pPr>
            <a:r>
              <a:rPr kumimoji="0" lang="de-DE" sz="20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Andere Mitarbeiter als Rolf arbeiten damit</a:t>
            </a:r>
          </a:p>
          <a:p>
            <a:pPr marL="1714500" marR="0" lvl="3" indent="-342900" algn="l" defTabSz="914400" rtl="0" eaLnBrk="1" fontAlgn="auto" latinLnBrk="0" hangingPunct="1">
              <a:lnSpc>
                <a:spcPct val="100000"/>
              </a:lnSpc>
              <a:spcBef>
                <a:spcPct val="20000"/>
              </a:spcBef>
              <a:spcAft>
                <a:spcPts val="0"/>
              </a:spcAft>
              <a:buClrTx/>
              <a:buSzTx/>
              <a:buFont typeface="Courier New" pitchFamily="49" charset="0"/>
              <a:buChar char="o"/>
              <a:tabLst/>
              <a:defRPr/>
            </a:pPr>
            <a:r>
              <a:rPr kumimoji="0" lang="de-DE" sz="20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Nicht nur Schadensmeldungen zu kaputten Fensterscheiben sollen erfasst werden können</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de-DE" sz="2400" b="1" i="0" u="sng" strike="noStrike" kern="1200" cap="none" spc="0" normalizeH="0" baseline="0" noProof="0">
                <a:ln>
                  <a:noFill/>
                </a:ln>
                <a:solidFill>
                  <a:sysClr val="windowText" lastClr="000000"/>
                </a:solidFill>
                <a:effectLst/>
                <a:uLnTx/>
                <a:uFillTx/>
                <a:latin typeface="Arial" pitchFamily="34" charset="0"/>
                <a:ea typeface="+mn-ea"/>
                <a:cs typeface="Arial" pitchFamily="34" charset="0"/>
              </a:rPr>
              <a:t>Keine technischen Lösungen beschreiben</a:t>
            </a:r>
          </a:p>
          <a:p>
            <a:pPr marL="742950" marR="0" lvl="1" indent="-285750" algn="l" defTabSz="914400" rtl="0" eaLnBrk="1" fontAlgn="auto" latinLnBrk="0" hangingPunct="1">
              <a:lnSpc>
                <a:spcPct val="100000"/>
              </a:lnSpc>
              <a:spcBef>
                <a:spcPct val="20000"/>
              </a:spcBef>
              <a:spcAft>
                <a:spcPts val="0"/>
              </a:spcAft>
              <a:buClrTx/>
              <a:buSzTx/>
              <a:buFont typeface="Symbol" pitchFamily="18" charset="2"/>
              <a:buChar char="-"/>
              <a:tabLst/>
              <a:defRPr/>
            </a:pPr>
            <a:endParaRPr kumimoji="0" lang="de-DE" sz="22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endParaRPr>
          </a:p>
          <a:p>
            <a:pPr marL="742950" marR="0" lvl="1" indent="-285750" algn="l" defTabSz="914400" rtl="0" eaLnBrk="1" fontAlgn="auto" latinLnBrk="0" hangingPunct="1">
              <a:lnSpc>
                <a:spcPct val="100000"/>
              </a:lnSpc>
              <a:spcBef>
                <a:spcPct val="20000"/>
              </a:spcBef>
              <a:spcAft>
                <a:spcPts val="0"/>
              </a:spcAft>
              <a:buClrTx/>
              <a:buSzTx/>
              <a:buFont typeface="Symbol" pitchFamily="18" charset="2"/>
              <a:buChar char="-"/>
              <a:tabLst/>
              <a:defRPr/>
            </a:pPr>
            <a:endParaRPr kumimoji="0" lang="de-DE" sz="22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endParaRPr>
          </a:p>
          <a:p>
            <a:pPr marL="742950" marR="0" lvl="1" indent="-285750" algn="l" defTabSz="914400" rtl="0" eaLnBrk="1" fontAlgn="auto" latinLnBrk="0" hangingPunct="1">
              <a:lnSpc>
                <a:spcPct val="100000"/>
              </a:lnSpc>
              <a:spcBef>
                <a:spcPct val="20000"/>
              </a:spcBef>
              <a:spcAft>
                <a:spcPts val="0"/>
              </a:spcAft>
              <a:buClrTx/>
              <a:buSzTx/>
              <a:buFont typeface="Symbol" pitchFamily="18" charset="2"/>
              <a:buChar char="-"/>
              <a:tabLst/>
              <a:defRPr/>
            </a:pPr>
            <a:endParaRPr kumimoji="0" lang="de-CH" sz="2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1030449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CCE770-F032-E91A-4F17-08FB74A03760}"/>
              </a:ext>
            </a:extLst>
          </p:cNvPr>
          <p:cNvSpPr>
            <a:spLocks noGrp="1"/>
          </p:cNvSpPr>
          <p:nvPr>
            <p:ph type="title"/>
          </p:nvPr>
        </p:nvSpPr>
        <p:spPr/>
        <p:txBody>
          <a:bodyPr/>
          <a:lstStyle/>
          <a:p>
            <a:r>
              <a:rPr lang="de-CH" dirty="0"/>
              <a:t>Verwendung von Szenarien</a:t>
            </a:r>
          </a:p>
        </p:txBody>
      </p:sp>
      <p:sp>
        <p:nvSpPr>
          <p:cNvPr id="4" name="Foliennummernplatzhalter 3">
            <a:extLst>
              <a:ext uri="{FF2B5EF4-FFF2-40B4-BE49-F238E27FC236}">
                <a16:creationId xmlns:a16="http://schemas.microsoft.com/office/drawing/2014/main" id="{FB97E752-1177-C47F-65DB-25BB8E899055}"/>
              </a:ext>
            </a:extLst>
          </p:cNvPr>
          <p:cNvSpPr>
            <a:spLocks noGrp="1"/>
          </p:cNvSpPr>
          <p:nvPr>
            <p:ph type="sldNum" sz="quarter" idx="12"/>
          </p:nvPr>
        </p:nvSpPr>
        <p:spPr/>
        <p:txBody>
          <a:bodyPr/>
          <a:lstStyle/>
          <a:p>
            <a:fld id="{F0E841FC-7AA3-274E-887F-3F06530528A4}" type="slidenum">
              <a:rPr lang="de-DE" smtClean="0"/>
              <a:pPr/>
              <a:t>13</a:t>
            </a:fld>
            <a:endParaRPr lang="de-DE"/>
          </a:p>
        </p:txBody>
      </p:sp>
      <p:sp>
        <p:nvSpPr>
          <p:cNvPr id="5" name="Inhaltsplatzhalter 2">
            <a:extLst>
              <a:ext uri="{FF2B5EF4-FFF2-40B4-BE49-F238E27FC236}">
                <a16:creationId xmlns:a16="http://schemas.microsoft.com/office/drawing/2014/main" id="{A0DF5B2B-127B-382A-1DF2-A0F348C6DDE3}"/>
              </a:ext>
            </a:extLst>
          </p:cNvPr>
          <p:cNvSpPr txBox="1">
            <a:spLocks/>
          </p:cNvSpPr>
          <p:nvPr/>
        </p:nvSpPr>
        <p:spPr>
          <a:xfrm>
            <a:off x="609600" y="1600201"/>
            <a:ext cx="1097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Symbol" pitchFamily="18" charset="2"/>
              <a:buChar char="-"/>
              <a:defRPr sz="2200" b="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b="0" kern="1200">
                <a:solidFill>
                  <a:schemeClr val="tx1"/>
                </a:solidFill>
                <a:latin typeface="Arial" pitchFamily="34" charset="0"/>
                <a:ea typeface="+mn-ea"/>
                <a:cs typeface="Arial" pitchFamily="34" charset="0"/>
              </a:defRPr>
            </a:lvl3pPr>
            <a:lvl4pPr marL="1714500" indent="-342900" algn="l" defTabSz="914400" rtl="0" eaLnBrk="1" latinLnBrk="0" hangingPunct="1">
              <a:spcBef>
                <a:spcPct val="20000"/>
              </a:spcBef>
              <a:buFont typeface="Courier New" pitchFamily="49" charset="0"/>
              <a:buChar char="o"/>
              <a:defRPr sz="2000" b="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Wingdings" pitchFamily="2" charset="2"/>
              <a:buChar char="Ø"/>
              <a:defRPr sz="20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6pPr>
            <a:lvl7pPr marL="2743200" indent="0" algn="l" defTabSz="914400" rtl="0" eaLnBrk="1" latinLnBrk="0" hangingPunct="1">
              <a:spcBef>
                <a:spcPct val="20000"/>
              </a:spcBef>
              <a:buFont typeface="Symbol" pitchFamily="18" charset="2"/>
              <a:buNone/>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de-DE"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Erhebung und Validierung von Anforderungen</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de-DE"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Spezifikation des Systems</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de-DE"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User-Interface-Konzept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de-DE"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Usability-Testszenarien</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de-DE"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Testszenarien</a:t>
            </a:r>
          </a:p>
          <a:p>
            <a:pPr marL="742950" marR="0" lvl="1" indent="-285750" algn="l" defTabSz="914400" rtl="0" eaLnBrk="1" fontAlgn="auto" latinLnBrk="0" hangingPunct="1">
              <a:lnSpc>
                <a:spcPct val="100000"/>
              </a:lnSpc>
              <a:spcBef>
                <a:spcPct val="20000"/>
              </a:spcBef>
              <a:spcAft>
                <a:spcPts val="0"/>
              </a:spcAft>
              <a:buClrTx/>
              <a:buSzTx/>
              <a:buFont typeface="Symbol" pitchFamily="18" charset="2"/>
              <a:buChar char="-"/>
              <a:tabLst/>
              <a:defRPr/>
            </a:pPr>
            <a:endParaRPr kumimoji="0" lang="de-CH" sz="2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0334563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E3CAF3-11D1-4DA6-1AEF-F4E625C801B2}"/>
              </a:ext>
            </a:extLst>
          </p:cNvPr>
          <p:cNvSpPr>
            <a:spLocks noGrp="1"/>
          </p:cNvSpPr>
          <p:nvPr>
            <p:ph type="title"/>
          </p:nvPr>
        </p:nvSpPr>
        <p:spPr/>
        <p:txBody>
          <a:bodyPr/>
          <a:lstStyle/>
          <a:p>
            <a:r>
              <a:rPr lang="en-US" dirty="0"/>
              <a:t>Do‘s and Don‘ts!</a:t>
            </a:r>
            <a:endParaRPr lang="de-CH" dirty="0"/>
          </a:p>
        </p:txBody>
      </p:sp>
      <p:sp>
        <p:nvSpPr>
          <p:cNvPr id="4" name="Foliennummernplatzhalter 3">
            <a:extLst>
              <a:ext uri="{FF2B5EF4-FFF2-40B4-BE49-F238E27FC236}">
                <a16:creationId xmlns:a16="http://schemas.microsoft.com/office/drawing/2014/main" id="{F6370B2A-9732-E614-4343-A653659B8959}"/>
              </a:ext>
            </a:extLst>
          </p:cNvPr>
          <p:cNvSpPr>
            <a:spLocks noGrp="1"/>
          </p:cNvSpPr>
          <p:nvPr>
            <p:ph type="sldNum" sz="quarter" idx="12"/>
          </p:nvPr>
        </p:nvSpPr>
        <p:spPr/>
        <p:txBody>
          <a:bodyPr/>
          <a:lstStyle/>
          <a:p>
            <a:fld id="{F0E841FC-7AA3-274E-887F-3F06530528A4}" type="slidenum">
              <a:rPr lang="de-DE" smtClean="0"/>
              <a:pPr/>
              <a:t>14</a:t>
            </a:fld>
            <a:endParaRPr lang="de-DE"/>
          </a:p>
        </p:txBody>
      </p:sp>
      <p:sp>
        <p:nvSpPr>
          <p:cNvPr id="5" name="Inhaltsplatzhalter 2">
            <a:extLst>
              <a:ext uri="{FF2B5EF4-FFF2-40B4-BE49-F238E27FC236}">
                <a16:creationId xmlns:a16="http://schemas.microsoft.com/office/drawing/2014/main" id="{C76CC772-C392-EE37-A366-BC94FC4DA043}"/>
              </a:ext>
            </a:extLst>
          </p:cNvPr>
          <p:cNvSpPr txBox="1">
            <a:spLocks/>
          </p:cNvSpPr>
          <p:nvPr/>
        </p:nvSpPr>
        <p:spPr>
          <a:xfrm>
            <a:off x="609600" y="1600201"/>
            <a:ext cx="1097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Symbol" pitchFamily="18" charset="2"/>
              <a:buChar char="-"/>
              <a:defRPr sz="2200" b="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b="0" kern="1200">
                <a:solidFill>
                  <a:schemeClr val="tx1"/>
                </a:solidFill>
                <a:latin typeface="Arial" pitchFamily="34" charset="0"/>
                <a:ea typeface="+mn-ea"/>
                <a:cs typeface="Arial" pitchFamily="34" charset="0"/>
              </a:defRPr>
            </a:lvl3pPr>
            <a:lvl4pPr marL="1714500" indent="-342900" algn="l" defTabSz="914400" rtl="0" eaLnBrk="1" latinLnBrk="0" hangingPunct="1">
              <a:spcBef>
                <a:spcPct val="20000"/>
              </a:spcBef>
              <a:buFont typeface="Courier New" pitchFamily="49" charset="0"/>
              <a:buChar char="o"/>
              <a:defRPr sz="2000" b="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Wingdings" pitchFamily="2" charset="2"/>
              <a:buChar char="Ø"/>
              <a:defRPr sz="20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6pPr>
            <a:lvl7pPr marL="2743200" indent="0" algn="l" defTabSz="914400" rtl="0" eaLnBrk="1" latinLnBrk="0" hangingPunct="1">
              <a:spcBef>
                <a:spcPct val="20000"/>
              </a:spcBef>
              <a:buFont typeface="Symbol" pitchFamily="18" charset="2"/>
              <a:buNone/>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de-DE"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Do‘s</a:t>
            </a:r>
          </a:p>
          <a:p>
            <a:pPr marL="742950" marR="0" lvl="1" indent="-285750" algn="l" defTabSz="914400" rtl="0" eaLnBrk="1" fontAlgn="auto" latinLnBrk="0" hangingPunct="1">
              <a:lnSpc>
                <a:spcPct val="100000"/>
              </a:lnSpc>
              <a:spcBef>
                <a:spcPct val="20000"/>
              </a:spcBef>
              <a:spcAft>
                <a:spcPts val="0"/>
              </a:spcAft>
              <a:buClrTx/>
              <a:buSzTx/>
              <a:buFont typeface="Symbol" pitchFamily="18" charset="2"/>
              <a:buChar char="-"/>
              <a:tabLst/>
              <a:defRPr/>
            </a:pPr>
            <a:r>
              <a:rPr kumimoji="0" lang="de-DE" sz="22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Vermittlung von Abläufen</a:t>
            </a:r>
          </a:p>
          <a:p>
            <a:pPr marL="742950" marR="0" lvl="1" indent="-285750" algn="l" defTabSz="914400" rtl="0" eaLnBrk="1" fontAlgn="auto" latinLnBrk="0" hangingPunct="1">
              <a:lnSpc>
                <a:spcPct val="100000"/>
              </a:lnSpc>
              <a:spcBef>
                <a:spcPct val="20000"/>
              </a:spcBef>
              <a:spcAft>
                <a:spcPts val="0"/>
              </a:spcAft>
              <a:buClrTx/>
              <a:buSzTx/>
              <a:buFont typeface="Symbol" pitchFamily="18" charset="2"/>
              <a:buChar char="-"/>
              <a:tabLst/>
              <a:defRPr/>
            </a:pPr>
            <a:r>
              <a:rPr kumimoji="0" lang="de-DE" sz="22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Vermittlung von Informationen mit Übersichtscharakter</a:t>
            </a:r>
          </a:p>
          <a:p>
            <a:pPr marL="742950" marR="0" lvl="1" indent="-285750" algn="l" defTabSz="914400" rtl="0" eaLnBrk="1" fontAlgn="auto" latinLnBrk="0" hangingPunct="1">
              <a:lnSpc>
                <a:spcPct val="100000"/>
              </a:lnSpc>
              <a:spcBef>
                <a:spcPct val="20000"/>
              </a:spcBef>
              <a:spcAft>
                <a:spcPts val="0"/>
              </a:spcAft>
              <a:buClrTx/>
              <a:buSzTx/>
              <a:buFont typeface="Symbol" pitchFamily="18" charset="2"/>
              <a:buChar char="-"/>
              <a:tabLst/>
              <a:defRPr/>
            </a:pPr>
            <a:r>
              <a:rPr kumimoji="0" lang="de-DE" sz="22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Je konkreter, desto besser.</a:t>
            </a:r>
          </a:p>
          <a:p>
            <a:pPr marL="742950" marR="0" lvl="1" indent="-285750" algn="l" defTabSz="914400" rtl="0" eaLnBrk="1" fontAlgn="auto" latinLnBrk="0" hangingPunct="1">
              <a:lnSpc>
                <a:spcPct val="100000"/>
              </a:lnSpc>
              <a:spcBef>
                <a:spcPct val="20000"/>
              </a:spcBef>
              <a:spcAft>
                <a:spcPts val="0"/>
              </a:spcAft>
              <a:buClrTx/>
              <a:buSzTx/>
              <a:buFont typeface="Symbol" pitchFamily="18" charset="2"/>
              <a:buChar char="-"/>
              <a:tabLst/>
              <a:defRPr/>
            </a:pPr>
            <a:r>
              <a:rPr kumimoji="0" lang="de-DE" sz="22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Konsistent halten mit wechselnden  Anforderungen</a:t>
            </a:r>
          </a:p>
          <a:p>
            <a:pPr marL="742950" marR="0" lvl="1" indent="-285750" algn="l" defTabSz="914400" rtl="0" eaLnBrk="1" fontAlgn="auto" latinLnBrk="0" hangingPunct="1">
              <a:lnSpc>
                <a:spcPct val="100000"/>
              </a:lnSpc>
              <a:spcBef>
                <a:spcPct val="20000"/>
              </a:spcBef>
              <a:spcAft>
                <a:spcPts val="0"/>
              </a:spcAft>
              <a:buClrTx/>
              <a:buSzTx/>
              <a:buFont typeface="Symbol" pitchFamily="18" charset="2"/>
              <a:buChar char="-"/>
              <a:tabLst/>
              <a:defRPr/>
            </a:pPr>
            <a:endParaRPr kumimoji="0" lang="de-DE" sz="22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de-DE"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Don‘ts</a:t>
            </a:r>
          </a:p>
          <a:p>
            <a:pPr marL="742950" marR="0" lvl="1" indent="-285750" algn="l" defTabSz="914400" rtl="0" eaLnBrk="1" fontAlgn="auto" latinLnBrk="0" hangingPunct="1">
              <a:lnSpc>
                <a:spcPct val="100000"/>
              </a:lnSpc>
              <a:spcBef>
                <a:spcPct val="20000"/>
              </a:spcBef>
              <a:spcAft>
                <a:spcPts val="0"/>
              </a:spcAft>
              <a:buClrTx/>
              <a:buSzTx/>
              <a:buFont typeface="Symbol" pitchFamily="18" charset="2"/>
              <a:buChar char="-"/>
              <a:tabLst/>
              <a:defRPr/>
            </a:pPr>
            <a:r>
              <a:rPr kumimoji="0" lang="de-DE" sz="22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Modellieren von Detailanforderungen</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0" lang="de-CH"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9128929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6A82C8-ACCE-4F22-9066-B176D3950863}"/>
              </a:ext>
            </a:extLst>
          </p:cNvPr>
          <p:cNvSpPr>
            <a:spLocks noGrp="1"/>
          </p:cNvSpPr>
          <p:nvPr>
            <p:ph type="title"/>
          </p:nvPr>
        </p:nvSpPr>
        <p:spPr/>
        <p:txBody>
          <a:bodyPr/>
          <a:lstStyle/>
          <a:p>
            <a:r>
              <a:rPr lang="de-CH" dirty="0"/>
              <a:t>Inhalt</a:t>
            </a:r>
          </a:p>
        </p:txBody>
      </p:sp>
      <p:sp>
        <p:nvSpPr>
          <p:cNvPr id="4" name="Foliennummernplatzhalter 3">
            <a:extLst>
              <a:ext uri="{FF2B5EF4-FFF2-40B4-BE49-F238E27FC236}">
                <a16:creationId xmlns:a16="http://schemas.microsoft.com/office/drawing/2014/main" id="{1855A50E-E0D6-1E7C-0C02-795EE0693CB9}"/>
              </a:ext>
            </a:extLst>
          </p:cNvPr>
          <p:cNvSpPr>
            <a:spLocks noGrp="1"/>
          </p:cNvSpPr>
          <p:nvPr>
            <p:ph type="sldNum" sz="quarter" idx="12"/>
          </p:nvPr>
        </p:nvSpPr>
        <p:spPr/>
        <p:txBody>
          <a:bodyPr/>
          <a:lstStyle/>
          <a:p>
            <a:fld id="{F0E841FC-7AA3-274E-887F-3F06530528A4}" type="slidenum">
              <a:rPr lang="de-DE" smtClean="0"/>
              <a:pPr/>
              <a:t>2</a:t>
            </a:fld>
            <a:endParaRPr lang="de-DE"/>
          </a:p>
        </p:txBody>
      </p:sp>
      <p:sp>
        <p:nvSpPr>
          <p:cNvPr id="5" name="Inhaltsplatzhalter 2">
            <a:extLst>
              <a:ext uri="{FF2B5EF4-FFF2-40B4-BE49-F238E27FC236}">
                <a16:creationId xmlns:a16="http://schemas.microsoft.com/office/drawing/2014/main" id="{F0FCE799-D8D5-98ED-3AAF-800EB05841FF}"/>
              </a:ext>
            </a:extLst>
          </p:cNvPr>
          <p:cNvSpPr txBox="1">
            <a:spLocks/>
          </p:cNvSpPr>
          <p:nvPr/>
        </p:nvSpPr>
        <p:spPr>
          <a:xfrm>
            <a:off x="609600" y="1600201"/>
            <a:ext cx="1097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Symbol" pitchFamily="18" charset="2"/>
              <a:buChar char="-"/>
              <a:defRPr sz="2200" b="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b="0" kern="1200">
                <a:solidFill>
                  <a:schemeClr val="tx1"/>
                </a:solidFill>
                <a:latin typeface="Arial" pitchFamily="34" charset="0"/>
                <a:ea typeface="+mn-ea"/>
                <a:cs typeface="Arial" pitchFamily="34" charset="0"/>
              </a:defRPr>
            </a:lvl3pPr>
            <a:lvl4pPr marL="1714500" indent="-342900" algn="l" defTabSz="914400" rtl="0" eaLnBrk="1" latinLnBrk="0" hangingPunct="1">
              <a:spcBef>
                <a:spcPct val="20000"/>
              </a:spcBef>
              <a:buFont typeface="Courier New" pitchFamily="49" charset="0"/>
              <a:buChar char="o"/>
              <a:defRPr sz="2000" b="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Wingdings" pitchFamily="2" charset="2"/>
              <a:buChar char="Ø"/>
              <a:defRPr sz="20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6pPr>
            <a:lvl7pPr marL="2743200" indent="0" algn="l" defTabSz="914400" rtl="0" eaLnBrk="1" latinLnBrk="0" hangingPunct="1">
              <a:spcBef>
                <a:spcPct val="20000"/>
              </a:spcBef>
              <a:buFont typeface="Symbol" pitchFamily="18" charset="2"/>
              <a:buNone/>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0" lang="de-DE"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de-DE"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Übersicht Gebrauchstauglichkeit (Usability)</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Erklärung zu Szenarien</a:t>
            </a:r>
            <a:endParaRPr kumimoji="0" lang="de-DE"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de-DE"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Beispiel Szenario</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Worauf achten bei Szenarien</a:t>
            </a:r>
            <a:endParaRPr kumimoji="0" lang="de-CH"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3704703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F61599-7D48-0156-96CF-053C52290573}"/>
              </a:ext>
            </a:extLst>
          </p:cNvPr>
          <p:cNvSpPr>
            <a:spLocks noGrp="1"/>
          </p:cNvSpPr>
          <p:nvPr>
            <p:ph type="title"/>
          </p:nvPr>
        </p:nvSpPr>
        <p:spPr/>
        <p:txBody>
          <a:bodyPr/>
          <a:lstStyle/>
          <a:p>
            <a:r>
              <a:rPr lang="de-CH" dirty="0"/>
              <a:t>Der nutzerzentrierte Gestaltungsprozess</a:t>
            </a:r>
          </a:p>
        </p:txBody>
      </p:sp>
      <p:sp>
        <p:nvSpPr>
          <p:cNvPr id="4" name="Foliennummernplatzhalter 3">
            <a:extLst>
              <a:ext uri="{FF2B5EF4-FFF2-40B4-BE49-F238E27FC236}">
                <a16:creationId xmlns:a16="http://schemas.microsoft.com/office/drawing/2014/main" id="{71F01CE4-3F65-2E95-F256-9B40ED0527FD}"/>
              </a:ext>
            </a:extLst>
          </p:cNvPr>
          <p:cNvSpPr>
            <a:spLocks noGrp="1"/>
          </p:cNvSpPr>
          <p:nvPr>
            <p:ph type="sldNum" sz="quarter" idx="12"/>
          </p:nvPr>
        </p:nvSpPr>
        <p:spPr/>
        <p:txBody>
          <a:bodyPr/>
          <a:lstStyle/>
          <a:p>
            <a:fld id="{F0E841FC-7AA3-274E-887F-3F06530528A4}" type="slidenum">
              <a:rPr lang="de-DE" smtClean="0"/>
              <a:pPr/>
              <a:t>3</a:t>
            </a:fld>
            <a:endParaRPr lang="de-DE"/>
          </a:p>
        </p:txBody>
      </p:sp>
      <p:sp>
        <p:nvSpPr>
          <p:cNvPr id="5" name="Rechteck 4">
            <a:extLst>
              <a:ext uri="{FF2B5EF4-FFF2-40B4-BE49-F238E27FC236}">
                <a16:creationId xmlns:a16="http://schemas.microsoft.com/office/drawing/2014/main" id="{556B8C14-C8C8-7CF4-174D-59523AAF5993}"/>
              </a:ext>
            </a:extLst>
          </p:cNvPr>
          <p:cNvSpPr/>
          <p:nvPr/>
        </p:nvSpPr>
        <p:spPr>
          <a:xfrm>
            <a:off x="5735960" y="2672739"/>
            <a:ext cx="1872208" cy="864096"/>
          </a:xfrm>
          <a:prstGeom prst="rect">
            <a:avLst/>
          </a:prstGeom>
          <a:solidFill>
            <a:sysClr val="window" lastClr="FFFFFF"/>
          </a:solidFill>
          <a:ln w="25400" cap="rnd"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Nutzungskontext verstehen und beschreiben</a:t>
            </a:r>
            <a:endParaRPr kumimoji="0" lang="de-CH"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Rechteck 5">
            <a:extLst>
              <a:ext uri="{FF2B5EF4-FFF2-40B4-BE49-F238E27FC236}">
                <a16:creationId xmlns:a16="http://schemas.microsoft.com/office/drawing/2014/main" id="{2DB50206-4CCA-E55C-6913-D50E17C19682}"/>
              </a:ext>
            </a:extLst>
          </p:cNvPr>
          <p:cNvSpPr/>
          <p:nvPr/>
        </p:nvSpPr>
        <p:spPr>
          <a:xfrm>
            <a:off x="7896200" y="3801169"/>
            <a:ext cx="2160240" cy="864096"/>
          </a:xfrm>
          <a:prstGeom prst="rect">
            <a:avLst/>
          </a:prstGeom>
          <a:solidFill>
            <a:sysClr val="window" lastClr="FFFFFF"/>
          </a:solidFill>
          <a:ln w="25400" cap="rnd"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Nutzungsanforderungen spezifizieren</a:t>
            </a:r>
            <a:endParaRPr kumimoji="0" lang="de-CH"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7" name="Rechteck 6">
            <a:extLst>
              <a:ext uri="{FF2B5EF4-FFF2-40B4-BE49-F238E27FC236}">
                <a16:creationId xmlns:a16="http://schemas.microsoft.com/office/drawing/2014/main" id="{7B071DED-C774-5299-C8A8-DFB5B24D8423}"/>
              </a:ext>
            </a:extLst>
          </p:cNvPr>
          <p:cNvSpPr/>
          <p:nvPr/>
        </p:nvSpPr>
        <p:spPr>
          <a:xfrm>
            <a:off x="5735960" y="5020992"/>
            <a:ext cx="1872208" cy="864096"/>
          </a:xfrm>
          <a:prstGeom prst="rect">
            <a:avLst/>
          </a:prstGeom>
          <a:solidFill>
            <a:sysClr val="window" lastClr="FFFFFF"/>
          </a:solidFill>
          <a:ln w="25400" cap="rnd"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Gestaltungslösungen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realisieren</a:t>
            </a:r>
            <a:endParaRPr kumimoji="0" lang="de-CH"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Rechteck 7">
            <a:extLst>
              <a:ext uri="{FF2B5EF4-FFF2-40B4-BE49-F238E27FC236}">
                <a16:creationId xmlns:a16="http://schemas.microsoft.com/office/drawing/2014/main" id="{E74024A7-E1DD-B6A2-84B8-42E5CDA71FE3}"/>
              </a:ext>
            </a:extLst>
          </p:cNvPr>
          <p:cNvSpPr/>
          <p:nvPr/>
        </p:nvSpPr>
        <p:spPr>
          <a:xfrm>
            <a:off x="3287688" y="3801169"/>
            <a:ext cx="2160240" cy="864096"/>
          </a:xfrm>
          <a:prstGeom prst="rect">
            <a:avLst/>
          </a:prstGeom>
          <a:solidFill>
            <a:sysClr val="window" lastClr="FFFFFF"/>
          </a:solidFill>
          <a:ln w="25400" cap="rnd"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Gestaltungslösungen evaluieren</a:t>
            </a:r>
            <a:endParaRPr kumimoji="0" lang="de-CH"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Rechteck 8">
            <a:extLst>
              <a:ext uri="{FF2B5EF4-FFF2-40B4-BE49-F238E27FC236}">
                <a16:creationId xmlns:a16="http://schemas.microsoft.com/office/drawing/2014/main" id="{4AAEB7D4-DE5E-75C5-4557-48DAFF526A79}"/>
              </a:ext>
            </a:extLst>
          </p:cNvPr>
          <p:cNvSpPr/>
          <p:nvPr/>
        </p:nvSpPr>
        <p:spPr>
          <a:xfrm>
            <a:off x="3431704" y="1297853"/>
            <a:ext cx="1872208" cy="864096"/>
          </a:xfrm>
          <a:prstGeom prst="rect">
            <a:avLst/>
          </a:prstGeom>
          <a:solidFill>
            <a:sysClr val="window" lastClr="FFFFFF">
              <a:lumMod val="75000"/>
            </a:sysClr>
          </a:solidFill>
          <a:ln w="9525" cap="rnd"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Planung der menschenzentrierten Gestaltung</a:t>
            </a:r>
            <a:endParaRPr kumimoji="0" lang="de-CH"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 name="Ellipse 9">
            <a:extLst>
              <a:ext uri="{FF2B5EF4-FFF2-40B4-BE49-F238E27FC236}">
                <a16:creationId xmlns:a16="http://schemas.microsoft.com/office/drawing/2014/main" id="{EA893B05-6ABD-ABA3-1A67-F68E9C264754}"/>
              </a:ext>
            </a:extLst>
          </p:cNvPr>
          <p:cNvSpPr/>
          <p:nvPr/>
        </p:nvSpPr>
        <p:spPr>
          <a:xfrm>
            <a:off x="753592" y="1780930"/>
            <a:ext cx="2376264" cy="1143000"/>
          </a:xfrm>
          <a:prstGeom prst="ellipse">
            <a:avLst/>
          </a:prstGeom>
          <a:solidFill>
            <a:sysClr val="window" lastClr="FFFFFF">
              <a:lumMod val="75000"/>
            </a:sysClr>
          </a:solidFill>
          <a:ln w="9525" cap="rnd"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Gestaltungslösung erfüllt Nutzungs-anforderung</a:t>
            </a:r>
            <a:endParaRPr kumimoji="0" lang="de-CH" sz="14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11" name="Verbinder: gekrümmt 10">
            <a:extLst>
              <a:ext uri="{FF2B5EF4-FFF2-40B4-BE49-F238E27FC236}">
                <a16:creationId xmlns:a16="http://schemas.microsoft.com/office/drawing/2014/main" id="{99170695-A34B-E6B0-0E42-896C84761607}"/>
              </a:ext>
            </a:extLst>
          </p:cNvPr>
          <p:cNvCxnSpPr>
            <a:stCxn id="8" idx="0"/>
            <a:endCxn id="5" idx="1"/>
          </p:cNvCxnSpPr>
          <p:nvPr/>
        </p:nvCxnSpPr>
        <p:spPr>
          <a:xfrm rot="5400000" flipH="1" flipV="1">
            <a:off x="4703693" y="2768902"/>
            <a:ext cx="696382" cy="1368152"/>
          </a:xfrm>
          <a:prstGeom prst="curvedConnector2">
            <a:avLst/>
          </a:prstGeom>
          <a:noFill/>
          <a:ln w="38100" cap="rnd" cmpd="sng" algn="ctr">
            <a:solidFill>
              <a:srgbClr val="4F81BD">
                <a:shade val="95000"/>
                <a:satMod val="105000"/>
              </a:srgbClr>
            </a:solidFill>
            <a:prstDash val="sysDash"/>
            <a:tailEnd type="triangle"/>
          </a:ln>
          <a:effectLst/>
        </p:spPr>
      </p:cxnSp>
      <p:cxnSp>
        <p:nvCxnSpPr>
          <p:cNvPr id="12" name="Verbinder: gekrümmt 11">
            <a:extLst>
              <a:ext uri="{FF2B5EF4-FFF2-40B4-BE49-F238E27FC236}">
                <a16:creationId xmlns:a16="http://schemas.microsoft.com/office/drawing/2014/main" id="{89CB9368-5AB4-1C0F-3496-D59AA29BAE6F}"/>
              </a:ext>
            </a:extLst>
          </p:cNvPr>
          <p:cNvCxnSpPr>
            <a:stCxn id="5" idx="3"/>
            <a:endCxn id="6" idx="0"/>
          </p:cNvCxnSpPr>
          <p:nvPr/>
        </p:nvCxnSpPr>
        <p:spPr>
          <a:xfrm>
            <a:off x="7608168" y="3104787"/>
            <a:ext cx="1368152" cy="696382"/>
          </a:xfrm>
          <a:prstGeom prst="curvedConnector2">
            <a:avLst/>
          </a:prstGeom>
          <a:noFill/>
          <a:ln w="38100" cap="rnd" cmpd="sng" algn="ctr">
            <a:solidFill>
              <a:srgbClr val="4F81BD">
                <a:shade val="95000"/>
                <a:satMod val="105000"/>
              </a:srgbClr>
            </a:solidFill>
            <a:prstDash val="solid"/>
            <a:tailEnd type="triangle"/>
          </a:ln>
          <a:effectLst/>
        </p:spPr>
      </p:cxnSp>
      <p:cxnSp>
        <p:nvCxnSpPr>
          <p:cNvPr id="13" name="Verbinder: gekrümmt 12">
            <a:extLst>
              <a:ext uri="{FF2B5EF4-FFF2-40B4-BE49-F238E27FC236}">
                <a16:creationId xmlns:a16="http://schemas.microsoft.com/office/drawing/2014/main" id="{AFFBAF5F-806B-D7ED-7104-F2CC53C7E418}"/>
              </a:ext>
            </a:extLst>
          </p:cNvPr>
          <p:cNvCxnSpPr>
            <a:stCxn id="6" idx="2"/>
            <a:endCxn id="7" idx="3"/>
          </p:cNvCxnSpPr>
          <p:nvPr/>
        </p:nvCxnSpPr>
        <p:spPr>
          <a:xfrm rot="5400000">
            <a:off x="7898357" y="4375076"/>
            <a:ext cx="787775" cy="1368152"/>
          </a:xfrm>
          <a:prstGeom prst="curvedConnector2">
            <a:avLst/>
          </a:prstGeom>
          <a:noFill/>
          <a:ln w="38100" cap="rnd" cmpd="sng" algn="ctr">
            <a:solidFill>
              <a:srgbClr val="4F81BD">
                <a:shade val="95000"/>
                <a:satMod val="105000"/>
              </a:srgbClr>
            </a:solidFill>
            <a:prstDash val="solid"/>
            <a:tailEnd type="triangle"/>
          </a:ln>
          <a:effectLst/>
        </p:spPr>
      </p:cxnSp>
      <p:cxnSp>
        <p:nvCxnSpPr>
          <p:cNvPr id="14" name="Verbinder: gekrümmt 13">
            <a:extLst>
              <a:ext uri="{FF2B5EF4-FFF2-40B4-BE49-F238E27FC236}">
                <a16:creationId xmlns:a16="http://schemas.microsoft.com/office/drawing/2014/main" id="{A7F4DE63-DADE-5D8C-50BF-A6786836238C}"/>
              </a:ext>
            </a:extLst>
          </p:cNvPr>
          <p:cNvCxnSpPr>
            <a:stCxn id="7" idx="1"/>
            <a:endCxn id="8" idx="2"/>
          </p:cNvCxnSpPr>
          <p:nvPr/>
        </p:nvCxnSpPr>
        <p:spPr>
          <a:xfrm rot="10800000">
            <a:off x="4367808" y="4665266"/>
            <a:ext cx="1368152" cy="787775"/>
          </a:xfrm>
          <a:prstGeom prst="curvedConnector2">
            <a:avLst/>
          </a:prstGeom>
          <a:noFill/>
          <a:ln w="38100" cap="rnd" cmpd="sng" algn="ctr">
            <a:solidFill>
              <a:srgbClr val="4F81BD">
                <a:shade val="95000"/>
                <a:satMod val="105000"/>
              </a:srgbClr>
            </a:solidFill>
            <a:prstDash val="solid"/>
            <a:tailEnd type="triangle"/>
          </a:ln>
          <a:effectLst/>
        </p:spPr>
      </p:cxnSp>
      <p:cxnSp>
        <p:nvCxnSpPr>
          <p:cNvPr id="15" name="Verbinder: gekrümmt 14">
            <a:extLst>
              <a:ext uri="{FF2B5EF4-FFF2-40B4-BE49-F238E27FC236}">
                <a16:creationId xmlns:a16="http://schemas.microsoft.com/office/drawing/2014/main" id="{789B74D2-8C2F-8829-A51D-A5EC7BD48203}"/>
              </a:ext>
            </a:extLst>
          </p:cNvPr>
          <p:cNvCxnSpPr>
            <a:stCxn id="8" idx="3"/>
            <a:endCxn id="7" idx="0"/>
          </p:cNvCxnSpPr>
          <p:nvPr/>
        </p:nvCxnSpPr>
        <p:spPr>
          <a:xfrm>
            <a:off x="5447928" y="4233217"/>
            <a:ext cx="1224136" cy="787775"/>
          </a:xfrm>
          <a:prstGeom prst="curvedConnector2">
            <a:avLst/>
          </a:prstGeom>
          <a:noFill/>
          <a:ln w="19050" cap="rnd" cmpd="sng" algn="ctr">
            <a:solidFill>
              <a:srgbClr val="00B050"/>
            </a:solidFill>
            <a:prstDash val="sysDash"/>
            <a:tailEnd type="triangle"/>
          </a:ln>
          <a:effectLst/>
        </p:spPr>
      </p:cxnSp>
      <p:cxnSp>
        <p:nvCxnSpPr>
          <p:cNvPr id="16" name="Verbinder: gekrümmt 15">
            <a:extLst>
              <a:ext uri="{FF2B5EF4-FFF2-40B4-BE49-F238E27FC236}">
                <a16:creationId xmlns:a16="http://schemas.microsoft.com/office/drawing/2014/main" id="{97DD2270-9C69-D8DA-1B8C-033784DA1C05}"/>
              </a:ext>
            </a:extLst>
          </p:cNvPr>
          <p:cNvCxnSpPr>
            <a:cxnSpLocks/>
            <a:stCxn id="8" idx="0"/>
            <a:endCxn id="6" idx="0"/>
          </p:cNvCxnSpPr>
          <p:nvPr/>
        </p:nvCxnSpPr>
        <p:spPr>
          <a:xfrm rot="5400000" flipH="1" flipV="1">
            <a:off x="6672064" y="1496913"/>
            <a:ext cx="12700" cy="4608512"/>
          </a:xfrm>
          <a:prstGeom prst="curvedConnector3">
            <a:avLst>
              <a:gd name="adj1" fmla="val 1800000"/>
            </a:avLst>
          </a:prstGeom>
          <a:noFill/>
          <a:ln w="19050" cap="rnd" cmpd="sng" algn="ctr">
            <a:solidFill>
              <a:srgbClr val="00B050"/>
            </a:solidFill>
            <a:prstDash val="sysDash"/>
            <a:tailEnd type="triangle"/>
          </a:ln>
          <a:effectLst/>
        </p:spPr>
      </p:cxnSp>
      <p:cxnSp>
        <p:nvCxnSpPr>
          <p:cNvPr id="17" name="Verbinder: gekrümmt 16">
            <a:extLst>
              <a:ext uri="{FF2B5EF4-FFF2-40B4-BE49-F238E27FC236}">
                <a16:creationId xmlns:a16="http://schemas.microsoft.com/office/drawing/2014/main" id="{757FC36F-E27C-E81F-A1DE-EB9A28FD917D}"/>
              </a:ext>
            </a:extLst>
          </p:cNvPr>
          <p:cNvCxnSpPr>
            <a:stCxn id="9" idx="3"/>
            <a:endCxn id="5" idx="0"/>
          </p:cNvCxnSpPr>
          <p:nvPr/>
        </p:nvCxnSpPr>
        <p:spPr>
          <a:xfrm>
            <a:off x="5303912" y="1729901"/>
            <a:ext cx="1368152" cy="942838"/>
          </a:xfrm>
          <a:prstGeom prst="curvedConnector2">
            <a:avLst/>
          </a:prstGeom>
          <a:noFill/>
          <a:ln w="19050" cap="rnd" cmpd="sng" algn="ctr">
            <a:solidFill>
              <a:srgbClr val="FF0000"/>
            </a:solidFill>
            <a:prstDash val="solid"/>
            <a:tailEnd type="triangle"/>
          </a:ln>
          <a:effectLst/>
        </p:spPr>
      </p:cxnSp>
      <p:cxnSp>
        <p:nvCxnSpPr>
          <p:cNvPr id="18" name="Verbinder: gekrümmt 17">
            <a:extLst>
              <a:ext uri="{FF2B5EF4-FFF2-40B4-BE49-F238E27FC236}">
                <a16:creationId xmlns:a16="http://schemas.microsoft.com/office/drawing/2014/main" id="{DFBDABB2-5124-D737-18B3-B28B11270343}"/>
              </a:ext>
            </a:extLst>
          </p:cNvPr>
          <p:cNvCxnSpPr>
            <a:cxnSpLocks/>
            <a:stCxn id="8" idx="0"/>
            <a:endCxn id="10" idx="4"/>
          </p:cNvCxnSpPr>
          <p:nvPr/>
        </p:nvCxnSpPr>
        <p:spPr>
          <a:xfrm rot="16200000" flipV="1">
            <a:off x="2716147" y="2149508"/>
            <a:ext cx="877239" cy="2426084"/>
          </a:xfrm>
          <a:prstGeom prst="curvedConnector3">
            <a:avLst/>
          </a:prstGeom>
          <a:noFill/>
          <a:ln w="19050" cap="rnd" cmpd="sng" algn="ctr">
            <a:solidFill>
              <a:srgbClr val="FF0000"/>
            </a:solidFill>
            <a:prstDash val="solid"/>
            <a:tailEnd type="triangle"/>
          </a:ln>
          <a:effectLst/>
        </p:spPr>
      </p:cxnSp>
      <p:sp>
        <p:nvSpPr>
          <p:cNvPr id="19" name="Ellipse 18">
            <a:extLst>
              <a:ext uri="{FF2B5EF4-FFF2-40B4-BE49-F238E27FC236}">
                <a16:creationId xmlns:a16="http://schemas.microsoft.com/office/drawing/2014/main" id="{4342A556-89DE-190D-C6AD-37AB8F425635}"/>
              </a:ext>
            </a:extLst>
          </p:cNvPr>
          <p:cNvSpPr/>
          <p:nvPr/>
        </p:nvSpPr>
        <p:spPr>
          <a:xfrm>
            <a:off x="7735732" y="3402968"/>
            <a:ext cx="2500227" cy="1656184"/>
          </a:xfrm>
          <a:prstGeom prst="ellipse">
            <a:avLst/>
          </a:prstGeom>
          <a:noFill/>
          <a:ln w="571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prstClr val="white"/>
              </a:solidFill>
              <a:effectLst/>
              <a:uLnTx/>
              <a:uFillTx/>
              <a:latin typeface="Calibri"/>
              <a:ea typeface="+mn-ea"/>
              <a:cs typeface="+mn-cs"/>
            </a:endParaRPr>
          </a:p>
        </p:txBody>
      </p:sp>
      <p:sp>
        <p:nvSpPr>
          <p:cNvPr id="20" name="Textfeld 19">
            <a:extLst>
              <a:ext uri="{FF2B5EF4-FFF2-40B4-BE49-F238E27FC236}">
                <a16:creationId xmlns:a16="http://schemas.microsoft.com/office/drawing/2014/main" id="{D369B152-5C03-3659-5A72-02E5C0AA118C}"/>
              </a:ext>
            </a:extLst>
          </p:cNvPr>
          <p:cNvSpPr txBox="1"/>
          <p:nvPr/>
        </p:nvSpPr>
        <p:spPr>
          <a:xfrm>
            <a:off x="58053" y="5445224"/>
            <a:ext cx="2653571" cy="954107"/>
          </a:xfrm>
          <a:prstGeom prst="rect">
            <a:avLst/>
          </a:prstGeom>
          <a:noFill/>
        </p:spPr>
        <p:txBody>
          <a:bodyPr wrap="square">
            <a:spAutoFit/>
          </a:bodyPr>
          <a:lstStyle/>
          <a:p>
            <a:r>
              <a:rPr lang="de-DE" sz="1400" dirty="0">
                <a:latin typeface="Arial" panose="020B0604020202020204" pitchFamily="34" charset="0"/>
                <a:cs typeface="Arial" panose="020B0604020202020204" pitchFamily="34" charset="0"/>
              </a:rPr>
              <a:t>Quelle: </a:t>
            </a:r>
          </a:p>
          <a:p>
            <a:r>
              <a:rPr lang="de-DE" sz="1400" dirty="0">
                <a:latin typeface="Arial" panose="020B0604020202020204" pitchFamily="34" charset="0"/>
                <a:cs typeface="Arial" panose="020B0604020202020204" pitchFamily="34" charset="0"/>
              </a:rPr>
              <a:t>Usability und UX für </a:t>
            </a:r>
            <a:r>
              <a:rPr lang="de-DE" sz="1400" dirty="0" err="1">
                <a:latin typeface="Arial" panose="020B0604020202020204" pitchFamily="34" charset="0"/>
                <a:cs typeface="Arial" panose="020B0604020202020204" pitchFamily="34" charset="0"/>
              </a:rPr>
              <a:t>dummies</a:t>
            </a:r>
            <a:r>
              <a:rPr lang="de-DE" sz="1400" dirty="0">
                <a:latin typeface="Arial" panose="020B0604020202020204" pitchFamily="34" charset="0"/>
                <a:cs typeface="Arial" panose="020B0604020202020204" pitchFamily="34" charset="0"/>
              </a:rPr>
              <a:t>, </a:t>
            </a:r>
          </a:p>
          <a:p>
            <a:r>
              <a:rPr lang="de-DE" sz="1400" dirty="0" err="1">
                <a:latin typeface="Arial" panose="020B0604020202020204" pitchFamily="34" charset="0"/>
                <a:cs typeface="Arial" panose="020B0604020202020204" pitchFamily="34" charset="0"/>
              </a:rPr>
              <a:t>Elske</a:t>
            </a:r>
            <a:r>
              <a:rPr lang="de-DE" sz="1400" dirty="0">
                <a:latin typeface="Arial" panose="020B0604020202020204" pitchFamily="34" charset="0"/>
                <a:cs typeface="Arial" panose="020B0604020202020204" pitchFamily="34" charset="0"/>
              </a:rPr>
              <a:t> Ludewig</a:t>
            </a:r>
          </a:p>
          <a:p>
            <a:r>
              <a:rPr lang="de-DE" sz="1400" dirty="0">
                <a:latin typeface="Arial" panose="020B0604020202020204" pitchFamily="34" charset="0"/>
                <a:cs typeface="Arial" panose="020B0604020202020204" pitchFamily="34" charset="0"/>
              </a:rPr>
              <a:t>2020</a:t>
            </a:r>
            <a:endParaRPr lang="de-CH" sz="1400" dirty="0">
              <a:latin typeface="Arial" panose="020B0604020202020204" pitchFamily="34" charset="0"/>
              <a:cs typeface="Arial" panose="020B0604020202020204" pitchFamily="34" charset="0"/>
            </a:endParaRPr>
          </a:p>
        </p:txBody>
      </p:sp>
      <p:sp>
        <p:nvSpPr>
          <p:cNvPr id="21" name="Textfeld 20">
            <a:extLst>
              <a:ext uri="{FF2B5EF4-FFF2-40B4-BE49-F238E27FC236}">
                <a16:creationId xmlns:a16="http://schemas.microsoft.com/office/drawing/2014/main" id="{44113E26-3483-3241-DD4B-DCEF7A45F291}"/>
              </a:ext>
            </a:extLst>
          </p:cNvPr>
          <p:cNvSpPr txBox="1"/>
          <p:nvPr/>
        </p:nvSpPr>
        <p:spPr>
          <a:xfrm>
            <a:off x="7608168" y="6029999"/>
            <a:ext cx="2653571" cy="738664"/>
          </a:xfrm>
          <a:prstGeom prst="rect">
            <a:avLst/>
          </a:prstGeom>
          <a:noFill/>
        </p:spPr>
        <p:txBody>
          <a:bodyPr wrap="square">
            <a:spAutoFit/>
          </a:bodyPr>
          <a:lstStyle/>
          <a:p>
            <a:r>
              <a:rPr lang="de-DE" sz="1400" dirty="0">
                <a:latin typeface="Arial" panose="020B0604020202020204" pitchFamily="34" charset="0"/>
                <a:cs typeface="Arial" panose="020B0604020202020204" pitchFamily="34" charset="0"/>
              </a:rPr>
              <a:t>Menschenzentrierter Gestaltungsprozess nach DIN SIO 9241-210 (vereinfacht)</a:t>
            </a:r>
            <a:endParaRPr lang="de-CH"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50506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1B3131-F287-1E8B-3EED-08016C68D3FD}"/>
              </a:ext>
            </a:extLst>
          </p:cNvPr>
          <p:cNvSpPr>
            <a:spLocks noGrp="1"/>
          </p:cNvSpPr>
          <p:nvPr>
            <p:ph type="title"/>
          </p:nvPr>
        </p:nvSpPr>
        <p:spPr/>
        <p:txBody>
          <a:bodyPr/>
          <a:lstStyle/>
          <a:p>
            <a:r>
              <a:rPr lang="de-CH" dirty="0"/>
              <a:t>Gebrauchstauglichkeit (Usability)</a:t>
            </a:r>
          </a:p>
        </p:txBody>
      </p:sp>
      <p:sp>
        <p:nvSpPr>
          <p:cNvPr id="4" name="Foliennummernplatzhalter 3">
            <a:extLst>
              <a:ext uri="{FF2B5EF4-FFF2-40B4-BE49-F238E27FC236}">
                <a16:creationId xmlns:a16="http://schemas.microsoft.com/office/drawing/2014/main" id="{B512A7A0-C644-C000-A55E-E9798DA785D8}"/>
              </a:ext>
            </a:extLst>
          </p:cNvPr>
          <p:cNvSpPr>
            <a:spLocks noGrp="1"/>
          </p:cNvSpPr>
          <p:nvPr>
            <p:ph type="sldNum" sz="quarter" idx="12"/>
          </p:nvPr>
        </p:nvSpPr>
        <p:spPr/>
        <p:txBody>
          <a:bodyPr/>
          <a:lstStyle/>
          <a:p>
            <a:fld id="{F0E841FC-7AA3-274E-887F-3F06530528A4}" type="slidenum">
              <a:rPr lang="de-DE" smtClean="0"/>
              <a:pPr/>
              <a:t>4</a:t>
            </a:fld>
            <a:endParaRPr lang="de-DE"/>
          </a:p>
        </p:txBody>
      </p:sp>
      <p:sp>
        <p:nvSpPr>
          <p:cNvPr id="22" name="Rechteck: abgerundete Ecken 21">
            <a:extLst>
              <a:ext uri="{FF2B5EF4-FFF2-40B4-BE49-F238E27FC236}">
                <a16:creationId xmlns:a16="http://schemas.microsoft.com/office/drawing/2014/main" id="{71BF0C85-3CC4-11A2-B1AD-272C7FE9D858}"/>
              </a:ext>
            </a:extLst>
          </p:cNvPr>
          <p:cNvSpPr/>
          <p:nvPr/>
        </p:nvSpPr>
        <p:spPr>
          <a:xfrm>
            <a:off x="1080632" y="1417638"/>
            <a:ext cx="3403560" cy="4963690"/>
          </a:xfrm>
          <a:prstGeom prst="roundRect">
            <a:avLst/>
          </a:prstGeom>
          <a:solidFill>
            <a:srgbClr val="9BBB59"/>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prstClr val="white"/>
              </a:solidFill>
              <a:effectLst/>
              <a:uLnTx/>
              <a:uFillTx/>
              <a:latin typeface="Calibri"/>
              <a:ea typeface="+mn-ea"/>
              <a:cs typeface="+mn-cs"/>
            </a:endParaRPr>
          </a:p>
        </p:txBody>
      </p:sp>
      <p:sp>
        <p:nvSpPr>
          <p:cNvPr id="23" name="Rechteck: abgerundete Ecken 22">
            <a:extLst>
              <a:ext uri="{FF2B5EF4-FFF2-40B4-BE49-F238E27FC236}">
                <a16:creationId xmlns:a16="http://schemas.microsoft.com/office/drawing/2014/main" id="{D0029905-ADD1-62F8-8D2E-DA604E64E81A}"/>
              </a:ext>
            </a:extLst>
          </p:cNvPr>
          <p:cNvSpPr/>
          <p:nvPr/>
        </p:nvSpPr>
        <p:spPr>
          <a:xfrm>
            <a:off x="1237244" y="1529186"/>
            <a:ext cx="3058556" cy="3988047"/>
          </a:xfrm>
          <a:prstGeom prst="roundRect">
            <a:avLst/>
          </a:prstGeom>
          <a:solidFill>
            <a:sysClr val="window" lastClr="FFFFFF"/>
          </a:solidFill>
          <a:ln w="25400" cap="rnd" cmpd="sng" algn="ctr">
            <a:solidFill>
              <a:srgbClr val="9BBB59">
                <a:shade val="50000"/>
              </a:srgbClr>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Black" panose="020B0A04020102020204" pitchFamily="34" charset="0"/>
                <a:ea typeface="+mn-ea"/>
                <a:cs typeface="+mn-cs"/>
              </a:rPr>
              <a:t>Nutzungskontext</a:t>
            </a:r>
            <a:endParaRPr kumimoji="0" lang="de-CH" sz="1800" b="0" i="0" u="none" strike="noStrike" kern="0" cap="none" spc="0" normalizeH="0" baseline="0" noProof="0" dirty="0">
              <a:ln>
                <a:noFill/>
              </a:ln>
              <a:solidFill>
                <a:prstClr val="black"/>
              </a:solidFill>
              <a:effectLst/>
              <a:uLnTx/>
              <a:uFillTx/>
              <a:latin typeface="Arial Black" panose="020B0A04020102020204" pitchFamily="34" charset="0"/>
              <a:ea typeface="+mn-ea"/>
              <a:cs typeface="+mn-cs"/>
            </a:endParaRPr>
          </a:p>
        </p:txBody>
      </p:sp>
      <p:sp>
        <p:nvSpPr>
          <p:cNvPr id="24" name="Rechteck: abgerundete Ecken 23">
            <a:extLst>
              <a:ext uri="{FF2B5EF4-FFF2-40B4-BE49-F238E27FC236}">
                <a16:creationId xmlns:a16="http://schemas.microsoft.com/office/drawing/2014/main" id="{D3CC28BB-4966-758C-07D9-108130FCC659}"/>
              </a:ext>
            </a:extLst>
          </p:cNvPr>
          <p:cNvSpPr/>
          <p:nvPr/>
        </p:nvSpPr>
        <p:spPr>
          <a:xfrm>
            <a:off x="1502210" y="5640708"/>
            <a:ext cx="2528624" cy="525619"/>
          </a:xfrm>
          <a:prstGeom prst="roundRect">
            <a:avLst/>
          </a:prstGeom>
          <a:solidFill>
            <a:sysClr val="window" lastClr="FFFFFF"/>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Produkt</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5" name="Rechteck: abgerundete Ecken 24">
            <a:extLst>
              <a:ext uri="{FF2B5EF4-FFF2-40B4-BE49-F238E27FC236}">
                <a16:creationId xmlns:a16="http://schemas.microsoft.com/office/drawing/2014/main" id="{C3204D57-0718-4EFA-E651-D8FD15072609}"/>
              </a:ext>
            </a:extLst>
          </p:cNvPr>
          <p:cNvSpPr/>
          <p:nvPr/>
        </p:nvSpPr>
        <p:spPr>
          <a:xfrm>
            <a:off x="1502210" y="1719428"/>
            <a:ext cx="2528624" cy="525619"/>
          </a:xfrm>
          <a:prstGeom prst="roundRect">
            <a:avLst/>
          </a:prstGeom>
          <a:solidFill>
            <a:sysClr val="window" lastClr="FFFFFF"/>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Benutzer</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6" name="Rechteck: abgerundete Ecken 25">
            <a:extLst>
              <a:ext uri="{FF2B5EF4-FFF2-40B4-BE49-F238E27FC236}">
                <a16:creationId xmlns:a16="http://schemas.microsoft.com/office/drawing/2014/main" id="{2873E4CA-5DE9-DC59-64FB-6A663940ED1A}"/>
              </a:ext>
            </a:extLst>
          </p:cNvPr>
          <p:cNvSpPr/>
          <p:nvPr/>
        </p:nvSpPr>
        <p:spPr>
          <a:xfrm>
            <a:off x="1518100" y="2575633"/>
            <a:ext cx="2528624" cy="525619"/>
          </a:xfrm>
          <a:prstGeom prst="roundRect">
            <a:avLst/>
          </a:prstGeom>
          <a:solidFill>
            <a:sysClr val="window" lastClr="FFFFFF"/>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Arbeitsaufgabe</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7" name="Rechteck: abgerundete Ecken 26">
            <a:extLst>
              <a:ext uri="{FF2B5EF4-FFF2-40B4-BE49-F238E27FC236}">
                <a16:creationId xmlns:a16="http://schemas.microsoft.com/office/drawing/2014/main" id="{99A98062-00CB-A41A-78C4-EF97E04D3FCF}"/>
              </a:ext>
            </a:extLst>
          </p:cNvPr>
          <p:cNvSpPr/>
          <p:nvPr/>
        </p:nvSpPr>
        <p:spPr>
          <a:xfrm>
            <a:off x="1534516" y="3429000"/>
            <a:ext cx="2528624" cy="525619"/>
          </a:xfrm>
          <a:prstGeom prst="roundRect">
            <a:avLst/>
          </a:prstGeom>
          <a:solidFill>
            <a:sysClr val="window" lastClr="FFFFFF"/>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Arbeitsmittel</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8" name="Rechteck: abgerundete Ecken 27">
            <a:extLst>
              <a:ext uri="{FF2B5EF4-FFF2-40B4-BE49-F238E27FC236}">
                <a16:creationId xmlns:a16="http://schemas.microsoft.com/office/drawing/2014/main" id="{7198E04C-90C4-E65C-1CD1-43E9431F3A89}"/>
              </a:ext>
            </a:extLst>
          </p:cNvPr>
          <p:cNvSpPr/>
          <p:nvPr/>
        </p:nvSpPr>
        <p:spPr>
          <a:xfrm>
            <a:off x="1534516" y="4280780"/>
            <a:ext cx="2528624" cy="525619"/>
          </a:xfrm>
          <a:prstGeom prst="roundRect">
            <a:avLst/>
          </a:prstGeom>
          <a:solidFill>
            <a:sysClr val="window" lastClr="FFFFFF"/>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Umgebung</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9" name="Rechteck: abgerundete Ecken 28">
            <a:extLst>
              <a:ext uri="{FF2B5EF4-FFF2-40B4-BE49-F238E27FC236}">
                <a16:creationId xmlns:a16="http://schemas.microsoft.com/office/drawing/2014/main" id="{00460FB8-157B-75EF-9937-E3CCEE90F8D5}"/>
              </a:ext>
            </a:extLst>
          </p:cNvPr>
          <p:cNvSpPr/>
          <p:nvPr/>
        </p:nvSpPr>
        <p:spPr>
          <a:xfrm>
            <a:off x="8510510" y="1737278"/>
            <a:ext cx="2528624" cy="525619"/>
          </a:xfrm>
          <a:prstGeom prst="roundRect">
            <a:avLst/>
          </a:prstGeom>
          <a:solidFill>
            <a:sysClr val="window" lastClr="FFFFFF"/>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Ziele</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30" name="Gerade Verbindung mit Pfeil 29">
            <a:extLst>
              <a:ext uri="{FF2B5EF4-FFF2-40B4-BE49-F238E27FC236}">
                <a16:creationId xmlns:a16="http://schemas.microsoft.com/office/drawing/2014/main" id="{96197B42-67DF-D5BE-76FB-613E8A40BDFD}"/>
              </a:ext>
            </a:extLst>
          </p:cNvPr>
          <p:cNvCxnSpPr>
            <a:cxnSpLocks/>
            <a:endCxn id="29" idx="1"/>
          </p:cNvCxnSpPr>
          <p:nvPr/>
        </p:nvCxnSpPr>
        <p:spPr>
          <a:xfrm>
            <a:off x="4484192" y="2000088"/>
            <a:ext cx="4026318" cy="0"/>
          </a:xfrm>
          <a:prstGeom prst="straightConnector1">
            <a:avLst/>
          </a:prstGeom>
          <a:noFill/>
          <a:ln w="57150" cap="rnd" cmpd="sng" algn="ctr">
            <a:solidFill>
              <a:sysClr val="windowText" lastClr="000000">
                <a:shade val="95000"/>
                <a:satMod val="105000"/>
              </a:sysClr>
            </a:solidFill>
            <a:prstDash val="solid"/>
            <a:tailEnd type="triangle"/>
          </a:ln>
          <a:effectLst/>
        </p:spPr>
      </p:cxnSp>
      <p:cxnSp>
        <p:nvCxnSpPr>
          <p:cNvPr id="31" name="Gerade Verbindung mit Pfeil 30">
            <a:extLst>
              <a:ext uri="{FF2B5EF4-FFF2-40B4-BE49-F238E27FC236}">
                <a16:creationId xmlns:a16="http://schemas.microsoft.com/office/drawing/2014/main" id="{C533EBBF-4D15-4744-CE62-94617C67ADFB}"/>
              </a:ext>
            </a:extLst>
          </p:cNvPr>
          <p:cNvCxnSpPr>
            <a:cxnSpLocks/>
            <a:stCxn id="35" idx="0"/>
            <a:endCxn id="29" idx="2"/>
          </p:cNvCxnSpPr>
          <p:nvPr/>
        </p:nvCxnSpPr>
        <p:spPr>
          <a:xfrm flipV="1">
            <a:off x="9745464" y="2262897"/>
            <a:ext cx="29358" cy="805926"/>
          </a:xfrm>
          <a:prstGeom prst="straightConnector1">
            <a:avLst/>
          </a:prstGeom>
          <a:noFill/>
          <a:ln w="57150" cap="rnd" cmpd="sng" algn="ctr">
            <a:solidFill>
              <a:sysClr val="windowText" lastClr="000000">
                <a:shade val="95000"/>
                <a:satMod val="105000"/>
              </a:sysClr>
            </a:solidFill>
            <a:prstDash val="solid"/>
            <a:headEnd type="triangle" w="med" len="med"/>
            <a:tailEnd type="triangle" w="med" len="med"/>
          </a:ln>
          <a:effectLst/>
        </p:spPr>
      </p:cxnSp>
      <p:sp>
        <p:nvSpPr>
          <p:cNvPr id="32" name="Rechteck: abgerundete Ecken 31">
            <a:extLst>
              <a:ext uri="{FF2B5EF4-FFF2-40B4-BE49-F238E27FC236}">
                <a16:creationId xmlns:a16="http://schemas.microsoft.com/office/drawing/2014/main" id="{79565CC8-5F06-432C-2C6F-8A76C8EEFD88}"/>
              </a:ext>
            </a:extLst>
          </p:cNvPr>
          <p:cNvSpPr/>
          <p:nvPr/>
        </p:nvSpPr>
        <p:spPr>
          <a:xfrm>
            <a:off x="4831688" y="1722914"/>
            <a:ext cx="2528624" cy="578181"/>
          </a:xfrm>
          <a:prstGeom prst="roundRect">
            <a:avLst/>
          </a:prstGeom>
          <a:noFill/>
          <a:ln w="25400"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Angestrebtes Ergebnis</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3" name="Rechteck: abgerundete Ecken 32">
            <a:extLst>
              <a:ext uri="{FF2B5EF4-FFF2-40B4-BE49-F238E27FC236}">
                <a16:creationId xmlns:a16="http://schemas.microsoft.com/office/drawing/2014/main" id="{D732F44D-6031-A2DC-79BF-CD0D50C37D60}"/>
              </a:ext>
            </a:extLst>
          </p:cNvPr>
          <p:cNvSpPr/>
          <p:nvPr/>
        </p:nvSpPr>
        <p:spPr>
          <a:xfrm>
            <a:off x="4900236" y="4331902"/>
            <a:ext cx="2528624" cy="635999"/>
          </a:xfrm>
          <a:prstGeom prst="roundRect">
            <a:avLst/>
          </a:prstGeom>
          <a:noFill/>
          <a:ln w="25400"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Ergebnis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Nutzung</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4" name="Textfeld 33">
            <a:extLst>
              <a:ext uri="{FF2B5EF4-FFF2-40B4-BE49-F238E27FC236}">
                <a16:creationId xmlns:a16="http://schemas.microsoft.com/office/drawing/2014/main" id="{D4215869-B069-BF59-1EAC-8E3E96ABA08F}"/>
              </a:ext>
            </a:extLst>
          </p:cNvPr>
          <p:cNvSpPr txBox="1"/>
          <p:nvPr/>
        </p:nvSpPr>
        <p:spPr>
          <a:xfrm>
            <a:off x="4923528" y="5538134"/>
            <a:ext cx="2752586" cy="738664"/>
          </a:xfrm>
          <a:prstGeom prst="rect">
            <a:avLst/>
          </a:prstGeom>
          <a:noFill/>
        </p:spPr>
        <p:txBody>
          <a:bodyPr wrap="square">
            <a:spAutoFit/>
          </a:bodyPr>
          <a:lstStyle/>
          <a:p>
            <a:pPr eaLnBrk="1" fontAlgn="auto" hangingPunct="1">
              <a:spcBef>
                <a:spcPts val="0"/>
              </a:spcBef>
              <a:spcAft>
                <a:spcPts val="0"/>
              </a:spcAft>
            </a:pPr>
            <a:r>
              <a:rPr lang="de-CH" sz="1400" dirty="0">
                <a:solidFill>
                  <a:srgbClr val="535353"/>
                </a:solidFill>
                <a:latin typeface="Montserrat"/>
                <a:ea typeface="+mn-ea"/>
              </a:rPr>
              <a:t>©  </a:t>
            </a:r>
            <a:r>
              <a:rPr lang="de-DE" sz="1400" dirty="0">
                <a:solidFill>
                  <a:prstClr val="black"/>
                </a:solidFill>
                <a:latin typeface="Arial" panose="020B0604020202020204" pitchFamily="34" charset="0"/>
                <a:ea typeface="+mn-ea"/>
                <a:cs typeface="Arial" panose="020B0604020202020204" pitchFamily="34" charset="0"/>
              </a:rPr>
              <a:t>Gebrauchstauglichkeit nach DIN EN ISO 9241-11 (eigene Darstellung)</a:t>
            </a:r>
            <a:endParaRPr lang="de-CH" sz="1400" dirty="0">
              <a:solidFill>
                <a:prstClr val="black"/>
              </a:solidFill>
              <a:latin typeface="Arial" panose="020B0604020202020204" pitchFamily="34" charset="0"/>
              <a:ea typeface="+mn-ea"/>
              <a:cs typeface="Arial" panose="020B0604020202020204" pitchFamily="34" charset="0"/>
            </a:endParaRPr>
          </a:p>
        </p:txBody>
      </p:sp>
      <p:sp>
        <p:nvSpPr>
          <p:cNvPr id="35" name="Rechteck: abgerundete Ecken 34">
            <a:extLst>
              <a:ext uri="{FF2B5EF4-FFF2-40B4-BE49-F238E27FC236}">
                <a16:creationId xmlns:a16="http://schemas.microsoft.com/office/drawing/2014/main" id="{E1A6349F-2A92-0925-ECDB-38CF4C749116}"/>
              </a:ext>
            </a:extLst>
          </p:cNvPr>
          <p:cNvSpPr/>
          <p:nvPr/>
        </p:nvSpPr>
        <p:spPr>
          <a:xfrm>
            <a:off x="8010376" y="3068823"/>
            <a:ext cx="3470176" cy="3289557"/>
          </a:xfrm>
          <a:prstGeom prst="roundRect">
            <a:avLst/>
          </a:prstGeom>
          <a:solidFill>
            <a:srgbClr val="9BBB59"/>
          </a:solidFill>
          <a:ln w="25400" cap="rnd" cmpd="sng" algn="ctr">
            <a:solidFill>
              <a:srgbClr val="9BBB59">
                <a:shade val="50000"/>
              </a:srgbClr>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Black" panose="020B0A04020102020204" pitchFamily="34" charset="0"/>
                <a:ea typeface="+mn-ea"/>
                <a:cs typeface="+mn-cs"/>
              </a:rPr>
              <a:t>Kriterien der Gebrauchstauglichkeit</a:t>
            </a:r>
            <a:endParaRPr kumimoji="0" lang="de-CH" sz="1800" b="0" i="0" u="none" strike="noStrike" kern="0" cap="none" spc="0" normalizeH="0" baseline="0" noProof="0" dirty="0">
              <a:ln>
                <a:noFill/>
              </a:ln>
              <a:solidFill>
                <a:prstClr val="black"/>
              </a:solidFill>
              <a:effectLst/>
              <a:uLnTx/>
              <a:uFillTx/>
              <a:latin typeface="Arial Black" panose="020B0A04020102020204" pitchFamily="34" charset="0"/>
              <a:ea typeface="+mn-ea"/>
              <a:cs typeface="+mn-cs"/>
            </a:endParaRPr>
          </a:p>
        </p:txBody>
      </p:sp>
      <p:sp>
        <p:nvSpPr>
          <p:cNvPr id="36" name="Rechteck: abgerundete Ecken 35">
            <a:extLst>
              <a:ext uri="{FF2B5EF4-FFF2-40B4-BE49-F238E27FC236}">
                <a16:creationId xmlns:a16="http://schemas.microsoft.com/office/drawing/2014/main" id="{6D15B3FE-73A2-ACBC-D109-EF67AF7666C0}"/>
              </a:ext>
            </a:extLst>
          </p:cNvPr>
          <p:cNvSpPr/>
          <p:nvPr/>
        </p:nvSpPr>
        <p:spPr>
          <a:xfrm>
            <a:off x="8164108" y="3944922"/>
            <a:ext cx="3086956" cy="525619"/>
          </a:xfrm>
          <a:prstGeom prst="roundRect">
            <a:avLst/>
          </a:prstGeom>
          <a:solidFill>
            <a:sysClr val="window" lastClr="FFFFFF"/>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Effektivität</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37" name="Gerade Verbindung mit Pfeil 36">
            <a:extLst>
              <a:ext uri="{FF2B5EF4-FFF2-40B4-BE49-F238E27FC236}">
                <a16:creationId xmlns:a16="http://schemas.microsoft.com/office/drawing/2014/main" id="{784CA44C-A9FD-EB3E-95D0-6DA64F6D4851}"/>
              </a:ext>
            </a:extLst>
          </p:cNvPr>
          <p:cNvCxnSpPr>
            <a:cxnSpLocks/>
          </p:cNvCxnSpPr>
          <p:nvPr/>
        </p:nvCxnSpPr>
        <p:spPr>
          <a:xfrm>
            <a:off x="4295800" y="4549352"/>
            <a:ext cx="3737496" cy="0"/>
          </a:xfrm>
          <a:prstGeom prst="straightConnector1">
            <a:avLst/>
          </a:prstGeom>
          <a:noFill/>
          <a:ln w="57150" cap="rnd" cmpd="sng" algn="ctr">
            <a:solidFill>
              <a:sysClr val="windowText" lastClr="000000">
                <a:shade val="95000"/>
                <a:satMod val="105000"/>
              </a:sysClr>
            </a:solidFill>
            <a:prstDash val="solid"/>
            <a:tailEnd type="triangle"/>
          </a:ln>
          <a:effectLst/>
        </p:spPr>
      </p:cxnSp>
      <p:sp>
        <p:nvSpPr>
          <p:cNvPr id="38" name="Rechteck: abgerundete Ecken 37">
            <a:extLst>
              <a:ext uri="{FF2B5EF4-FFF2-40B4-BE49-F238E27FC236}">
                <a16:creationId xmlns:a16="http://schemas.microsoft.com/office/drawing/2014/main" id="{2228161B-75DF-92E7-BD13-4E9269FFBEE4}"/>
              </a:ext>
            </a:extLst>
          </p:cNvPr>
          <p:cNvSpPr/>
          <p:nvPr/>
        </p:nvSpPr>
        <p:spPr>
          <a:xfrm>
            <a:off x="8164108" y="4664230"/>
            <a:ext cx="3086956" cy="525619"/>
          </a:xfrm>
          <a:prstGeom prst="roundRect">
            <a:avLst/>
          </a:prstGeom>
          <a:solidFill>
            <a:sysClr val="window" lastClr="FFFFFF"/>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Effizienz</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9" name="Rechteck: abgerundete Ecken 38">
            <a:extLst>
              <a:ext uri="{FF2B5EF4-FFF2-40B4-BE49-F238E27FC236}">
                <a16:creationId xmlns:a16="http://schemas.microsoft.com/office/drawing/2014/main" id="{3D088FF4-5996-1F3E-F84F-46F3995934B2}"/>
              </a:ext>
            </a:extLst>
          </p:cNvPr>
          <p:cNvSpPr/>
          <p:nvPr/>
        </p:nvSpPr>
        <p:spPr>
          <a:xfrm>
            <a:off x="8164108" y="5383538"/>
            <a:ext cx="3086956" cy="525619"/>
          </a:xfrm>
          <a:prstGeom prst="roundRect">
            <a:avLst/>
          </a:prstGeom>
          <a:solidFill>
            <a:sysClr val="window" lastClr="FFFFFF"/>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Zufriedenstellung</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488927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260EEE-002E-3914-1EB9-465C8D634E9C}"/>
              </a:ext>
            </a:extLst>
          </p:cNvPr>
          <p:cNvSpPr>
            <a:spLocks noGrp="1"/>
          </p:cNvSpPr>
          <p:nvPr>
            <p:ph type="title"/>
          </p:nvPr>
        </p:nvSpPr>
        <p:spPr/>
        <p:txBody>
          <a:bodyPr/>
          <a:lstStyle/>
          <a:p>
            <a:r>
              <a:rPr lang="de-CH" dirty="0"/>
              <a:t>Gebrauchstauglichkeit (Usability)</a:t>
            </a:r>
          </a:p>
        </p:txBody>
      </p:sp>
      <p:sp>
        <p:nvSpPr>
          <p:cNvPr id="4" name="Foliennummernplatzhalter 3">
            <a:extLst>
              <a:ext uri="{FF2B5EF4-FFF2-40B4-BE49-F238E27FC236}">
                <a16:creationId xmlns:a16="http://schemas.microsoft.com/office/drawing/2014/main" id="{4A9E6159-A543-20D4-42D0-CD7E92F0E60B}"/>
              </a:ext>
            </a:extLst>
          </p:cNvPr>
          <p:cNvSpPr>
            <a:spLocks noGrp="1"/>
          </p:cNvSpPr>
          <p:nvPr>
            <p:ph type="sldNum" sz="quarter" idx="12"/>
          </p:nvPr>
        </p:nvSpPr>
        <p:spPr/>
        <p:txBody>
          <a:bodyPr/>
          <a:lstStyle/>
          <a:p>
            <a:fld id="{F0E841FC-7AA3-274E-887F-3F06530528A4}" type="slidenum">
              <a:rPr lang="de-DE" smtClean="0"/>
              <a:pPr/>
              <a:t>5</a:t>
            </a:fld>
            <a:endParaRPr lang="de-DE"/>
          </a:p>
        </p:txBody>
      </p:sp>
      <p:grpSp>
        <p:nvGrpSpPr>
          <p:cNvPr id="5" name="Gruppieren 4">
            <a:extLst>
              <a:ext uri="{FF2B5EF4-FFF2-40B4-BE49-F238E27FC236}">
                <a16:creationId xmlns:a16="http://schemas.microsoft.com/office/drawing/2014/main" id="{2A3CF05C-C2AA-C951-A118-3D4DE18CB1E2}"/>
              </a:ext>
            </a:extLst>
          </p:cNvPr>
          <p:cNvGrpSpPr/>
          <p:nvPr/>
        </p:nvGrpSpPr>
        <p:grpSpPr>
          <a:xfrm>
            <a:off x="743685" y="2073496"/>
            <a:ext cx="2927136" cy="3325490"/>
            <a:chOff x="576576" y="2244672"/>
            <a:chExt cx="2927136" cy="3325490"/>
          </a:xfrm>
        </p:grpSpPr>
        <p:sp>
          <p:nvSpPr>
            <p:cNvPr id="6" name="Rechteck: abgerundete Ecken 5">
              <a:extLst>
                <a:ext uri="{FF2B5EF4-FFF2-40B4-BE49-F238E27FC236}">
                  <a16:creationId xmlns:a16="http://schemas.microsoft.com/office/drawing/2014/main" id="{E230B2B8-0427-A642-137E-DAA657581C10}"/>
                </a:ext>
              </a:extLst>
            </p:cNvPr>
            <p:cNvSpPr/>
            <p:nvPr/>
          </p:nvSpPr>
          <p:spPr>
            <a:xfrm>
              <a:off x="576576" y="2244672"/>
              <a:ext cx="2927136" cy="3325490"/>
            </a:xfrm>
            <a:prstGeom prst="roundRect">
              <a:avLst/>
            </a:prstGeom>
            <a:solidFill>
              <a:srgbClr val="9BBB59"/>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prstClr val="white"/>
                </a:solidFill>
                <a:effectLst/>
                <a:uLnTx/>
                <a:uFillTx/>
                <a:latin typeface="Calibri"/>
                <a:ea typeface="+mn-ea"/>
                <a:cs typeface="+mn-cs"/>
              </a:endParaRPr>
            </a:p>
          </p:txBody>
        </p:sp>
        <p:sp>
          <p:nvSpPr>
            <p:cNvPr id="7" name="Rechteck: abgerundete Ecken 6">
              <a:extLst>
                <a:ext uri="{FF2B5EF4-FFF2-40B4-BE49-F238E27FC236}">
                  <a16:creationId xmlns:a16="http://schemas.microsoft.com/office/drawing/2014/main" id="{832FFC02-817A-C64F-9994-3C3BC008AB61}"/>
                </a:ext>
              </a:extLst>
            </p:cNvPr>
            <p:cNvSpPr/>
            <p:nvPr/>
          </p:nvSpPr>
          <p:spPr>
            <a:xfrm>
              <a:off x="729271" y="2356220"/>
              <a:ext cx="2630425" cy="2620610"/>
            </a:xfrm>
            <a:prstGeom prst="roundRect">
              <a:avLst/>
            </a:prstGeom>
            <a:solidFill>
              <a:sysClr val="window" lastClr="FFFFFF"/>
            </a:solidFill>
            <a:ln w="25400" cap="rnd" cmpd="sng" algn="ctr">
              <a:solidFill>
                <a:srgbClr val="9BBB59">
                  <a:shade val="50000"/>
                </a:srgbClr>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Black" panose="020B0A04020102020204" pitchFamily="34" charset="0"/>
                  <a:ea typeface="+mn-ea"/>
                  <a:cs typeface="+mn-cs"/>
                </a:rPr>
                <a:t>Nutzungskontext</a:t>
              </a:r>
              <a:endParaRPr kumimoji="0" lang="de-CH" sz="1800" b="0" i="0" u="none" strike="noStrike" kern="0" cap="none" spc="0" normalizeH="0" baseline="0" noProof="0" dirty="0">
                <a:ln>
                  <a:noFill/>
                </a:ln>
                <a:solidFill>
                  <a:prstClr val="black"/>
                </a:solidFill>
                <a:effectLst/>
                <a:uLnTx/>
                <a:uFillTx/>
                <a:latin typeface="Arial Black" panose="020B0A04020102020204" pitchFamily="34" charset="0"/>
                <a:ea typeface="+mn-ea"/>
                <a:cs typeface="+mn-cs"/>
              </a:endParaRPr>
            </a:p>
          </p:txBody>
        </p:sp>
        <p:sp>
          <p:nvSpPr>
            <p:cNvPr id="8" name="Rechteck: abgerundete Ecken 7">
              <a:extLst>
                <a:ext uri="{FF2B5EF4-FFF2-40B4-BE49-F238E27FC236}">
                  <a16:creationId xmlns:a16="http://schemas.microsoft.com/office/drawing/2014/main" id="{B15B729B-3653-DBFD-C3EA-4AB0860FCA33}"/>
                </a:ext>
              </a:extLst>
            </p:cNvPr>
            <p:cNvSpPr/>
            <p:nvPr/>
          </p:nvSpPr>
          <p:spPr>
            <a:xfrm>
              <a:off x="969869" y="5055531"/>
              <a:ext cx="2174672" cy="380742"/>
            </a:xfrm>
            <a:prstGeom prst="roundRect">
              <a:avLst/>
            </a:prstGeom>
            <a:solidFill>
              <a:sysClr val="window" lastClr="FFFFFF"/>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Produkt</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Rechteck: abgerundete Ecken 8">
              <a:extLst>
                <a:ext uri="{FF2B5EF4-FFF2-40B4-BE49-F238E27FC236}">
                  <a16:creationId xmlns:a16="http://schemas.microsoft.com/office/drawing/2014/main" id="{8F928173-C22B-49D4-E4AE-A0816F69DACE}"/>
                </a:ext>
              </a:extLst>
            </p:cNvPr>
            <p:cNvSpPr/>
            <p:nvPr/>
          </p:nvSpPr>
          <p:spPr>
            <a:xfrm>
              <a:off x="960752" y="2479970"/>
              <a:ext cx="2174672" cy="504552"/>
            </a:xfrm>
            <a:prstGeom prst="roundRect">
              <a:avLst/>
            </a:prstGeom>
            <a:solidFill>
              <a:sysClr val="window" lastClr="FFFFFF"/>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Benutzer/ Zielgruppe</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 name="Rechteck: abgerundete Ecken 9">
              <a:extLst>
                <a:ext uri="{FF2B5EF4-FFF2-40B4-BE49-F238E27FC236}">
                  <a16:creationId xmlns:a16="http://schemas.microsoft.com/office/drawing/2014/main" id="{84210AA8-8EEB-B5E3-BEA0-DBD4EE5E65D5}"/>
                </a:ext>
              </a:extLst>
            </p:cNvPr>
            <p:cNvSpPr/>
            <p:nvPr/>
          </p:nvSpPr>
          <p:spPr>
            <a:xfrm>
              <a:off x="960752" y="3097485"/>
              <a:ext cx="2174672" cy="380742"/>
            </a:xfrm>
            <a:prstGeom prst="roundRect">
              <a:avLst/>
            </a:prstGeom>
            <a:solidFill>
              <a:sysClr val="window" lastClr="FFFFFF"/>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Arbeitsaufgabe</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Rechteck: abgerundete Ecken 10">
              <a:extLst>
                <a:ext uri="{FF2B5EF4-FFF2-40B4-BE49-F238E27FC236}">
                  <a16:creationId xmlns:a16="http://schemas.microsoft.com/office/drawing/2014/main" id="{7394B048-B245-81C4-4FBB-EDDA0314C0D5}"/>
                </a:ext>
              </a:extLst>
            </p:cNvPr>
            <p:cNvSpPr/>
            <p:nvPr/>
          </p:nvSpPr>
          <p:spPr>
            <a:xfrm>
              <a:off x="969869" y="3594726"/>
              <a:ext cx="2174672" cy="380742"/>
            </a:xfrm>
            <a:prstGeom prst="roundRect">
              <a:avLst/>
            </a:prstGeom>
            <a:solidFill>
              <a:sysClr val="window" lastClr="FFFFFF"/>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Arbeitsmittel</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Rechteck: abgerundete Ecken 11">
              <a:extLst>
                <a:ext uri="{FF2B5EF4-FFF2-40B4-BE49-F238E27FC236}">
                  <a16:creationId xmlns:a16="http://schemas.microsoft.com/office/drawing/2014/main" id="{C64EE176-5F06-4C32-F11B-35831AA77FB9}"/>
                </a:ext>
              </a:extLst>
            </p:cNvPr>
            <p:cNvSpPr/>
            <p:nvPr/>
          </p:nvSpPr>
          <p:spPr>
            <a:xfrm>
              <a:off x="969869" y="4091967"/>
              <a:ext cx="2174672" cy="380742"/>
            </a:xfrm>
            <a:prstGeom prst="roundRect">
              <a:avLst/>
            </a:prstGeom>
            <a:solidFill>
              <a:sysClr val="window" lastClr="FFFFFF"/>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Umgebung</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cxnSp>
        <p:nvCxnSpPr>
          <p:cNvPr id="13" name="Gerade Verbindung mit Pfeil 12">
            <a:extLst>
              <a:ext uri="{FF2B5EF4-FFF2-40B4-BE49-F238E27FC236}">
                <a16:creationId xmlns:a16="http://schemas.microsoft.com/office/drawing/2014/main" id="{CAECB4E8-F073-D562-9640-3CACE09CF31B}"/>
              </a:ext>
            </a:extLst>
          </p:cNvPr>
          <p:cNvCxnSpPr>
            <a:cxnSpLocks/>
            <a:stCxn id="8" idx="3"/>
            <a:endCxn id="14" idx="1"/>
          </p:cNvCxnSpPr>
          <p:nvPr/>
        </p:nvCxnSpPr>
        <p:spPr>
          <a:xfrm>
            <a:off x="3311650" y="5074726"/>
            <a:ext cx="1144771" cy="100261"/>
          </a:xfrm>
          <a:prstGeom prst="straightConnector1">
            <a:avLst/>
          </a:prstGeom>
          <a:noFill/>
          <a:ln w="28575" cap="rnd" cmpd="sng" algn="ctr">
            <a:solidFill>
              <a:sysClr val="windowText" lastClr="000000">
                <a:shade val="95000"/>
                <a:satMod val="105000"/>
              </a:sysClr>
            </a:solidFill>
            <a:prstDash val="solid"/>
            <a:tailEnd type="triangle"/>
          </a:ln>
          <a:effectLst/>
        </p:spPr>
      </p:cxnSp>
      <p:sp>
        <p:nvSpPr>
          <p:cNvPr id="14" name="Textfeld 13">
            <a:extLst>
              <a:ext uri="{FF2B5EF4-FFF2-40B4-BE49-F238E27FC236}">
                <a16:creationId xmlns:a16="http://schemas.microsoft.com/office/drawing/2014/main" id="{60174E38-DE2E-6494-0BF6-C35F79AEDFAF}"/>
              </a:ext>
            </a:extLst>
          </p:cNvPr>
          <p:cNvSpPr txBox="1"/>
          <p:nvPr/>
        </p:nvSpPr>
        <p:spPr>
          <a:xfrm>
            <a:off x="4456421" y="4759488"/>
            <a:ext cx="3950760" cy="830997"/>
          </a:xfrm>
          <a:prstGeom prst="rect">
            <a:avLst/>
          </a:prstGeom>
          <a:noFill/>
        </p:spPr>
        <p:txBody>
          <a:bodyPr wrap="square" rtlCol="0">
            <a:spAutoFit/>
          </a:bodyPr>
          <a:lstStyle/>
          <a:p>
            <a:pPr eaLnBrk="1" fontAlgn="auto" hangingPunct="1">
              <a:spcBef>
                <a:spcPts val="0"/>
              </a:spcBef>
              <a:spcAft>
                <a:spcPts val="0"/>
              </a:spcAft>
            </a:pPr>
            <a:r>
              <a:rPr lang="de-CH" sz="1600" dirty="0">
                <a:solidFill>
                  <a:prstClr val="black"/>
                </a:solidFill>
                <a:latin typeface="Arial" panose="020B0604020202020204" pitchFamily="34" charset="0"/>
                <a:ea typeface="+mn-ea"/>
                <a:cs typeface="Arial" panose="020B0604020202020204" pitchFamily="34" charset="0"/>
              </a:rPr>
              <a:t>Web-Applikation</a:t>
            </a:r>
          </a:p>
          <a:p>
            <a:pPr eaLnBrk="1" fontAlgn="auto" hangingPunct="1">
              <a:spcBef>
                <a:spcPts val="0"/>
              </a:spcBef>
              <a:spcAft>
                <a:spcPts val="0"/>
              </a:spcAft>
            </a:pPr>
            <a:r>
              <a:rPr lang="de-CH" sz="1600" dirty="0">
                <a:solidFill>
                  <a:prstClr val="black"/>
                </a:solidFill>
                <a:latin typeface="Arial" panose="020B0604020202020204" pitchFamily="34" charset="0"/>
                <a:ea typeface="+mn-ea"/>
                <a:cs typeface="Arial" panose="020B0604020202020204" pitchFamily="34" charset="0"/>
              </a:rPr>
              <a:t>Smartphone-Applikation</a:t>
            </a:r>
          </a:p>
          <a:p>
            <a:pPr eaLnBrk="1" fontAlgn="auto" hangingPunct="1">
              <a:spcBef>
                <a:spcPts val="0"/>
              </a:spcBef>
              <a:spcAft>
                <a:spcPts val="0"/>
              </a:spcAft>
            </a:pPr>
            <a:r>
              <a:rPr lang="de-CH" sz="1600" dirty="0">
                <a:solidFill>
                  <a:prstClr val="black"/>
                </a:solidFill>
                <a:latin typeface="Arial" panose="020B0604020202020204" pitchFamily="34" charset="0"/>
                <a:ea typeface="+mn-ea"/>
                <a:cs typeface="Arial" panose="020B0604020202020204" pitchFamily="34" charset="0"/>
              </a:rPr>
              <a:t>Desktop-Applikation</a:t>
            </a:r>
          </a:p>
        </p:txBody>
      </p:sp>
      <p:cxnSp>
        <p:nvCxnSpPr>
          <p:cNvPr id="15" name="Gerade Verbindung mit Pfeil 14">
            <a:extLst>
              <a:ext uri="{FF2B5EF4-FFF2-40B4-BE49-F238E27FC236}">
                <a16:creationId xmlns:a16="http://schemas.microsoft.com/office/drawing/2014/main" id="{06D35E40-49A3-37EF-9985-83E1CB8B1F0B}"/>
              </a:ext>
            </a:extLst>
          </p:cNvPr>
          <p:cNvCxnSpPr>
            <a:cxnSpLocks/>
            <a:stCxn id="9" idx="3"/>
            <a:endCxn id="16" idx="1"/>
          </p:cNvCxnSpPr>
          <p:nvPr/>
        </p:nvCxnSpPr>
        <p:spPr>
          <a:xfrm flipV="1">
            <a:off x="3302533" y="1873083"/>
            <a:ext cx="1149652" cy="687987"/>
          </a:xfrm>
          <a:prstGeom prst="straightConnector1">
            <a:avLst/>
          </a:prstGeom>
          <a:noFill/>
          <a:ln w="28575" cap="rnd" cmpd="sng" algn="ctr">
            <a:solidFill>
              <a:sysClr val="windowText" lastClr="000000">
                <a:shade val="95000"/>
                <a:satMod val="105000"/>
              </a:sysClr>
            </a:solidFill>
            <a:prstDash val="solid"/>
            <a:tailEnd type="triangle"/>
          </a:ln>
          <a:effectLst/>
        </p:spPr>
      </p:cxnSp>
      <p:sp>
        <p:nvSpPr>
          <p:cNvPr id="16" name="Textfeld 15">
            <a:extLst>
              <a:ext uri="{FF2B5EF4-FFF2-40B4-BE49-F238E27FC236}">
                <a16:creationId xmlns:a16="http://schemas.microsoft.com/office/drawing/2014/main" id="{D2BC40D4-1C70-6F80-CE14-064A08C50098}"/>
              </a:ext>
            </a:extLst>
          </p:cNvPr>
          <p:cNvSpPr txBox="1"/>
          <p:nvPr/>
        </p:nvSpPr>
        <p:spPr>
          <a:xfrm>
            <a:off x="4452185" y="1580695"/>
            <a:ext cx="2466824" cy="584775"/>
          </a:xfrm>
          <a:prstGeom prst="rect">
            <a:avLst/>
          </a:prstGeom>
          <a:noFill/>
        </p:spPr>
        <p:txBody>
          <a:bodyPr wrap="square" rtlCol="0">
            <a:spAutoFit/>
          </a:bodyPr>
          <a:lstStyle/>
          <a:p>
            <a:pPr eaLnBrk="1" fontAlgn="auto" hangingPunct="1">
              <a:spcBef>
                <a:spcPts val="0"/>
              </a:spcBef>
              <a:spcAft>
                <a:spcPts val="0"/>
              </a:spcAft>
            </a:pPr>
            <a:r>
              <a:rPr lang="de-CH" sz="1600" b="1" dirty="0">
                <a:solidFill>
                  <a:prstClr val="black"/>
                </a:solidFill>
                <a:latin typeface="Arial" panose="020B0604020202020204" pitchFamily="34" charset="0"/>
                <a:ea typeface="+mn-ea"/>
                <a:cs typeface="Arial" panose="020B0604020202020204" pitchFamily="34" charset="0"/>
              </a:rPr>
              <a:t>Wer? (Benutzer)</a:t>
            </a:r>
            <a:br>
              <a:rPr lang="de-CH" sz="1600" dirty="0">
                <a:solidFill>
                  <a:prstClr val="black"/>
                </a:solidFill>
                <a:latin typeface="Arial" panose="020B0604020202020204" pitchFamily="34" charset="0"/>
                <a:ea typeface="+mn-ea"/>
                <a:cs typeface="Arial" panose="020B0604020202020204" pitchFamily="34" charset="0"/>
              </a:rPr>
            </a:br>
            <a:r>
              <a:rPr lang="de-CH" sz="1600" dirty="0">
                <a:solidFill>
                  <a:prstClr val="black"/>
                </a:solidFill>
                <a:latin typeface="Arial" panose="020B0604020202020204" pitchFamily="34" charset="0"/>
                <a:ea typeface="+mn-ea"/>
                <a:cs typeface="Arial" panose="020B0604020202020204" pitchFamily="34" charset="0"/>
              </a:rPr>
              <a:t>Fähigkeiten</a:t>
            </a:r>
          </a:p>
        </p:txBody>
      </p:sp>
      <p:cxnSp>
        <p:nvCxnSpPr>
          <p:cNvPr id="17" name="Gerade Verbindung mit Pfeil 16">
            <a:extLst>
              <a:ext uri="{FF2B5EF4-FFF2-40B4-BE49-F238E27FC236}">
                <a16:creationId xmlns:a16="http://schemas.microsoft.com/office/drawing/2014/main" id="{C218ED35-E111-76F0-D1ED-422284875B18}"/>
              </a:ext>
            </a:extLst>
          </p:cNvPr>
          <p:cNvCxnSpPr>
            <a:cxnSpLocks/>
            <a:stCxn id="10" idx="3"/>
            <a:endCxn id="18" idx="1"/>
          </p:cNvCxnSpPr>
          <p:nvPr/>
        </p:nvCxnSpPr>
        <p:spPr>
          <a:xfrm flipV="1">
            <a:off x="3302533" y="2780346"/>
            <a:ext cx="1149652" cy="336334"/>
          </a:xfrm>
          <a:prstGeom prst="straightConnector1">
            <a:avLst/>
          </a:prstGeom>
          <a:noFill/>
          <a:ln w="28575" cap="rnd" cmpd="sng" algn="ctr">
            <a:solidFill>
              <a:sysClr val="windowText" lastClr="000000">
                <a:shade val="95000"/>
                <a:satMod val="105000"/>
              </a:sysClr>
            </a:solidFill>
            <a:prstDash val="solid"/>
            <a:tailEnd type="triangle"/>
          </a:ln>
          <a:effectLst/>
        </p:spPr>
      </p:cxnSp>
      <p:sp>
        <p:nvSpPr>
          <p:cNvPr id="18" name="Textfeld 17">
            <a:extLst>
              <a:ext uri="{FF2B5EF4-FFF2-40B4-BE49-F238E27FC236}">
                <a16:creationId xmlns:a16="http://schemas.microsoft.com/office/drawing/2014/main" id="{258A25BC-9508-7CA2-AA14-58F62B5EBF97}"/>
              </a:ext>
            </a:extLst>
          </p:cNvPr>
          <p:cNvSpPr txBox="1"/>
          <p:nvPr/>
        </p:nvSpPr>
        <p:spPr>
          <a:xfrm>
            <a:off x="4452185" y="2364847"/>
            <a:ext cx="3440550" cy="830997"/>
          </a:xfrm>
          <a:prstGeom prst="rect">
            <a:avLst/>
          </a:prstGeom>
          <a:noFill/>
        </p:spPr>
        <p:txBody>
          <a:bodyPr wrap="square" rtlCol="0">
            <a:spAutoFit/>
          </a:bodyPr>
          <a:lstStyle/>
          <a:p>
            <a:pPr eaLnBrk="1" fontAlgn="auto" hangingPunct="1">
              <a:spcBef>
                <a:spcPts val="0"/>
              </a:spcBef>
              <a:spcAft>
                <a:spcPts val="0"/>
              </a:spcAft>
            </a:pPr>
            <a:r>
              <a:rPr lang="de-CH" sz="1600" b="1" dirty="0">
                <a:solidFill>
                  <a:prstClr val="black"/>
                </a:solidFill>
                <a:latin typeface="Arial" panose="020B0604020202020204" pitchFamily="34" charset="0"/>
                <a:ea typeface="+mn-ea"/>
                <a:cs typeface="Arial" panose="020B0604020202020204" pitchFamily="34" charset="0"/>
              </a:rPr>
              <a:t>Was? (Aufgabe)</a:t>
            </a:r>
          </a:p>
          <a:p>
            <a:pPr eaLnBrk="1" fontAlgn="auto" hangingPunct="1">
              <a:spcBef>
                <a:spcPts val="0"/>
              </a:spcBef>
              <a:spcAft>
                <a:spcPts val="0"/>
              </a:spcAft>
            </a:pPr>
            <a:r>
              <a:rPr lang="de-CH" sz="1600" dirty="0">
                <a:solidFill>
                  <a:prstClr val="black"/>
                </a:solidFill>
                <a:latin typeface="Arial" panose="020B0604020202020204" pitchFamily="34" charset="0"/>
                <a:ea typeface="+mn-ea"/>
                <a:cs typeface="Arial" panose="020B0604020202020204" pitchFamily="34" charset="0"/>
              </a:rPr>
              <a:t>Welches Problem/Aufgabe soll gelöst werden</a:t>
            </a:r>
          </a:p>
        </p:txBody>
      </p:sp>
      <p:cxnSp>
        <p:nvCxnSpPr>
          <p:cNvPr id="19" name="Gerade Verbindung mit Pfeil 18">
            <a:extLst>
              <a:ext uri="{FF2B5EF4-FFF2-40B4-BE49-F238E27FC236}">
                <a16:creationId xmlns:a16="http://schemas.microsoft.com/office/drawing/2014/main" id="{6AE73592-B503-F3A2-2C04-F2BEE58459D6}"/>
              </a:ext>
            </a:extLst>
          </p:cNvPr>
          <p:cNvCxnSpPr>
            <a:cxnSpLocks/>
            <a:stCxn id="11" idx="3"/>
            <a:endCxn id="20" idx="1"/>
          </p:cNvCxnSpPr>
          <p:nvPr/>
        </p:nvCxnSpPr>
        <p:spPr>
          <a:xfrm flipV="1">
            <a:off x="3311650" y="3562168"/>
            <a:ext cx="1140535" cy="51753"/>
          </a:xfrm>
          <a:prstGeom prst="straightConnector1">
            <a:avLst/>
          </a:prstGeom>
          <a:noFill/>
          <a:ln w="28575" cap="rnd" cmpd="sng" algn="ctr">
            <a:solidFill>
              <a:sysClr val="windowText" lastClr="000000">
                <a:shade val="95000"/>
                <a:satMod val="105000"/>
              </a:sysClr>
            </a:solidFill>
            <a:prstDash val="solid"/>
            <a:tailEnd type="triangle"/>
          </a:ln>
          <a:effectLst/>
        </p:spPr>
      </p:cxnSp>
      <p:sp>
        <p:nvSpPr>
          <p:cNvPr id="20" name="Textfeld 19">
            <a:extLst>
              <a:ext uri="{FF2B5EF4-FFF2-40B4-BE49-F238E27FC236}">
                <a16:creationId xmlns:a16="http://schemas.microsoft.com/office/drawing/2014/main" id="{61444386-7127-8993-F2B5-E215C760DF73}"/>
              </a:ext>
            </a:extLst>
          </p:cNvPr>
          <p:cNvSpPr txBox="1"/>
          <p:nvPr/>
        </p:nvSpPr>
        <p:spPr>
          <a:xfrm>
            <a:off x="4452185" y="3146669"/>
            <a:ext cx="2466825" cy="830997"/>
          </a:xfrm>
          <a:prstGeom prst="rect">
            <a:avLst/>
          </a:prstGeom>
          <a:noFill/>
        </p:spPr>
        <p:txBody>
          <a:bodyPr wrap="square" rtlCol="0">
            <a:spAutoFit/>
          </a:bodyPr>
          <a:lstStyle/>
          <a:p>
            <a:pPr eaLnBrk="1" fontAlgn="auto" hangingPunct="1">
              <a:spcBef>
                <a:spcPts val="0"/>
              </a:spcBef>
              <a:spcAft>
                <a:spcPts val="0"/>
              </a:spcAft>
            </a:pPr>
            <a:r>
              <a:rPr lang="de-CH" sz="1600" b="1" dirty="0">
                <a:solidFill>
                  <a:prstClr val="black"/>
                </a:solidFill>
                <a:latin typeface="Arial" panose="020B0604020202020204" pitchFamily="34" charset="0"/>
                <a:ea typeface="+mn-ea"/>
                <a:cs typeface="Arial" panose="020B0604020202020204" pitchFamily="34" charset="0"/>
              </a:rPr>
              <a:t>Womit? (Ressourcen)</a:t>
            </a:r>
          </a:p>
          <a:p>
            <a:pPr eaLnBrk="1" fontAlgn="auto" hangingPunct="1">
              <a:spcBef>
                <a:spcPts val="0"/>
              </a:spcBef>
              <a:spcAft>
                <a:spcPts val="0"/>
              </a:spcAft>
            </a:pPr>
            <a:r>
              <a:rPr lang="de-CH" sz="1600" dirty="0">
                <a:solidFill>
                  <a:prstClr val="black"/>
                </a:solidFill>
                <a:latin typeface="Arial" panose="020B0604020202020204" pitchFamily="34" charset="0"/>
                <a:ea typeface="+mn-ea"/>
                <a:cs typeface="Arial" panose="020B0604020202020204" pitchFamily="34" charset="0"/>
              </a:rPr>
              <a:t>Laptop, Tablet, Smartphone</a:t>
            </a:r>
          </a:p>
        </p:txBody>
      </p:sp>
      <p:cxnSp>
        <p:nvCxnSpPr>
          <p:cNvPr id="21" name="Gerade Verbindung mit Pfeil 20">
            <a:extLst>
              <a:ext uri="{FF2B5EF4-FFF2-40B4-BE49-F238E27FC236}">
                <a16:creationId xmlns:a16="http://schemas.microsoft.com/office/drawing/2014/main" id="{3C3871BE-8E4F-1E24-F424-79056D8A5FC9}"/>
              </a:ext>
            </a:extLst>
          </p:cNvPr>
          <p:cNvCxnSpPr>
            <a:cxnSpLocks/>
            <a:stCxn id="12" idx="3"/>
            <a:endCxn id="22" idx="1"/>
          </p:cNvCxnSpPr>
          <p:nvPr/>
        </p:nvCxnSpPr>
        <p:spPr>
          <a:xfrm>
            <a:off x="3311650" y="4111162"/>
            <a:ext cx="1140535" cy="254657"/>
          </a:xfrm>
          <a:prstGeom prst="straightConnector1">
            <a:avLst/>
          </a:prstGeom>
          <a:noFill/>
          <a:ln w="28575" cap="rnd" cmpd="sng" algn="ctr">
            <a:solidFill>
              <a:sysClr val="windowText" lastClr="000000">
                <a:shade val="95000"/>
                <a:satMod val="105000"/>
              </a:sysClr>
            </a:solidFill>
            <a:prstDash val="solid"/>
            <a:tailEnd type="triangle"/>
          </a:ln>
          <a:effectLst/>
        </p:spPr>
      </p:cxnSp>
      <p:sp>
        <p:nvSpPr>
          <p:cNvPr id="22" name="Textfeld 21">
            <a:extLst>
              <a:ext uri="{FF2B5EF4-FFF2-40B4-BE49-F238E27FC236}">
                <a16:creationId xmlns:a16="http://schemas.microsoft.com/office/drawing/2014/main" id="{BC9783AF-76E8-10AD-C4B4-EF875EDB8944}"/>
              </a:ext>
            </a:extLst>
          </p:cNvPr>
          <p:cNvSpPr txBox="1"/>
          <p:nvPr/>
        </p:nvSpPr>
        <p:spPr>
          <a:xfrm>
            <a:off x="4452185" y="3950320"/>
            <a:ext cx="2087879" cy="830997"/>
          </a:xfrm>
          <a:prstGeom prst="rect">
            <a:avLst/>
          </a:prstGeom>
          <a:noFill/>
        </p:spPr>
        <p:txBody>
          <a:bodyPr wrap="square" rtlCol="0">
            <a:spAutoFit/>
          </a:bodyPr>
          <a:lstStyle/>
          <a:p>
            <a:pPr eaLnBrk="1" fontAlgn="auto" hangingPunct="1">
              <a:spcBef>
                <a:spcPts val="0"/>
              </a:spcBef>
              <a:spcAft>
                <a:spcPts val="0"/>
              </a:spcAft>
            </a:pPr>
            <a:r>
              <a:rPr lang="de-CH" sz="1600" b="1" dirty="0">
                <a:solidFill>
                  <a:prstClr val="black"/>
                </a:solidFill>
                <a:latin typeface="Arial" panose="020B0604020202020204" pitchFamily="34" charset="0"/>
                <a:ea typeface="+mn-ea"/>
                <a:cs typeface="Arial" panose="020B0604020202020204" pitchFamily="34" charset="0"/>
              </a:rPr>
              <a:t>Wo? (Umgebung)</a:t>
            </a:r>
          </a:p>
          <a:p>
            <a:pPr eaLnBrk="1" fontAlgn="auto" hangingPunct="1">
              <a:spcBef>
                <a:spcPts val="0"/>
              </a:spcBef>
              <a:spcAft>
                <a:spcPts val="0"/>
              </a:spcAft>
            </a:pPr>
            <a:r>
              <a:rPr lang="de-CH" sz="1600" dirty="0">
                <a:solidFill>
                  <a:prstClr val="black"/>
                </a:solidFill>
                <a:latin typeface="Arial" panose="020B0604020202020204" pitchFamily="34" charset="0"/>
                <a:ea typeface="+mn-ea"/>
                <a:cs typeface="Arial" panose="020B0604020202020204" pitchFamily="34" charset="0"/>
              </a:rPr>
              <a:t>Büro, Baustelle, Werkstatt</a:t>
            </a:r>
          </a:p>
        </p:txBody>
      </p:sp>
      <p:sp>
        <p:nvSpPr>
          <p:cNvPr id="23" name="Textfeld 22">
            <a:extLst>
              <a:ext uri="{FF2B5EF4-FFF2-40B4-BE49-F238E27FC236}">
                <a16:creationId xmlns:a16="http://schemas.microsoft.com/office/drawing/2014/main" id="{EE17509A-EDD0-FF19-97E4-659FDD1FD678}"/>
              </a:ext>
            </a:extLst>
          </p:cNvPr>
          <p:cNvSpPr txBox="1"/>
          <p:nvPr/>
        </p:nvSpPr>
        <p:spPr>
          <a:xfrm>
            <a:off x="7847285" y="1704967"/>
            <a:ext cx="1024280" cy="307776"/>
          </a:xfrm>
          <a:prstGeom prst="rect">
            <a:avLst/>
          </a:prstGeom>
          <a:noFill/>
        </p:spPr>
        <p:txBody>
          <a:bodyPr wrap="square" rtlCol="0">
            <a:spAutoFit/>
          </a:bodyPr>
          <a:lstStyle>
            <a:defPPr>
              <a:defRPr lang="de-DE"/>
            </a:defPPr>
            <a:lvl1pPr>
              <a:defRPr sz="1600" b="1">
                <a:latin typeface="Arial" panose="020B0604020202020204" pitchFamily="34" charset="0"/>
                <a:cs typeface="Arial" panose="020B0604020202020204"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de-CH" sz="16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Persona</a:t>
            </a:r>
          </a:p>
        </p:txBody>
      </p:sp>
      <p:sp>
        <p:nvSpPr>
          <p:cNvPr id="24" name="Textfeld 23">
            <a:extLst>
              <a:ext uri="{FF2B5EF4-FFF2-40B4-BE49-F238E27FC236}">
                <a16:creationId xmlns:a16="http://schemas.microsoft.com/office/drawing/2014/main" id="{E9B5E9DA-8E7F-3FB5-3C7F-BABE082FA22E}"/>
              </a:ext>
            </a:extLst>
          </p:cNvPr>
          <p:cNvSpPr txBox="1"/>
          <p:nvPr/>
        </p:nvSpPr>
        <p:spPr>
          <a:xfrm>
            <a:off x="10469602" y="3380895"/>
            <a:ext cx="1329611" cy="338554"/>
          </a:xfrm>
          <a:prstGeom prst="rect">
            <a:avLst/>
          </a:prstGeom>
          <a:noFill/>
        </p:spPr>
        <p:txBody>
          <a:bodyPr wrap="square" rtlCol="0">
            <a:spAutoFit/>
          </a:bodyPr>
          <a:lstStyle/>
          <a:p>
            <a:pPr eaLnBrk="1" fontAlgn="auto" hangingPunct="1">
              <a:spcBef>
                <a:spcPts val="0"/>
              </a:spcBef>
              <a:spcAft>
                <a:spcPts val="0"/>
              </a:spcAft>
            </a:pPr>
            <a:r>
              <a:rPr lang="de-CH" sz="1600" b="1" dirty="0">
                <a:solidFill>
                  <a:prstClr val="black"/>
                </a:solidFill>
                <a:latin typeface="Arial" panose="020B0604020202020204" pitchFamily="34" charset="0"/>
                <a:ea typeface="+mn-ea"/>
                <a:cs typeface="Arial" panose="020B0604020202020204" pitchFamily="34" charset="0"/>
              </a:rPr>
              <a:t>Szenario</a:t>
            </a:r>
          </a:p>
        </p:txBody>
      </p:sp>
      <p:sp>
        <p:nvSpPr>
          <p:cNvPr id="25" name="Geschweifte Klammer rechts 24">
            <a:extLst>
              <a:ext uri="{FF2B5EF4-FFF2-40B4-BE49-F238E27FC236}">
                <a16:creationId xmlns:a16="http://schemas.microsoft.com/office/drawing/2014/main" id="{0EE3689A-18C5-125D-90E6-ADD94EC5EDEB}"/>
              </a:ext>
            </a:extLst>
          </p:cNvPr>
          <p:cNvSpPr/>
          <p:nvPr/>
        </p:nvSpPr>
        <p:spPr>
          <a:xfrm>
            <a:off x="7863453" y="2302488"/>
            <a:ext cx="490682" cy="2457001"/>
          </a:xfrm>
          <a:prstGeom prst="rightBrace">
            <a:avLst/>
          </a:prstGeom>
          <a:noFill/>
          <a:ln w="19050" cap="rnd" cmpd="sng" algn="ctr">
            <a:solidFill>
              <a:sysClr val="windowText" lastClr="000000">
                <a:shade val="95000"/>
                <a:satMod val="10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prstClr val="black"/>
              </a:solidFill>
              <a:effectLst/>
              <a:uLnTx/>
              <a:uFillTx/>
              <a:latin typeface="Calibri"/>
              <a:ea typeface="+mn-ea"/>
              <a:cs typeface="+mn-cs"/>
            </a:endParaRPr>
          </a:p>
        </p:txBody>
      </p:sp>
      <p:cxnSp>
        <p:nvCxnSpPr>
          <p:cNvPr id="26" name="Gerade Verbindung mit Pfeil 25">
            <a:extLst>
              <a:ext uri="{FF2B5EF4-FFF2-40B4-BE49-F238E27FC236}">
                <a16:creationId xmlns:a16="http://schemas.microsoft.com/office/drawing/2014/main" id="{BAD0A3BA-D80A-DCEC-E5A0-0BE2F57EF9A2}"/>
              </a:ext>
            </a:extLst>
          </p:cNvPr>
          <p:cNvCxnSpPr>
            <a:cxnSpLocks/>
          </p:cNvCxnSpPr>
          <p:nvPr/>
        </p:nvCxnSpPr>
        <p:spPr>
          <a:xfrm>
            <a:off x="6834783" y="1873083"/>
            <a:ext cx="1057952" cy="0"/>
          </a:xfrm>
          <a:prstGeom prst="straightConnector1">
            <a:avLst/>
          </a:prstGeom>
          <a:noFill/>
          <a:ln w="38100" cap="rnd" cmpd="sng" algn="ctr">
            <a:solidFill>
              <a:sysClr val="windowText" lastClr="000000">
                <a:shade val="95000"/>
                <a:satMod val="105000"/>
              </a:sysClr>
            </a:solidFill>
            <a:prstDash val="solid"/>
            <a:tailEnd type="triangle"/>
          </a:ln>
          <a:effectLst/>
        </p:spPr>
      </p:cxnSp>
      <p:cxnSp>
        <p:nvCxnSpPr>
          <p:cNvPr id="27" name="Gerade Verbindung mit Pfeil 26">
            <a:extLst>
              <a:ext uri="{FF2B5EF4-FFF2-40B4-BE49-F238E27FC236}">
                <a16:creationId xmlns:a16="http://schemas.microsoft.com/office/drawing/2014/main" id="{C6FEC0A3-69C0-0744-762B-1D6E3875B98D}"/>
              </a:ext>
            </a:extLst>
          </p:cNvPr>
          <p:cNvCxnSpPr>
            <a:cxnSpLocks/>
          </p:cNvCxnSpPr>
          <p:nvPr/>
        </p:nvCxnSpPr>
        <p:spPr>
          <a:xfrm>
            <a:off x="6919009" y="5174986"/>
            <a:ext cx="973726" cy="0"/>
          </a:xfrm>
          <a:prstGeom prst="straightConnector1">
            <a:avLst/>
          </a:prstGeom>
          <a:noFill/>
          <a:ln w="38100" cap="rnd" cmpd="sng" algn="ctr">
            <a:solidFill>
              <a:sysClr val="windowText" lastClr="000000">
                <a:shade val="95000"/>
                <a:satMod val="105000"/>
              </a:sysClr>
            </a:solidFill>
            <a:prstDash val="solid"/>
            <a:tailEnd type="triangle"/>
          </a:ln>
          <a:effectLst/>
        </p:spPr>
      </p:cxnSp>
      <p:sp>
        <p:nvSpPr>
          <p:cNvPr id="28" name="Textfeld 27">
            <a:extLst>
              <a:ext uri="{FF2B5EF4-FFF2-40B4-BE49-F238E27FC236}">
                <a16:creationId xmlns:a16="http://schemas.microsoft.com/office/drawing/2014/main" id="{DF873357-2217-8BB0-8D9B-2A5FBC592A27}"/>
              </a:ext>
            </a:extLst>
          </p:cNvPr>
          <p:cNvSpPr txBox="1"/>
          <p:nvPr/>
        </p:nvSpPr>
        <p:spPr>
          <a:xfrm>
            <a:off x="8370302" y="3358996"/>
            <a:ext cx="1709743" cy="338554"/>
          </a:xfrm>
          <a:prstGeom prst="rect">
            <a:avLst/>
          </a:prstGeom>
          <a:noFill/>
        </p:spPr>
        <p:txBody>
          <a:bodyPr wrap="square" rtlCol="0">
            <a:spAutoFit/>
          </a:bodyPr>
          <a:lstStyle/>
          <a:p>
            <a:pPr eaLnBrk="1" fontAlgn="auto" hangingPunct="1">
              <a:spcBef>
                <a:spcPts val="0"/>
              </a:spcBef>
              <a:spcAft>
                <a:spcPts val="0"/>
              </a:spcAft>
            </a:pPr>
            <a:r>
              <a:rPr lang="de-CH" sz="1600" b="1" dirty="0">
                <a:solidFill>
                  <a:prstClr val="black"/>
                </a:solidFill>
                <a:latin typeface="Arial" panose="020B0604020202020204" pitchFamily="34" charset="0"/>
                <a:ea typeface="+mn-ea"/>
                <a:cs typeface="Arial" panose="020B0604020202020204" pitchFamily="34" charset="0"/>
              </a:rPr>
              <a:t>Soll-Situation</a:t>
            </a:r>
          </a:p>
        </p:txBody>
      </p:sp>
      <p:sp>
        <p:nvSpPr>
          <p:cNvPr id="29" name="Pfeil: nach rechts 28">
            <a:extLst>
              <a:ext uri="{FF2B5EF4-FFF2-40B4-BE49-F238E27FC236}">
                <a16:creationId xmlns:a16="http://schemas.microsoft.com/office/drawing/2014/main" id="{38B21F3B-B2D2-CEBF-C19B-1020CEC4B976}"/>
              </a:ext>
            </a:extLst>
          </p:cNvPr>
          <p:cNvSpPr/>
          <p:nvPr/>
        </p:nvSpPr>
        <p:spPr>
          <a:xfrm>
            <a:off x="10007525" y="3407758"/>
            <a:ext cx="422776" cy="257304"/>
          </a:xfrm>
          <a:prstGeom prst="rightArrow">
            <a:avLst/>
          </a:prstGeom>
          <a:solidFill>
            <a:srgbClr val="000000"/>
          </a:solidFill>
          <a:ln w="25400" cap="rnd" cmpd="sng" algn="ctr">
            <a:solidFill>
              <a:sysClr val="windowText" lastClr="000000">
                <a:shade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prstClr val="white"/>
              </a:solidFill>
              <a:effectLst/>
              <a:uLnTx/>
              <a:uFillTx/>
              <a:latin typeface="Calibri"/>
              <a:ea typeface="+mn-ea"/>
              <a:cs typeface="+mn-cs"/>
            </a:endParaRPr>
          </a:p>
        </p:txBody>
      </p:sp>
      <p:sp>
        <p:nvSpPr>
          <p:cNvPr id="30" name="Pfeil: nach rechts 29">
            <a:extLst>
              <a:ext uri="{FF2B5EF4-FFF2-40B4-BE49-F238E27FC236}">
                <a16:creationId xmlns:a16="http://schemas.microsoft.com/office/drawing/2014/main" id="{C144C65A-C093-CC1F-3CDA-10159957DCF9}"/>
              </a:ext>
            </a:extLst>
          </p:cNvPr>
          <p:cNvSpPr/>
          <p:nvPr/>
        </p:nvSpPr>
        <p:spPr>
          <a:xfrm rot="2257318">
            <a:off x="8563099" y="2578014"/>
            <a:ext cx="2087095" cy="119279"/>
          </a:xfrm>
          <a:prstGeom prst="rightArrow">
            <a:avLst/>
          </a:prstGeom>
          <a:solidFill>
            <a:srgbClr val="000000"/>
          </a:solidFill>
          <a:ln w="25400" cap="rnd" cmpd="sng" algn="ctr">
            <a:solidFill>
              <a:sysClr val="windowText" lastClr="000000">
                <a:shade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prstClr val="white"/>
              </a:solidFill>
              <a:effectLst/>
              <a:uLnTx/>
              <a:uFillTx/>
              <a:latin typeface="Calibri"/>
              <a:ea typeface="+mn-ea"/>
              <a:cs typeface="+mn-cs"/>
            </a:endParaRPr>
          </a:p>
        </p:txBody>
      </p:sp>
      <p:sp>
        <p:nvSpPr>
          <p:cNvPr id="31" name="Textfeld 30">
            <a:extLst>
              <a:ext uri="{FF2B5EF4-FFF2-40B4-BE49-F238E27FC236}">
                <a16:creationId xmlns:a16="http://schemas.microsoft.com/office/drawing/2014/main" id="{51BCDE04-CD5D-2B87-79EA-AC7BC55A7BC7}"/>
              </a:ext>
            </a:extLst>
          </p:cNvPr>
          <p:cNvSpPr txBox="1"/>
          <p:nvPr/>
        </p:nvSpPr>
        <p:spPr>
          <a:xfrm>
            <a:off x="7248128" y="6166327"/>
            <a:ext cx="2752586" cy="738664"/>
          </a:xfrm>
          <a:prstGeom prst="rect">
            <a:avLst/>
          </a:prstGeom>
          <a:noFill/>
        </p:spPr>
        <p:txBody>
          <a:bodyPr wrap="square">
            <a:spAutoFit/>
          </a:bodyPr>
          <a:lstStyle/>
          <a:p>
            <a:pPr eaLnBrk="1" fontAlgn="auto" hangingPunct="1">
              <a:spcBef>
                <a:spcPts val="0"/>
              </a:spcBef>
              <a:spcAft>
                <a:spcPts val="0"/>
              </a:spcAft>
            </a:pPr>
            <a:r>
              <a:rPr lang="de-CH" sz="1400" dirty="0">
                <a:solidFill>
                  <a:srgbClr val="535353"/>
                </a:solidFill>
                <a:latin typeface="Montserrat"/>
                <a:ea typeface="+mn-ea"/>
              </a:rPr>
              <a:t>©  </a:t>
            </a:r>
            <a:r>
              <a:rPr lang="de-DE" sz="1400" dirty="0">
                <a:solidFill>
                  <a:prstClr val="black"/>
                </a:solidFill>
                <a:latin typeface="Arial" panose="020B0604020202020204" pitchFamily="34" charset="0"/>
                <a:ea typeface="+mn-ea"/>
                <a:cs typeface="Arial" panose="020B0604020202020204" pitchFamily="34" charset="0"/>
              </a:rPr>
              <a:t>Gebrauchstauglichkeit nach DIN EN ISO 9241-11 (eigene Darstellung)</a:t>
            </a:r>
            <a:endParaRPr lang="de-CH" sz="1400" dirty="0">
              <a:solidFill>
                <a:prstClr val="black"/>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5418019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0" grpId="0"/>
      <p:bldP spid="22" grpId="0"/>
      <p:bldP spid="23" grpId="0"/>
      <p:bldP spid="24" grpId="0"/>
      <p:bldP spid="25" grpId="0" animBg="1"/>
      <p:bldP spid="28" grpId="0"/>
      <p:bldP spid="29" grpId="0" animBg="1"/>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3AAC28-0748-8977-37A5-C3FBFEEC2338}"/>
              </a:ext>
            </a:extLst>
          </p:cNvPr>
          <p:cNvSpPr>
            <a:spLocks noGrp="1"/>
          </p:cNvSpPr>
          <p:nvPr>
            <p:ph type="title"/>
          </p:nvPr>
        </p:nvSpPr>
        <p:spPr/>
        <p:txBody>
          <a:bodyPr>
            <a:normAutofit/>
          </a:bodyPr>
          <a:lstStyle/>
          <a:p>
            <a:r>
              <a:rPr lang="de-DE" dirty="0"/>
              <a:t>Klassische Spezifikationen: </a:t>
            </a:r>
            <a:br>
              <a:rPr lang="de-DE" dirty="0"/>
            </a:br>
            <a:r>
              <a:rPr lang="de-DE" sz="3100" dirty="0"/>
              <a:t>Systemanforderungen mit Satzschablonen spezifizieren</a:t>
            </a:r>
            <a:endParaRPr lang="de-CH" sz="3100" dirty="0"/>
          </a:p>
        </p:txBody>
      </p:sp>
      <p:sp>
        <p:nvSpPr>
          <p:cNvPr id="4" name="Foliennummernplatzhalter 3">
            <a:extLst>
              <a:ext uri="{FF2B5EF4-FFF2-40B4-BE49-F238E27FC236}">
                <a16:creationId xmlns:a16="http://schemas.microsoft.com/office/drawing/2014/main" id="{7524EAEC-CD22-F186-8793-6180D45F0782}"/>
              </a:ext>
            </a:extLst>
          </p:cNvPr>
          <p:cNvSpPr>
            <a:spLocks noGrp="1"/>
          </p:cNvSpPr>
          <p:nvPr>
            <p:ph type="sldNum" sz="quarter" idx="12"/>
          </p:nvPr>
        </p:nvSpPr>
        <p:spPr/>
        <p:txBody>
          <a:bodyPr/>
          <a:lstStyle/>
          <a:p>
            <a:fld id="{F0E841FC-7AA3-274E-887F-3F06530528A4}" type="slidenum">
              <a:rPr lang="de-DE" smtClean="0"/>
              <a:pPr/>
              <a:t>6</a:t>
            </a:fld>
            <a:endParaRPr lang="de-DE"/>
          </a:p>
        </p:txBody>
      </p:sp>
      <p:pic>
        <p:nvPicPr>
          <p:cNvPr id="5" name="Picture 2" descr="Die Satzschablone, (C) Peterjohann Consulting, 2018-2022">
            <a:extLst>
              <a:ext uri="{FF2B5EF4-FFF2-40B4-BE49-F238E27FC236}">
                <a16:creationId xmlns:a16="http://schemas.microsoft.com/office/drawing/2014/main" id="{27AF9181-2F82-8E63-9DC2-D8E06C9BDA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640" y="1590289"/>
            <a:ext cx="7620000" cy="2343150"/>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a:extLst>
              <a:ext uri="{FF2B5EF4-FFF2-40B4-BE49-F238E27FC236}">
                <a16:creationId xmlns:a16="http://schemas.microsoft.com/office/drawing/2014/main" id="{723A41A5-4BBE-25F2-080E-1F789D036CC3}"/>
              </a:ext>
            </a:extLst>
          </p:cNvPr>
          <p:cNvSpPr txBox="1"/>
          <p:nvPr/>
        </p:nvSpPr>
        <p:spPr>
          <a:xfrm>
            <a:off x="2063552" y="4106090"/>
            <a:ext cx="4297780" cy="369332"/>
          </a:xfrm>
          <a:prstGeom prst="rect">
            <a:avLst/>
          </a:prstGeom>
          <a:noFill/>
        </p:spPr>
        <p:txBody>
          <a:bodyPr wrap="none" rtlCol="0">
            <a:spAutoFit/>
          </a:bodyPr>
          <a:lstStyle/>
          <a:p>
            <a:pPr eaLnBrk="1" fontAlgn="auto" hangingPunct="1">
              <a:spcBef>
                <a:spcPts val="0"/>
              </a:spcBef>
              <a:spcAft>
                <a:spcPts val="0"/>
              </a:spcAft>
            </a:pPr>
            <a:r>
              <a:rPr lang="de-CH" sz="1800" b="1" dirty="0">
                <a:solidFill>
                  <a:srgbClr val="111516"/>
                </a:solidFill>
                <a:latin typeface="LabGrotesque-Black"/>
                <a:ea typeface="+mn-ea"/>
              </a:rPr>
              <a:t>Die </a:t>
            </a:r>
            <a:r>
              <a:rPr lang="de-CH" sz="1800" b="1" dirty="0" err="1">
                <a:solidFill>
                  <a:srgbClr val="111516"/>
                </a:solidFill>
                <a:latin typeface="LabGrotesque-Black"/>
                <a:ea typeface="+mn-ea"/>
              </a:rPr>
              <a:t>Satzschablone</a:t>
            </a:r>
            <a:r>
              <a:rPr lang="de-CH" sz="1800" dirty="0" err="1">
                <a:solidFill>
                  <a:srgbClr val="757575"/>
                </a:solidFill>
                <a:latin typeface="LabGrotesque-Regular"/>
                <a:ea typeface="+mn-ea"/>
              </a:rPr>
              <a:t>©peterjohann-consulting</a:t>
            </a:r>
            <a:endParaRPr lang="de-CH" sz="1800" dirty="0">
              <a:solidFill>
                <a:prstClr val="black"/>
              </a:solidFill>
              <a:latin typeface="Calibri"/>
              <a:ea typeface="+mn-ea"/>
            </a:endParaRPr>
          </a:p>
        </p:txBody>
      </p:sp>
      <p:sp>
        <p:nvSpPr>
          <p:cNvPr id="7" name="Inhaltsplatzhalter 2">
            <a:extLst>
              <a:ext uri="{FF2B5EF4-FFF2-40B4-BE49-F238E27FC236}">
                <a16:creationId xmlns:a16="http://schemas.microsoft.com/office/drawing/2014/main" id="{316DCD8C-18C6-EEFB-4629-7DE21CFA3A19}"/>
              </a:ext>
            </a:extLst>
          </p:cNvPr>
          <p:cNvSpPr txBox="1">
            <a:spLocks/>
          </p:cNvSpPr>
          <p:nvPr/>
        </p:nvSpPr>
        <p:spPr>
          <a:xfrm>
            <a:off x="609600" y="4221088"/>
            <a:ext cx="10972800" cy="19050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Symbol" pitchFamily="18" charset="2"/>
              <a:buChar char="-"/>
              <a:defRPr sz="2200" b="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b="0" kern="1200">
                <a:solidFill>
                  <a:schemeClr val="tx1"/>
                </a:solidFill>
                <a:latin typeface="Arial" pitchFamily="34" charset="0"/>
                <a:ea typeface="+mn-ea"/>
                <a:cs typeface="Arial" pitchFamily="34" charset="0"/>
              </a:defRPr>
            </a:lvl3pPr>
            <a:lvl4pPr marL="1714500" indent="-342900" algn="l" defTabSz="914400" rtl="0" eaLnBrk="1" latinLnBrk="0" hangingPunct="1">
              <a:spcBef>
                <a:spcPct val="20000"/>
              </a:spcBef>
              <a:buFont typeface="Courier New" pitchFamily="49" charset="0"/>
              <a:buChar char="o"/>
              <a:defRPr sz="2000" b="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Wingdings" pitchFamily="2" charset="2"/>
              <a:buChar char="Ø"/>
              <a:defRPr sz="20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6pPr>
            <a:lvl7pPr marL="2743200" indent="0" algn="l" defTabSz="914400" rtl="0" eaLnBrk="1" latinLnBrk="0" hangingPunct="1">
              <a:spcBef>
                <a:spcPct val="20000"/>
              </a:spcBef>
              <a:buFont typeface="Symbol" pitchFamily="18" charset="2"/>
              <a:buNone/>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de-DE"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de-DE"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Die Versicherungsapplikation muss dem Sachbearbeiter die Möglichkeit bieten Schadensmeldung zu erfassen.</a:t>
            </a:r>
            <a:endParaRPr kumimoji="0" lang="de-CH"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0" lang="de-CH"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746380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E9C6C9-085A-F488-202D-2E114DE9E0E5}"/>
              </a:ext>
            </a:extLst>
          </p:cNvPr>
          <p:cNvSpPr>
            <a:spLocks noGrp="1"/>
          </p:cNvSpPr>
          <p:nvPr>
            <p:ph type="title"/>
          </p:nvPr>
        </p:nvSpPr>
        <p:spPr/>
        <p:txBody>
          <a:bodyPr/>
          <a:lstStyle/>
          <a:p>
            <a:r>
              <a:rPr lang="de-CH" dirty="0"/>
              <a:t>Was ist ein Szenario?</a:t>
            </a:r>
          </a:p>
        </p:txBody>
      </p:sp>
      <p:sp>
        <p:nvSpPr>
          <p:cNvPr id="4" name="Foliennummernplatzhalter 3">
            <a:extLst>
              <a:ext uri="{FF2B5EF4-FFF2-40B4-BE49-F238E27FC236}">
                <a16:creationId xmlns:a16="http://schemas.microsoft.com/office/drawing/2014/main" id="{31B355C2-C9BD-34C6-2450-C5D9DF259F81}"/>
              </a:ext>
            </a:extLst>
          </p:cNvPr>
          <p:cNvSpPr>
            <a:spLocks noGrp="1"/>
          </p:cNvSpPr>
          <p:nvPr>
            <p:ph type="sldNum" sz="quarter" idx="12"/>
          </p:nvPr>
        </p:nvSpPr>
        <p:spPr/>
        <p:txBody>
          <a:bodyPr/>
          <a:lstStyle/>
          <a:p>
            <a:fld id="{F0E841FC-7AA3-274E-887F-3F06530528A4}" type="slidenum">
              <a:rPr lang="de-DE" smtClean="0"/>
              <a:pPr/>
              <a:t>7</a:t>
            </a:fld>
            <a:endParaRPr lang="de-DE"/>
          </a:p>
        </p:txBody>
      </p:sp>
      <p:sp>
        <p:nvSpPr>
          <p:cNvPr id="8" name="Inhaltsplatzhalter 2">
            <a:extLst>
              <a:ext uri="{FF2B5EF4-FFF2-40B4-BE49-F238E27FC236}">
                <a16:creationId xmlns:a16="http://schemas.microsoft.com/office/drawing/2014/main" id="{D55DE246-1CD8-1DC3-707C-557AAB56C42D}"/>
              </a:ext>
            </a:extLst>
          </p:cNvPr>
          <p:cNvSpPr txBox="1">
            <a:spLocks/>
          </p:cNvSpPr>
          <p:nvPr/>
        </p:nvSpPr>
        <p:spPr>
          <a:xfrm>
            <a:off x="609600" y="1600201"/>
            <a:ext cx="1097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Symbol" pitchFamily="18" charset="2"/>
              <a:buChar char="-"/>
              <a:defRPr sz="2200" b="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b="0" kern="1200">
                <a:solidFill>
                  <a:schemeClr val="tx1"/>
                </a:solidFill>
                <a:latin typeface="Arial" pitchFamily="34" charset="0"/>
                <a:ea typeface="+mn-ea"/>
                <a:cs typeface="Arial" pitchFamily="34" charset="0"/>
              </a:defRPr>
            </a:lvl3pPr>
            <a:lvl4pPr marL="1714500" indent="-342900" algn="l" defTabSz="914400" rtl="0" eaLnBrk="1" latinLnBrk="0" hangingPunct="1">
              <a:spcBef>
                <a:spcPct val="20000"/>
              </a:spcBef>
              <a:buFont typeface="Courier New" pitchFamily="49" charset="0"/>
              <a:buChar char="o"/>
              <a:defRPr sz="2000" b="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Wingdings" pitchFamily="2" charset="2"/>
              <a:buChar char="Ø"/>
              <a:defRPr sz="20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6pPr>
            <a:lvl7pPr marL="2743200" indent="0" algn="l" defTabSz="914400" rtl="0" eaLnBrk="1" latinLnBrk="0" hangingPunct="1">
              <a:spcBef>
                <a:spcPct val="20000"/>
              </a:spcBef>
              <a:buFont typeface="Symbol" pitchFamily="18" charset="2"/>
              <a:buNone/>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de-DE" sz="1800" b="1"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Anwendungsszenarien / Szenarien:</a:t>
            </a: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de-DE" sz="20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Fallbeispiele</a:t>
            </a: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de-DE" sz="20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Realistisches Beispiele, wie der Benutzer mit dem geplanten System interagiert.</a:t>
            </a: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de-DE" sz="20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Reihe von zusammengehörigen Anforderungen aus Benutzersicht.</a:t>
            </a:r>
            <a:endParaRPr kumimoji="0" lang="de-DE" sz="20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grpSp>
        <p:nvGrpSpPr>
          <p:cNvPr id="9" name="Gruppieren 8">
            <a:extLst>
              <a:ext uri="{FF2B5EF4-FFF2-40B4-BE49-F238E27FC236}">
                <a16:creationId xmlns:a16="http://schemas.microsoft.com/office/drawing/2014/main" id="{261CE5E5-EE90-779D-83AF-319F5FDA7B97}"/>
              </a:ext>
            </a:extLst>
          </p:cNvPr>
          <p:cNvGrpSpPr/>
          <p:nvPr/>
        </p:nvGrpSpPr>
        <p:grpSpPr>
          <a:xfrm>
            <a:off x="3071664" y="3645024"/>
            <a:ext cx="8042320" cy="2203358"/>
            <a:chOff x="347339" y="2507564"/>
            <a:chExt cx="8042320" cy="2203358"/>
          </a:xfrm>
        </p:grpSpPr>
        <p:sp>
          <p:nvSpPr>
            <p:cNvPr id="10" name="Textfeld 9">
              <a:extLst>
                <a:ext uri="{FF2B5EF4-FFF2-40B4-BE49-F238E27FC236}">
                  <a16:creationId xmlns:a16="http://schemas.microsoft.com/office/drawing/2014/main" id="{BBA32304-574E-E05F-D187-57F92862F4F1}"/>
                </a:ext>
              </a:extLst>
            </p:cNvPr>
            <p:cNvSpPr txBox="1"/>
            <p:nvPr/>
          </p:nvSpPr>
          <p:spPr>
            <a:xfrm>
              <a:off x="4957101" y="3524628"/>
              <a:ext cx="246682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CH" sz="16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Wer? (Benutzer)</a:t>
              </a:r>
              <a:endParaRPr kumimoji="0" lang="de-CH" sz="16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11" name="Gerade Verbindung mit Pfeil 10">
              <a:extLst>
                <a:ext uri="{FF2B5EF4-FFF2-40B4-BE49-F238E27FC236}">
                  <a16:creationId xmlns:a16="http://schemas.microsoft.com/office/drawing/2014/main" id="{2C6145C6-BE65-5975-2073-47D0E630EDDC}"/>
                </a:ext>
              </a:extLst>
            </p:cNvPr>
            <p:cNvCxnSpPr>
              <a:cxnSpLocks/>
            </p:cNvCxnSpPr>
            <p:nvPr/>
          </p:nvCxnSpPr>
          <p:spPr>
            <a:xfrm>
              <a:off x="3215680" y="3242695"/>
              <a:ext cx="1584176" cy="0"/>
            </a:xfrm>
            <a:prstGeom prst="straightConnector1">
              <a:avLst/>
            </a:prstGeom>
            <a:noFill/>
            <a:ln w="28575" cap="rnd" cmpd="sng" algn="ctr">
              <a:solidFill>
                <a:sysClr val="windowText" lastClr="000000">
                  <a:shade val="95000"/>
                  <a:satMod val="105000"/>
                </a:sysClr>
              </a:solidFill>
              <a:prstDash val="solid"/>
              <a:tailEnd type="triangle"/>
            </a:ln>
            <a:effectLst/>
          </p:spPr>
        </p:cxnSp>
        <p:sp>
          <p:nvSpPr>
            <p:cNvPr id="12" name="Textfeld 11">
              <a:extLst>
                <a:ext uri="{FF2B5EF4-FFF2-40B4-BE49-F238E27FC236}">
                  <a16:creationId xmlns:a16="http://schemas.microsoft.com/office/drawing/2014/main" id="{20F97571-0DB0-8348-F90D-E802B844F9A4}"/>
                </a:ext>
              </a:extLst>
            </p:cNvPr>
            <p:cNvSpPr txBox="1"/>
            <p:nvPr/>
          </p:nvSpPr>
          <p:spPr>
            <a:xfrm>
              <a:off x="4949109" y="3059751"/>
              <a:ext cx="344055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CH" sz="16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Was? (Aufgabe)</a:t>
              </a:r>
              <a:endParaRPr kumimoji="0" lang="de-CH" sz="16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13" name="Gerade Verbindung mit Pfeil 12">
              <a:extLst>
                <a:ext uri="{FF2B5EF4-FFF2-40B4-BE49-F238E27FC236}">
                  <a16:creationId xmlns:a16="http://schemas.microsoft.com/office/drawing/2014/main" id="{A67FE190-264C-61E7-A0D8-84AE548058B9}"/>
                </a:ext>
              </a:extLst>
            </p:cNvPr>
            <p:cNvCxnSpPr>
              <a:cxnSpLocks/>
            </p:cNvCxnSpPr>
            <p:nvPr/>
          </p:nvCxnSpPr>
          <p:spPr>
            <a:xfrm>
              <a:off x="3251508" y="4111586"/>
              <a:ext cx="1512168" cy="0"/>
            </a:xfrm>
            <a:prstGeom prst="straightConnector1">
              <a:avLst/>
            </a:prstGeom>
            <a:noFill/>
            <a:ln w="28575" cap="rnd" cmpd="sng" algn="ctr">
              <a:solidFill>
                <a:sysClr val="windowText" lastClr="000000">
                  <a:shade val="95000"/>
                  <a:satMod val="105000"/>
                </a:sysClr>
              </a:solidFill>
              <a:prstDash val="solid"/>
              <a:tailEnd type="triangle"/>
            </a:ln>
            <a:effectLst/>
          </p:spPr>
        </p:cxnSp>
        <p:sp>
          <p:nvSpPr>
            <p:cNvPr id="14" name="Textfeld 13">
              <a:extLst>
                <a:ext uri="{FF2B5EF4-FFF2-40B4-BE49-F238E27FC236}">
                  <a16:creationId xmlns:a16="http://schemas.microsoft.com/office/drawing/2014/main" id="{52CA8199-D535-0705-7621-E01E1C8A586A}"/>
                </a:ext>
              </a:extLst>
            </p:cNvPr>
            <p:cNvSpPr txBox="1"/>
            <p:nvPr/>
          </p:nvSpPr>
          <p:spPr>
            <a:xfrm>
              <a:off x="4974939" y="3939991"/>
              <a:ext cx="2466825"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CH" sz="16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Womit? (Ressourcen)</a:t>
              </a:r>
              <a:endParaRPr kumimoji="0" lang="de-CH" sz="16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15" name="Gerade Verbindung mit Pfeil 14">
              <a:extLst>
                <a:ext uri="{FF2B5EF4-FFF2-40B4-BE49-F238E27FC236}">
                  <a16:creationId xmlns:a16="http://schemas.microsoft.com/office/drawing/2014/main" id="{9ED8CCC2-1E95-45E8-E02C-239F51798FAB}"/>
                </a:ext>
              </a:extLst>
            </p:cNvPr>
            <p:cNvCxnSpPr>
              <a:cxnSpLocks/>
            </p:cNvCxnSpPr>
            <p:nvPr/>
          </p:nvCxnSpPr>
          <p:spPr>
            <a:xfrm>
              <a:off x="3251508" y="4259879"/>
              <a:ext cx="1548348" cy="249241"/>
            </a:xfrm>
            <a:prstGeom prst="straightConnector1">
              <a:avLst/>
            </a:prstGeom>
            <a:noFill/>
            <a:ln w="28575" cap="rnd" cmpd="sng" algn="ctr">
              <a:solidFill>
                <a:sysClr val="windowText" lastClr="000000">
                  <a:shade val="95000"/>
                  <a:satMod val="105000"/>
                </a:sysClr>
              </a:solidFill>
              <a:prstDash val="solid"/>
              <a:tailEnd type="triangle"/>
            </a:ln>
            <a:effectLst/>
          </p:spPr>
        </p:cxnSp>
        <p:sp>
          <p:nvSpPr>
            <p:cNvPr id="16" name="Textfeld 15">
              <a:extLst>
                <a:ext uri="{FF2B5EF4-FFF2-40B4-BE49-F238E27FC236}">
                  <a16:creationId xmlns:a16="http://schemas.microsoft.com/office/drawing/2014/main" id="{A8C658B8-3077-0745-4BB1-ED0223C0C53F}"/>
                </a:ext>
              </a:extLst>
            </p:cNvPr>
            <p:cNvSpPr txBox="1"/>
            <p:nvPr/>
          </p:nvSpPr>
          <p:spPr>
            <a:xfrm>
              <a:off x="5015880" y="4372368"/>
              <a:ext cx="2087879"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CH" sz="16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Wo? (Umgebung)</a:t>
              </a:r>
              <a:endParaRPr kumimoji="0" lang="de-CH" sz="16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17" name="Gerade Verbindung mit Pfeil 16">
              <a:extLst>
                <a:ext uri="{FF2B5EF4-FFF2-40B4-BE49-F238E27FC236}">
                  <a16:creationId xmlns:a16="http://schemas.microsoft.com/office/drawing/2014/main" id="{9FAC069B-4B73-6BEF-D6E7-97A3E8CAD20F}"/>
                </a:ext>
              </a:extLst>
            </p:cNvPr>
            <p:cNvCxnSpPr>
              <a:cxnSpLocks/>
            </p:cNvCxnSpPr>
            <p:nvPr/>
          </p:nvCxnSpPr>
          <p:spPr>
            <a:xfrm>
              <a:off x="2639616" y="3717032"/>
              <a:ext cx="2196152" cy="0"/>
            </a:xfrm>
            <a:prstGeom prst="straightConnector1">
              <a:avLst/>
            </a:prstGeom>
            <a:noFill/>
            <a:ln w="28575" cap="rnd" cmpd="sng" algn="ctr">
              <a:solidFill>
                <a:sysClr val="windowText" lastClr="000000">
                  <a:shade val="95000"/>
                  <a:satMod val="105000"/>
                </a:sysClr>
              </a:solidFill>
              <a:prstDash val="solid"/>
              <a:tailEnd type="triangle"/>
            </a:ln>
            <a:effectLst/>
          </p:spPr>
        </p:cxnSp>
        <p:sp>
          <p:nvSpPr>
            <p:cNvPr id="18" name="Textfeld 17">
              <a:extLst>
                <a:ext uri="{FF2B5EF4-FFF2-40B4-BE49-F238E27FC236}">
                  <a16:creationId xmlns:a16="http://schemas.microsoft.com/office/drawing/2014/main" id="{971BB8F6-B102-82C8-67D2-C1CE01D75788}"/>
                </a:ext>
              </a:extLst>
            </p:cNvPr>
            <p:cNvSpPr txBox="1"/>
            <p:nvPr/>
          </p:nvSpPr>
          <p:spPr>
            <a:xfrm>
              <a:off x="347339" y="2507564"/>
              <a:ext cx="3095456" cy="1881990"/>
            </a:xfrm>
            <a:prstGeom prst="rect">
              <a:avLst/>
            </a:prstGeom>
            <a:noFill/>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de-DE" sz="20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Beschreibung </a:t>
              </a:r>
            </a:p>
            <a:p>
              <a:pPr marL="0" marR="0" lvl="0" indent="0" defTabSz="914400" eaLnBrk="1" fontAlgn="auto" latinLnBrk="0" hangingPunct="1">
                <a:lnSpc>
                  <a:spcPct val="150000"/>
                </a:lnSpc>
                <a:spcBef>
                  <a:spcPts val="0"/>
                </a:spcBef>
                <a:spcAft>
                  <a:spcPts val="0"/>
                </a:spcAft>
                <a:buClrTx/>
                <a:buSzTx/>
                <a:buFontTx/>
                <a:buNone/>
                <a:tabLst/>
                <a:defRPr/>
              </a:pPr>
              <a:r>
                <a:rPr kumimoji="0" lang="de-DE" sz="20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eines </a:t>
              </a:r>
              <a:r>
                <a:rPr kumimoji="0" lang="de-DE" sz="2000" b="0" i="0" u="sng"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konkreten Ablaufs </a:t>
              </a:r>
            </a:p>
            <a:p>
              <a:pPr marL="0" marR="0" lvl="0" indent="0" defTabSz="914400" eaLnBrk="1" fontAlgn="auto" latinLnBrk="0" hangingPunct="1">
                <a:lnSpc>
                  <a:spcPct val="150000"/>
                </a:lnSpc>
                <a:spcBef>
                  <a:spcPts val="0"/>
                </a:spcBef>
                <a:spcAft>
                  <a:spcPts val="0"/>
                </a:spcAft>
                <a:buClrTx/>
                <a:buSzTx/>
                <a:buFontTx/>
                <a:buNone/>
                <a:tabLst/>
                <a:defRPr/>
              </a:pPr>
              <a:r>
                <a:rPr kumimoji="0" lang="de-DE" sz="20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aus </a:t>
              </a:r>
              <a:r>
                <a:rPr kumimoji="0" lang="de-DE" sz="2000" b="0" i="0" u="sng"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Benutzersicht</a:t>
              </a:r>
              <a:r>
                <a:rPr kumimoji="0" lang="de-DE" sz="20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p>
            <a:p>
              <a:pPr marL="0" marR="0" lvl="0" indent="0" defTabSz="914400" eaLnBrk="1" fontAlgn="auto" latinLnBrk="0" hangingPunct="1">
                <a:lnSpc>
                  <a:spcPct val="150000"/>
                </a:lnSpc>
                <a:spcBef>
                  <a:spcPts val="0"/>
                </a:spcBef>
                <a:spcAft>
                  <a:spcPts val="0"/>
                </a:spcAft>
                <a:buClrTx/>
                <a:buSzTx/>
                <a:buFontTx/>
                <a:buNone/>
                <a:tabLst/>
                <a:defRPr/>
              </a:pPr>
              <a:r>
                <a:rPr kumimoji="0" lang="de-DE" sz="20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im </a:t>
              </a:r>
              <a:r>
                <a:rPr kumimoji="0" lang="de-DE" sz="2000" b="0" i="0" u="sng"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Anwendungskontext</a:t>
              </a:r>
              <a:r>
                <a:rPr kumimoji="0" lang="de-DE" sz="20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de-CH" sz="20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p14="http://schemas.microsoft.com/office/powerpoint/2010/main" val="20649256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5F06E5-6C06-ECD7-D4D7-F5460093A0D8}"/>
              </a:ext>
            </a:extLst>
          </p:cNvPr>
          <p:cNvSpPr>
            <a:spLocks noGrp="1"/>
          </p:cNvSpPr>
          <p:nvPr>
            <p:ph type="title"/>
          </p:nvPr>
        </p:nvSpPr>
        <p:spPr/>
        <p:txBody>
          <a:bodyPr/>
          <a:lstStyle/>
          <a:p>
            <a:r>
              <a:rPr lang="de-CH" dirty="0"/>
              <a:t>Benutzer: Persona</a:t>
            </a:r>
          </a:p>
        </p:txBody>
      </p:sp>
      <p:sp>
        <p:nvSpPr>
          <p:cNvPr id="4" name="Foliennummernplatzhalter 3">
            <a:extLst>
              <a:ext uri="{FF2B5EF4-FFF2-40B4-BE49-F238E27FC236}">
                <a16:creationId xmlns:a16="http://schemas.microsoft.com/office/drawing/2014/main" id="{4AC21F5F-44B4-A442-E6DB-8F1FF7DDBB11}"/>
              </a:ext>
            </a:extLst>
          </p:cNvPr>
          <p:cNvSpPr>
            <a:spLocks noGrp="1"/>
          </p:cNvSpPr>
          <p:nvPr>
            <p:ph type="sldNum" sz="quarter" idx="12"/>
          </p:nvPr>
        </p:nvSpPr>
        <p:spPr/>
        <p:txBody>
          <a:bodyPr/>
          <a:lstStyle/>
          <a:p>
            <a:fld id="{F0E841FC-7AA3-274E-887F-3F06530528A4}" type="slidenum">
              <a:rPr lang="de-DE" smtClean="0"/>
              <a:pPr/>
              <a:t>8</a:t>
            </a:fld>
            <a:endParaRPr lang="de-DE"/>
          </a:p>
        </p:txBody>
      </p:sp>
    </p:spTree>
    <p:extLst>
      <p:ext uri="{BB962C8B-B14F-4D97-AF65-F5344CB8AC3E}">
        <p14:creationId xmlns:p14="http://schemas.microsoft.com/office/powerpoint/2010/main" val="1342800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DD2BC5-7F02-57DA-BA6D-F42FF75FD6E6}"/>
              </a:ext>
            </a:extLst>
          </p:cNvPr>
          <p:cNvSpPr>
            <a:spLocks noGrp="1"/>
          </p:cNvSpPr>
          <p:nvPr>
            <p:ph type="title"/>
          </p:nvPr>
        </p:nvSpPr>
        <p:spPr/>
        <p:txBody>
          <a:bodyPr/>
          <a:lstStyle/>
          <a:p>
            <a:r>
              <a:rPr lang="de-CH" dirty="0"/>
              <a:t>Beispiel: Szenario</a:t>
            </a:r>
          </a:p>
        </p:txBody>
      </p:sp>
      <p:sp>
        <p:nvSpPr>
          <p:cNvPr id="4" name="Foliennummernplatzhalter 3">
            <a:extLst>
              <a:ext uri="{FF2B5EF4-FFF2-40B4-BE49-F238E27FC236}">
                <a16:creationId xmlns:a16="http://schemas.microsoft.com/office/drawing/2014/main" id="{0EAAA841-A4CB-0691-1FD3-CE52BF8D3AE2}"/>
              </a:ext>
            </a:extLst>
          </p:cNvPr>
          <p:cNvSpPr>
            <a:spLocks noGrp="1"/>
          </p:cNvSpPr>
          <p:nvPr>
            <p:ph type="sldNum" sz="quarter" idx="12"/>
          </p:nvPr>
        </p:nvSpPr>
        <p:spPr/>
        <p:txBody>
          <a:bodyPr/>
          <a:lstStyle/>
          <a:p>
            <a:fld id="{F0E841FC-7AA3-274E-887F-3F06530528A4}" type="slidenum">
              <a:rPr lang="de-DE" smtClean="0"/>
              <a:pPr/>
              <a:t>9</a:t>
            </a:fld>
            <a:endParaRPr lang="de-DE"/>
          </a:p>
        </p:txBody>
      </p:sp>
      <p:sp>
        <p:nvSpPr>
          <p:cNvPr id="5" name="Inhaltsplatzhalter 2">
            <a:extLst>
              <a:ext uri="{FF2B5EF4-FFF2-40B4-BE49-F238E27FC236}">
                <a16:creationId xmlns:a16="http://schemas.microsoft.com/office/drawing/2014/main" id="{5EB29BD1-068A-5E81-00F3-8FA2BD09CD33}"/>
              </a:ext>
            </a:extLst>
          </p:cNvPr>
          <p:cNvSpPr txBox="1">
            <a:spLocks/>
          </p:cNvSpPr>
          <p:nvPr/>
        </p:nvSpPr>
        <p:spPr>
          <a:xfrm>
            <a:off x="609600" y="1600201"/>
            <a:ext cx="1097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Symbol" pitchFamily="18" charset="2"/>
              <a:buChar char="-"/>
              <a:defRPr sz="2200" b="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b="0" kern="1200">
                <a:solidFill>
                  <a:schemeClr val="tx1"/>
                </a:solidFill>
                <a:latin typeface="Arial" pitchFamily="34" charset="0"/>
                <a:ea typeface="+mn-ea"/>
                <a:cs typeface="Arial" pitchFamily="34" charset="0"/>
              </a:defRPr>
            </a:lvl3pPr>
            <a:lvl4pPr marL="1714500" indent="-342900" algn="l" defTabSz="914400" rtl="0" eaLnBrk="1" latinLnBrk="0" hangingPunct="1">
              <a:spcBef>
                <a:spcPct val="20000"/>
              </a:spcBef>
              <a:buFont typeface="Courier New" pitchFamily="49" charset="0"/>
              <a:buChar char="o"/>
              <a:defRPr sz="2000" b="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Wingdings" pitchFamily="2" charset="2"/>
              <a:buChar char="Ø"/>
              <a:defRPr sz="20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6pPr>
            <a:lvl7pPr marL="2743200" indent="0" algn="l" defTabSz="914400" rtl="0" eaLnBrk="1" latinLnBrk="0" hangingPunct="1">
              <a:spcBef>
                <a:spcPct val="20000"/>
              </a:spcBef>
              <a:buFont typeface="Symbol" pitchFamily="18" charset="2"/>
              <a:buNone/>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de-DE" sz="2400" b="1"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Szenario 1: Schadensfall aufnehmen</a:t>
            </a: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de-DE"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Es ist 16:30 Uhr. Rolfs sitz in seinem Büro und sein Telefon klingelt. Auf dem Bildschirm seinen Computers erscheint nebst der Telefonnummer des Kunden auch sein Name, weitere Details zum Kunden und seine Policen. Rolf nimmt den Anruf entgegen. Nach einer kurzen Begrüssung muss Rolf sicher sein, dass es sich bei der anrufenden Person wirklich um den besagten Kunden handelt, daher stellt Rolf Kontrollfragen zur Verifizierung. Da es sich um den richtigen Kunden handelt, fragt ihn Rolf nach seinem Anliegen. Der ungeduldige Kunde möchte eine kaputte Fensterscheibe melden. </a:t>
            </a: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de-DE" sz="2400" b="0" i="0" u="none" strike="noStrike" kern="1200" cap="none" spc="0" normalizeH="0" baseline="0" noProof="0">
                <a:ln>
                  <a:noFill/>
                </a:ln>
                <a:solidFill>
                  <a:sysClr val="windowText" lastClr="000000"/>
                </a:solidFill>
                <a:effectLst/>
                <a:uLnTx/>
                <a:uFillTx/>
                <a:latin typeface="Arial" pitchFamily="34" charset="0"/>
                <a:ea typeface="+mn-ea"/>
                <a:cs typeface="Arial" pitchFamily="34" charset="0"/>
              </a:rPr>
              <a:t>Der Kunde kennt die Police und Rolf kann somit die passende Police auf dem Übersichtsbildschirm auswählen. Danach nimmt Rolf den Schadenfalls auf.</a:t>
            </a:r>
            <a:endParaRPr kumimoji="0" lang="de-CH"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391808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Vorlage sfb-Folien 2006">
  <a:themeElements>
    <a:clrScheme name="Vorlage sfb-Folien 20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orlage sfb-Folien 2006">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Vorlage sfb-Folien 20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orlage sfb-Folien 20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orlage sfb-Folien 20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orlage sfb-Folien 20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orlage sfb-Folien 20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orlage sfb-Folien 20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orlage sfb-Folien 200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orlage sfb-Folien 20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orlage sfb-Folien 20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orlage sfb-Folien 20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orlage sfb-Folien 20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orlage sfb-Folien 20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Vorlage sfb-Folien 2006">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694B16F39DA9DF43ACEE882C7B8FF300" ma:contentTypeVersion="14" ma:contentTypeDescription="Ein neues Dokument erstellen." ma:contentTypeScope="" ma:versionID="721c1271b7cbbabf621898b0dea47b57">
  <xsd:schema xmlns:xsd="http://www.w3.org/2001/XMLSchema" xmlns:xs="http://www.w3.org/2001/XMLSchema" xmlns:p="http://schemas.microsoft.com/office/2006/metadata/properties" xmlns:ns2="b64ddd59-e04c-48a0-8c80-e56844c3b2e9" xmlns:ns3="97af80f4-69d1-4a4a-b8d9-d38be1ab1edf" targetNamespace="http://schemas.microsoft.com/office/2006/metadata/properties" ma:root="true" ma:fieldsID="4d937b086bb74a99477ec3f8478de609" ns2:_="" ns3:_="">
    <xsd:import namespace="b64ddd59-e04c-48a0-8c80-e56844c3b2e9"/>
    <xsd:import namespace="97af80f4-69d1-4a4a-b8d9-d38be1ab1ed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4ddd59-e04c-48a0-8c80-e56844c3b2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Bildmarkierungen" ma:readOnly="false" ma:fieldId="{5cf76f15-5ced-4ddc-b409-7134ff3c332f}" ma:taxonomyMulti="true" ma:sspId="a16ba4c5-514f-471a-8004-1e490f973743"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7af80f4-69d1-4a4a-b8d9-d38be1ab1edf" elementFormDefault="qualified">
    <xsd:import namespace="http://schemas.microsoft.com/office/2006/documentManagement/types"/>
    <xsd:import namespace="http://schemas.microsoft.com/office/infopath/2007/PartnerControls"/>
    <xsd:element name="SharedWithUsers" ma:index="1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Freigegeben für - Details" ma:internalName="SharedWithDetails" ma:readOnly="true">
      <xsd:simpleType>
        <xsd:restriction base="dms:Note">
          <xsd:maxLength value="255"/>
        </xsd:restriction>
      </xsd:simpleType>
    </xsd:element>
    <xsd:element name="TaxCatchAll" ma:index="16" nillable="true" ma:displayName="Taxonomy Catch All Column" ma:hidden="true" ma:list="{37087147-f073-4cab-ba1c-d53b4eb1832c}" ma:internalName="TaxCatchAll" ma:showField="CatchAllData" ma:web="97af80f4-69d1-4a4a-b8d9-d38be1ab1e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64ddd59-e04c-48a0-8c80-e56844c3b2e9">
      <Terms xmlns="http://schemas.microsoft.com/office/infopath/2007/PartnerControls"/>
    </lcf76f155ced4ddcb4097134ff3c332f>
    <TaxCatchAll xmlns="97af80f4-69d1-4a4a-b8d9-d38be1ab1edf" xsi:nil="true"/>
  </documentManagement>
</p:properties>
</file>

<file path=customXml/itemProps1.xml><?xml version="1.0" encoding="utf-8"?>
<ds:datastoreItem xmlns:ds="http://schemas.openxmlformats.org/officeDocument/2006/customXml" ds:itemID="{ABC5EAD9-4A4F-4FCB-94FD-1012A3DA7B4D}">
  <ds:schemaRefs>
    <ds:schemaRef ds:uri="http://schemas.microsoft.com/sharepoint/v3/contenttype/forms"/>
  </ds:schemaRefs>
</ds:datastoreItem>
</file>

<file path=customXml/itemProps2.xml><?xml version="1.0" encoding="utf-8"?>
<ds:datastoreItem xmlns:ds="http://schemas.openxmlformats.org/officeDocument/2006/customXml" ds:itemID="{ABA61577-F36F-482A-A40E-8196FB8D1136}"/>
</file>

<file path=customXml/itemProps3.xml><?xml version="1.0" encoding="utf-8"?>
<ds:datastoreItem xmlns:ds="http://schemas.openxmlformats.org/officeDocument/2006/customXml" ds:itemID="{174465A5-5C92-44BC-897C-3DAB4DB18507}">
  <ds:schemaRefs>
    <ds:schemaRef ds:uri="http://schemas.microsoft.com/office/2006/metadata/properties"/>
    <ds:schemaRef ds:uri="http://schemas.microsoft.com/office/infopath/2007/PartnerControls"/>
    <ds:schemaRef ds:uri="98cc15a3-3e94-4076-998c-63c885c407b0"/>
  </ds:schemaRefs>
</ds:datastoreItem>
</file>

<file path=docProps/app.xml><?xml version="1.0" encoding="utf-8"?>
<Properties xmlns="http://schemas.openxmlformats.org/officeDocument/2006/extended-properties" xmlns:vt="http://schemas.openxmlformats.org/officeDocument/2006/docPropsVTypes">
  <Template/>
  <TotalTime>0</TotalTime>
  <Words>1426</Words>
  <Application>Microsoft Office PowerPoint</Application>
  <PresentationFormat>Breitbild</PresentationFormat>
  <Paragraphs>240</Paragraphs>
  <Slides>14</Slides>
  <Notes>13</Notes>
  <HiddenSlides>0</HiddenSlides>
  <MMClips>0</MMClips>
  <ScaleCrop>false</ScaleCrop>
  <HeadingPairs>
    <vt:vector size="6" baseType="variant">
      <vt:variant>
        <vt:lpstr>Verwendete Schriftarten</vt:lpstr>
      </vt:variant>
      <vt:variant>
        <vt:i4>11</vt:i4>
      </vt:variant>
      <vt:variant>
        <vt:lpstr>Design</vt:lpstr>
      </vt:variant>
      <vt:variant>
        <vt:i4>2</vt:i4>
      </vt:variant>
      <vt:variant>
        <vt:lpstr>Folientitel</vt:lpstr>
      </vt:variant>
      <vt:variant>
        <vt:i4>14</vt:i4>
      </vt:variant>
    </vt:vector>
  </HeadingPairs>
  <TitlesOfParts>
    <vt:vector size="27" baseType="lpstr">
      <vt:lpstr>Arial</vt:lpstr>
      <vt:lpstr>Arial Black</vt:lpstr>
      <vt:lpstr>Calibri</vt:lpstr>
      <vt:lpstr>Calibri Light</vt:lpstr>
      <vt:lpstr>Courier New</vt:lpstr>
      <vt:lpstr>LabGrotesque-Black</vt:lpstr>
      <vt:lpstr>LabGrotesque-Regular</vt:lpstr>
      <vt:lpstr>Montserrat</vt:lpstr>
      <vt:lpstr>Symbol</vt:lpstr>
      <vt:lpstr>Times New Roman</vt:lpstr>
      <vt:lpstr>Wingdings</vt:lpstr>
      <vt:lpstr>Vorlage sfb-Folien 2006</vt:lpstr>
      <vt:lpstr>1_Vorlage sfb-Folien 2006</vt:lpstr>
      <vt:lpstr>MODUL 322  Benutzerschnittstellen entwerfen und implementieren Nutzungskontext    </vt:lpstr>
      <vt:lpstr>Inhalt</vt:lpstr>
      <vt:lpstr>Der nutzerzentrierte Gestaltungsprozess</vt:lpstr>
      <vt:lpstr>Gebrauchstauglichkeit (Usability)</vt:lpstr>
      <vt:lpstr>Gebrauchstauglichkeit (Usability)</vt:lpstr>
      <vt:lpstr>Klassische Spezifikationen:  Systemanforderungen mit Satzschablonen spezifizieren</vt:lpstr>
      <vt:lpstr>Was ist ein Szenario?</vt:lpstr>
      <vt:lpstr>Benutzer: Persona</vt:lpstr>
      <vt:lpstr>Beispiel: Szenario</vt:lpstr>
      <vt:lpstr>Aufschlüsselung des Szenarios</vt:lpstr>
      <vt:lpstr>Wichtig bei Szenarien</vt:lpstr>
      <vt:lpstr>Wichtig bei Szenarien</vt:lpstr>
      <vt:lpstr>Verwendung von Szenarien</vt:lpstr>
      <vt:lpstr>Do‘s and Don‘ts!</vt:lpstr>
    </vt:vector>
  </TitlesOfParts>
  <Company>Industrie Technik IPS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Willi Lechner</dc:creator>
  <cp:lastModifiedBy>BBZW;FMZ; Ineichen1 Markus (Lehrperson)</cp:lastModifiedBy>
  <cp:revision>650</cp:revision>
  <cp:lastPrinted>2018-10-15T09:46:05Z</cp:lastPrinted>
  <dcterms:created xsi:type="dcterms:W3CDTF">2008-06-05T09:41:28Z</dcterms:created>
  <dcterms:modified xsi:type="dcterms:W3CDTF">2024-01-26T09:04:51Z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0x010100694B16F39DA9DF43ACEE882C7B8FF300</vt:lpwstr>
  </property>
</Properties>
</file>