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8" r:id="rId5"/>
  </p:sldMasterIdLst>
  <p:notesMasterIdLst>
    <p:notesMasterId r:id="rId11"/>
  </p:notesMasterIdLst>
  <p:handoutMasterIdLst>
    <p:handoutMasterId r:id="rId12"/>
  </p:handoutMasterIdLst>
  <p:sldIdLst>
    <p:sldId id="256" r:id="rId6"/>
    <p:sldId id="288" r:id="rId7"/>
    <p:sldId id="289" r:id="rId8"/>
    <p:sldId id="290" r:id="rId9"/>
    <p:sldId id="291" r:id="rId10"/>
  </p:sldIdLst>
  <p:sldSz cx="12192000" cy="6858000"/>
  <p:notesSz cx="6797675" cy="98742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75323" autoAdjust="0"/>
  </p:normalViewPr>
  <p:slideViewPr>
    <p:cSldViewPr snapToObjects="1">
      <p:cViewPr varScale="1">
        <p:scale>
          <a:sx n="83" d="100"/>
          <a:sy n="83" d="100"/>
        </p:scale>
        <p:origin x="194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05207CC-F127-2342-970A-36A9270D10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86BCF9B-7163-F246-92C2-8994168A15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D820D67-13B8-2D46-B7B5-8D0E84E8C2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517C999-FEF2-E749-9CCD-EFAE5F260D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476D645-E89B-FB4D-B0AB-38D264F31F6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DF70943-76C0-2A4B-B181-CFC3D6F07F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F5A6CCD-01ED-F340-9FBD-28B7396C38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7E6639A-5D96-7D4A-8065-FC35FE3F82A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775" y="757238"/>
            <a:ext cx="6589713" cy="3706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7C053B6-6CB9-D64F-A5A3-921BB8D8EB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1"/>
            <a:ext cx="4985772" cy="446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D509089C-86DC-3D43-BEB2-CCB1499671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83F7C444-7E8A-F344-8707-00E0107E3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5D81EF2-0047-0D44-AD3B-4678F306739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7238"/>
            <a:ext cx="6589713" cy="37068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122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dieser Präsentation kümmern wir uns um die Spezifikation der Nutzungsanforderungen.</a:t>
            </a:r>
          </a:p>
          <a:p>
            <a:r>
              <a:rPr lang="de-DE" dirty="0"/>
              <a:t>Dabei handelt es sich um den zweiten Schritt im menschenzentrierten Gestaltungsprozess:</a:t>
            </a:r>
          </a:p>
          <a:p>
            <a:r>
              <a:rPr lang="de-DE" dirty="0"/>
              <a:t>Nutzungsanforderungen spezifizieren.</a:t>
            </a:r>
          </a:p>
          <a:p>
            <a:r>
              <a:rPr lang="de-DE" dirty="0"/>
              <a:t>Die Erkenntnisse aus dem ersten Schritt werden in diesem Schritt detaillierter Beschrieben und formalisiert.</a:t>
            </a:r>
          </a:p>
          <a:p>
            <a:endParaRPr lang="de-DE" dirty="0"/>
          </a:p>
          <a:p>
            <a:r>
              <a:rPr lang="de-DE" dirty="0"/>
              <a:t>Quelle: Usability und UX für </a:t>
            </a:r>
            <a:r>
              <a:rPr lang="de-DE" dirty="0" err="1"/>
              <a:t>dummies</a:t>
            </a:r>
            <a:r>
              <a:rPr lang="de-DE" dirty="0"/>
              <a:t>, </a:t>
            </a:r>
            <a:r>
              <a:rPr lang="de-DE" dirty="0" err="1"/>
              <a:t>Elske</a:t>
            </a:r>
            <a:r>
              <a:rPr lang="de-DE" dirty="0"/>
              <a:t> Ludewig, WILEY-VCH Verlag, 2020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387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 ersten Schritt, geht es darum den Nutzungskontext zu verstehen und zu beschreiben  Benutzer, Aufgabe und Kontext verstehen.</a:t>
            </a:r>
          </a:p>
          <a:p>
            <a:r>
              <a:rPr lang="de-DE" dirty="0"/>
              <a:t>Es gibt viele Werkzeuge um den Nutzungskontext verstehen zu Lernen.</a:t>
            </a:r>
          </a:p>
          <a:p>
            <a:r>
              <a:rPr lang="de-DE" dirty="0"/>
              <a:t>Heute werden Sie </a:t>
            </a:r>
            <a:r>
              <a:rPr lang="de-DE" dirty="0" err="1"/>
              <a:t>Contextual</a:t>
            </a:r>
            <a:r>
              <a:rPr lang="de-DE" dirty="0"/>
              <a:t> </a:t>
            </a:r>
            <a:r>
              <a:rPr lang="de-DE" dirty="0" err="1"/>
              <a:t>Inquiry</a:t>
            </a:r>
            <a:r>
              <a:rPr lang="de-DE"/>
              <a:t> kennenlernen.</a:t>
            </a:r>
          </a:p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6341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3753EECA-ADE8-5641-801D-67B6A47C8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53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2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7308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19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33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02531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13970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9866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3500" y="476672"/>
            <a:ext cx="6604513" cy="1016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83499" y="1844824"/>
            <a:ext cx="9768207" cy="380523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100"/>
            </a:lvl4pPr>
            <a:lvl5pPr>
              <a:defRPr sz="9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87F1AD59-1613-3D4D-8BF3-8EA66DCB7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9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08411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8" y="1709743"/>
            <a:ext cx="9860451" cy="2852737"/>
          </a:xfrm>
        </p:spPr>
        <p:txBody>
          <a:bodyPr/>
          <a:lstStyle>
            <a:lvl1pPr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8" y="4589468"/>
            <a:ext cx="9860451" cy="1500187"/>
          </a:xfrm>
        </p:spPr>
        <p:txBody>
          <a:bodyPr/>
          <a:lstStyle>
            <a:lvl1pPr marL="0" indent="0">
              <a:buNone/>
              <a:defRPr sz="1350"/>
            </a:lvl1pPr>
            <a:lvl2pPr marL="257175" indent="0">
              <a:buNone/>
              <a:defRPr sz="1125"/>
            </a:lvl2pPr>
            <a:lvl3pPr marL="514350" indent="0">
              <a:buNone/>
              <a:defRPr sz="1013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91F701B7-DB45-C34B-A14D-FDB3CB60C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3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47462" y="1844675"/>
            <a:ext cx="4825093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0123" y="1844675"/>
            <a:ext cx="5330092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77C0B1A6-E4F3-A343-9752-C8A3522BD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5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6" y="365129"/>
            <a:ext cx="9868268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2" y="1681163"/>
            <a:ext cx="489655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87488" y="2505075"/>
            <a:ext cx="4896545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28049" y="1681163"/>
            <a:ext cx="482770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28049" y="2505075"/>
            <a:ext cx="4827708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72F6F261-C0CC-4180-ADB5-D0B20B6F7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74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9" y="476672"/>
            <a:ext cx="6700524" cy="1016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EB2A278-176F-49E7-A219-94289615D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08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8645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08645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634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153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153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586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24">
            <a:extLst>
              <a:ext uri="{FF2B5EF4-FFF2-40B4-BE49-F238E27FC236}">
                <a16:creationId xmlns:a16="http://schemas.microsoft.com/office/drawing/2014/main" id="{72F254F1-9F31-D24B-83E2-2F71497DF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48001" y="360000"/>
            <a:ext cx="6940551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49" name="Rectangle 25">
            <a:extLst>
              <a:ext uri="{FF2B5EF4-FFF2-40B4-BE49-F238E27FC236}">
                <a16:creationId xmlns:a16="http://schemas.microsoft.com/office/drawing/2014/main" id="{8B3B5DBD-418E-F14C-9133-5BDEEDBD8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47462" y="1844824"/>
            <a:ext cx="10104244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D90622-56C1-5E46-823D-75761C73A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273A6D2-F85C-DE41-AEA6-1FB94E2D32D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7" r:id="rId7"/>
    <p:sldLayoutId id="2147483692" r:id="rId8"/>
    <p:sldLayoutId id="2147483693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defRPr sz="1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A6C2E0-E82E-D46F-8CED-0ACB5B7198C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6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X_VZp5DViWg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sz="3600" dirty="0"/>
              <a:t>MODUL 322</a:t>
            </a:r>
            <a:br>
              <a:rPr lang="de-CH" sz="3600" dirty="0"/>
            </a:br>
            <a:r>
              <a:rPr lang="de-CH" sz="3600" dirty="0"/>
              <a:t>Benutzerschnittstellen entwerfen und implementieren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Nutzungskontext  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7D3B3CF1-0D42-184E-86E3-D831590CB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556" y="3825044"/>
            <a:ext cx="8316924" cy="1655762"/>
          </a:xfrm>
        </p:spPr>
        <p:txBody>
          <a:bodyPr/>
          <a:lstStyle/>
          <a:p>
            <a:r>
              <a:rPr lang="de-DE" sz="4400" dirty="0"/>
              <a:t>Nutzungskontext verstehen und beschreiben</a:t>
            </a:r>
          </a:p>
          <a:p>
            <a:endParaRPr lang="de-DE" sz="4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6047F6E-7208-519F-72B7-E9C741E00015}"/>
              </a:ext>
            </a:extLst>
          </p:cNvPr>
          <p:cNvSpPr txBox="1"/>
          <p:nvPr/>
        </p:nvSpPr>
        <p:spPr>
          <a:xfrm>
            <a:off x="479376" y="6219118"/>
            <a:ext cx="822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+mn-lt"/>
              </a:rPr>
              <a:t>Quelle: BBB (Berufsschule Baden)</a:t>
            </a:r>
            <a:endParaRPr lang="de-CH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4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A82C8-ACCE-4F22-9066-B176D395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5A50E-E0D6-1E7C-0C02-795EE069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A8DDF71-0D25-D796-29B5-BA380413EC56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Übersicht nutzerzentrierte Gestaltungsprozess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Gebrauchstauglichkeit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Was ist «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Contextual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Inquiry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37047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A504C-4848-F311-7680-261B94EC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Der nutzerzentrierte Gestaltungsprozess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ED0F16-77E8-A2B2-9D1A-5E5D7D85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F509D65-04FA-0FEE-8930-7AAF539EB461}"/>
              </a:ext>
            </a:extLst>
          </p:cNvPr>
          <p:cNvSpPr/>
          <p:nvPr/>
        </p:nvSpPr>
        <p:spPr>
          <a:xfrm>
            <a:off x="6037808" y="2822542"/>
            <a:ext cx="1872208" cy="86409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Nutzungskontext verstehen und beschreiben</a:t>
            </a:r>
            <a:endParaRPr kumimoji="0" lang="de-CH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AC34B4A-D983-16EC-0DF9-E9B3FF21BC27}"/>
              </a:ext>
            </a:extLst>
          </p:cNvPr>
          <p:cNvSpPr/>
          <p:nvPr/>
        </p:nvSpPr>
        <p:spPr>
          <a:xfrm>
            <a:off x="8198048" y="3950972"/>
            <a:ext cx="2160240" cy="86409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Nutzungsanforderungen spezifizieren</a:t>
            </a:r>
            <a:endParaRPr kumimoji="0" lang="de-CH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1B085D-90E8-674A-CBFA-3AAB19864C5D}"/>
              </a:ext>
            </a:extLst>
          </p:cNvPr>
          <p:cNvSpPr/>
          <p:nvPr/>
        </p:nvSpPr>
        <p:spPr>
          <a:xfrm>
            <a:off x="6037808" y="5170795"/>
            <a:ext cx="1872208" cy="86409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Gestaltungslösungen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realisieren</a:t>
            </a:r>
            <a:endParaRPr kumimoji="0" lang="de-CH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6EDFA11-9E4C-FFE0-0732-78EEA19E08EF}"/>
              </a:ext>
            </a:extLst>
          </p:cNvPr>
          <p:cNvSpPr/>
          <p:nvPr/>
        </p:nvSpPr>
        <p:spPr>
          <a:xfrm>
            <a:off x="3589536" y="3950972"/>
            <a:ext cx="2160240" cy="86409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Gestaltungslösungen evaluieren</a:t>
            </a:r>
            <a:endParaRPr kumimoji="0" lang="de-CH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AF1F5D5-1694-8FC8-1080-08433A62D184}"/>
              </a:ext>
            </a:extLst>
          </p:cNvPr>
          <p:cNvSpPr/>
          <p:nvPr/>
        </p:nvSpPr>
        <p:spPr>
          <a:xfrm>
            <a:off x="3733552" y="1447656"/>
            <a:ext cx="1872208" cy="86409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Planung der menschenzentrierten Gestaltung</a:t>
            </a:r>
            <a:endParaRPr kumimoji="0" lang="de-CH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DFD0C42-8C7B-09F2-D436-2068DC62D2F6}"/>
              </a:ext>
            </a:extLst>
          </p:cNvPr>
          <p:cNvSpPr/>
          <p:nvPr/>
        </p:nvSpPr>
        <p:spPr>
          <a:xfrm>
            <a:off x="1055440" y="1930733"/>
            <a:ext cx="2376264" cy="114300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952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Gestaltungslösung erfüllt Nutzungs-anforderung</a:t>
            </a:r>
            <a:endParaRPr kumimoji="0" lang="de-CH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8998B244-8E0F-ECE5-58E1-87A164CC6932}"/>
              </a:ext>
            </a:extLst>
          </p:cNvPr>
          <p:cNvCxnSpPr>
            <a:stCxn id="8" idx="0"/>
            <a:endCxn id="5" idx="1"/>
          </p:cNvCxnSpPr>
          <p:nvPr/>
        </p:nvCxnSpPr>
        <p:spPr>
          <a:xfrm rot="5400000" flipH="1" flipV="1">
            <a:off x="5005541" y="2918705"/>
            <a:ext cx="696382" cy="1368152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ysDash"/>
            <a:tailEnd type="triangle"/>
          </a:ln>
          <a:effectLst/>
        </p:spPr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205FAE04-D5C8-A1A5-EC80-7F97F8D84F42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7910016" y="3254590"/>
            <a:ext cx="1368152" cy="696382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17A22E84-8DD8-1BD2-3273-2BF769735E6D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8200205" y="4524879"/>
            <a:ext cx="787775" cy="1368152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180832B6-B8DC-9B95-4EA6-AB0E5D3D2A33}"/>
              </a:ext>
            </a:extLst>
          </p:cNvPr>
          <p:cNvCxnSpPr>
            <a:stCxn id="7" idx="1"/>
            <a:endCxn id="8" idx="2"/>
          </p:cNvCxnSpPr>
          <p:nvPr/>
        </p:nvCxnSpPr>
        <p:spPr>
          <a:xfrm rot="10800000">
            <a:off x="4669656" y="4815069"/>
            <a:ext cx="1368152" cy="787775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585E3301-4017-86AB-CA78-808B0820DECE}"/>
              </a:ext>
            </a:extLst>
          </p:cNvPr>
          <p:cNvCxnSpPr>
            <a:stCxn id="8" idx="3"/>
            <a:endCxn id="7" idx="0"/>
          </p:cNvCxnSpPr>
          <p:nvPr/>
        </p:nvCxnSpPr>
        <p:spPr>
          <a:xfrm>
            <a:off x="5749776" y="4383020"/>
            <a:ext cx="1224136" cy="787775"/>
          </a:xfrm>
          <a:prstGeom prst="curvedConnector2">
            <a:avLst/>
          </a:prstGeom>
          <a:noFill/>
          <a:ln w="19050" cap="rnd" cmpd="sng" algn="ctr">
            <a:solidFill>
              <a:srgbClr val="00B050"/>
            </a:solidFill>
            <a:prstDash val="sysDash"/>
            <a:tailEnd type="triangle"/>
          </a:ln>
          <a:effectLst/>
        </p:spPr>
      </p:cxn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D9E79CD0-6626-D28A-EB14-C76A73224E0C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5400000" flipH="1" flipV="1">
            <a:off x="6973912" y="1646716"/>
            <a:ext cx="12700" cy="4608512"/>
          </a:xfrm>
          <a:prstGeom prst="curvedConnector3">
            <a:avLst>
              <a:gd name="adj1" fmla="val 1800000"/>
            </a:avLst>
          </a:prstGeom>
          <a:noFill/>
          <a:ln w="19050" cap="rnd" cmpd="sng" algn="ctr">
            <a:solidFill>
              <a:srgbClr val="00B050"/>
            </a:solidFill>
            <a:prstDash val="sysDash"/>
            <a:tailEnd type="triangle"/>
          </a:ln>
          <a:effectLst/>
        </p:spPr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EFA2AE7D-6061-9710-62B1-335BEAA1F0BE}"/>
              </a:ext>
            </a:extLst>
          </p:cNvPr>
          <p:cNvCxnSpPr>
            <a:stCxn id="9" idx="3"/>
            <a:endCxn id="5" idx="0"/>
          </p:cNvCxnSpPr>
          <p:nvPr/>
        </p:nvCxnSpPr>
        <p:spPr>
          <a:xfrm>
            <a:off x="5605760" y="1879704"/>
            <a:ext cx="1368152" cy="942838"/>
          </a:xfrm>
          <a:prstGeom prst="curvedConnector2">
            <a:avLst/>
          </a:prstGeom>
          <a:noFill/>
          <a:ln w="19050" cap="rnd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8E98A7C0-EFA0-7D9B-36FE-A2431ED78CDD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>
          <a:xfrm rot="16200000" flipV="1">
            <a:off x="3017995" y="2299311"/>
            <a:ext cx="877239" cy="2426084"/>
          </a:xfrm>
          <a:prstGeom prst="curvedConnector3">
            <a:avLst/>
          </a:prstGeom>
          <a:noFill/>
          <a:ln w="19050" cap="rnd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10E3B3F0-522F-F02F-C8AE-280B2E380116}"/>
              </a:ext>
            </a:extLst>
          </p:cNvPr>
          <p:cNvSpPr/>
          <p:nvPr/>
        </p:nvSpPr>
        <p:spPr>
          <a:xfrm>
            <a:off x="5756126" y="2443828"/>
            <a:ext cx="2500227" cy="1656184"/>
          </a:xfrm>
          <a:prstGeom prst="ellipse">
            <a:avLst/>
          </a:prstGeom>
          <a:noFill/>
          <a:ln w="57150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A97CD72-7F93-BAB7-2149-C99D9D42293D}"/>
              </a:ext>
            </a:extLst>
          </p:cNvPr>
          <p:cNvSpPr txBox="1"/>
          <p:nvPr/>
        </p:nvSpPr>
        <p:spPr>
          <a:xfrm>
            <a:off x="58053" y="5445224"/>
            <a:ext cx="26535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Quelle: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Usability und UX für </a:t>
            </a:r>
            <a:r>
              <a:rPr lang="de-DE" sz="1400" dirty="0" err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dummies</a:t>
            </a:r>
            <a:r>
              <a:rPr lang="de-DE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400" dirty="0" err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Elske</a:t>
            </a:r>
            <a:r>
              <a:rPr lang="de-DE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Ludewig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2020</a:t>
            </a:r>
            <a:endParaRPr lang="de-CH" sz="14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5F059BC-7320-4DC3-EBB6-A6340D59752B}"/>
              </a:ext>
            </a:extLst>
          </p:cNvPr>
          <p:cNvSpPr txBox="1"/>
          <p:nvPr/>
        </p:nvSpPr>
        <p:spPr>
          <a:xfrm>
            <a:off x="7910016" y="6029999"/>
            <a:ext cx="26535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Menschenzentrierter Gestaltungsprozess nach DIN SIO 9241-210 (vereinfacht)</a:t>
            </a:r>
            <a:endParaRPr lang="de-CH" sz="14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CC7C5-BBFD-7C1C-82E7-BD01BAC5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1. Nutzungskontext verstehen und beschreiben</a:t>
            </a:r>
            <a:endParaRPr lang="de-CH" sz="4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433D61-627E-69B8-6B59-57066685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003589-775A-D3C4-7A5C-8CDFCDD1C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626" y="4124891"/>
            <a:ext cx="3119581" cy="149229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E95F57EA-F289-B4C4-B75C-25B38916294B}"/>
              </a:ext>
            </a:extLst>
          </p:cNvPr>
          <p:cNvSpPr/>
          <p:nvPr/>
        </p:nvSpPr>
        <p:spPr>
          <a:xfrm rot="16200000">
            <a:off x="8679799" y="4259253"/>
            <a:ext cx="1855101" cy="1267374"/>
          </a:xfrm>
          <a:prstGeom prst="ellipse">
            <a:avLst/>
          </a:prstGeom>
          <a:noFill/>
          <a:ln w="5715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CD53C8-31DF-4ED2-9986-E3D1C55BFA05}"/>
              </a:ext>
            </a:extLst>
          </p:cNvPr>
          <p:cNvSpPr txBox="1"/>
          <p:nvPr/>
        </p:nvSpPr>
        <p:spPr>
          <a:xfrm>
            <a:off x="9749675" y="2661590"/>
            <a:ext cx="223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Contextual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Inquiry</a:t>
            </a:r>
            <a:endParaRPr lang="de-DE" sz="18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6FBB7F75-58BF-8736-B588-BD96C2DF2034}"/>
              </a:ext>
            </a:extLst>
          </p:cNvPr>
          <p:cNvSpPr/>
          <p:nvPr/>
        </p:nvSpPr>
        <p:spPr>
          <a:xfrm>
            <a:off x="6119740" y="1274100"/>
            <a:ext cx="432048" cy="3188530"/>
          </a:xfrm>
          <a:prstGeom prst="rightBrac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4880734-927C-8E88-9E95-9841C3FD4538}"/>
              </a:ext>
            </a:extLst>
          </p:cNvPr>
          <p:cNvCxnSpPr>
            <a:cxnSpLocks/>
          </p:cNvCxnSpPr>
          <p:nvPr/>
        </p:nvCxnSpPr>
        <p:spPr>
          <a:xfrm>
            <a:off x="6734751" y="2868162"/>
            <a:ext cx="756129" cy="0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03F88A3-3683-D986-1F59-2A0D10139BFC}"/>
              </a:ext>
            </a:extLst>
          </p:cNvPr>
          <p:cNvGrpSpPr/>
          <p:nvPr/>
        </p:nvGrpSpPr>
        <p:grpSpPr>
          <a:xfrm>
            <a:off x="299626" y="2234594"/>
            <a:ext cx="2927136" cy="3325490"/>
            <a:chOff x="576576" y="2244672"/>
            <a:chExt cx="2927136" cy="3325490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465FF2E6-19BB-1F49-C90A-BAD2964854AF}"/>
                </a:ext>
              </a:extLst>
            </p:cNvPr>
            <p:cNvSpPr/>
            <p:nvPr/>
          </p:nvSpPr>
          <p:spPr>
            <a:xfrm>
              <a:off x="576576" y="2244672"/>
              <a:ext cx="2927136" cy="3325490"/>
            </a:xfrm>
            <a:prstGeom prst="roundRect">
              <a:avLst/>
            </a:prstGeom>
            <a:solidFill>
              <a:srgbClr val="9BBB59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D6F1802F-2E14-BAAF-343C-9C0FE1FFEBE2}"/>
                </a:ext>
              </a:extLst>
            </p:cNvPr>
            <p:cNvSpPr/>
            <p:nvPr/>
          </p:nvSpPr>
          <p:spPr>
            <a:xfrm>
              <a:off x="729271" y="2356220"/>
              <a:ext cx="2630425" cy="2620610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Nutzungskontext</a:t>
              </a:r>
              <a:endPara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209BA5B-6729-564C-FD00-BB43DD681098}"/>
                </a:ext>
              </a:extLst>
            </p:cNvPr>
            <p:cNvSpPr/>
            <p:nvPr/>
          </p:nvSpPr>
          <p:spPr>
            <a:xfrm>
              <a:off x="969869" y="5055531"/>
              <a:ext cx="2174672" cy="380742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Produkt</a:t>
              </a:r>
              <a:endPara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1EC7397B-C097-C4CA-8C7B-F237A06FB75F}"/>
                </a:ext>
              </a:extLst>
            </p:cNvPr>
            <p:cNvSpPr/>
            <p:nvPr/>
          </p:nvSpPr>
          <p:spPr>
            <a:xfrm>
              <a:off x="960752" y="2479970"/>
              <a:ext cx="2174672" cy="504552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Benutzer/ Zielgruppe</a:t>
              </a:r>
              <a:endPara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899EFFB9-D37C-9595-A732-9C08245B94D9}"/>
                </a:ext>
              </a:extLst>
            </p:cNvPr>
            <p:cNvSpPr/>
            <p:nvPr/>
          </p:nvSpPr>
          <p:spPr>
            <a:xfrm>
              <a:off x="960752" y="3097485"/>
              <a:ext cx="2174672" cy="380742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Arbeitsaufgabe</a:t>
              </a:r>
              <a:endPara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91606AE3-1E26-ACE3-AB23-8A47ED037992}"/>
                </a:ext>
              </a:extLst>
            </p:cNvPr>
            <p:cNvSpPr/>
            <p:nvPr/>
          </p:nvSpPr>
          <p:spPr>
            <a:xfrm>
              <a:off x="969869" y="3594726"/>
              <a:ext cx="2174672" cy="380742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Arbeitsmittel</a:t>
              </a:r>
              <a:endPara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7F02C151-8FE5-D421-EFD4-1157D1F1CF06}"/>
                </a:ext>
              </a:extLst>
            </p:cNvPr>
            <p:cNvSpPr/>
            <p:nvPr/>
          </p:nvSpPr>
          <p:spPr>
            <a:xfrm>
              <a:off x="969869" y="4091967"/>
              <a:ext cx="2174672" cy="380742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Umgebung</a:t>
              </a:r>
              <a:endPara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1DCFEAF-AAF8-277E-4486-41580EE8DF0A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2858474" y="1475340"/>
            <a:ext cx="1149652" cy="1246828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75190E10-3810-E645-0153-17A73CBB99E0}"/>
              </a:ext>
            </a:extLst>
          </p:cNvPr>
          <p:cNvSpPr txBox="1"/>
          <p:nvPr/>
        </p:nvSpPr>
        <p:spPr>
          <a:xfrm>
            <a:off x="4008126" y="1306063"/>
            <a:ext cx="3755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6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Wer? (Benutzer)</a:t>
            </a:r>
            <a:endParaRPr lang="de-CH" sz="16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8C9F19E-EC3F-DDF3-ED57-94A10B7FC3F3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2858474" y="2426370"/>
            <a:ext cx="1154312" cy="851408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2B298FA-B9A8-BC6D-D842-E79ABA7F070D}"/>
              </a:ext>
            </a:extLst>
          </p:cNvPr>
          <p:cNvSpPr txBox="1"/>
          <p:nvPr/>
        </p:nvSpPr>
        <p:spPr>
          <a:xfrm>
            <a:off x="4012786" y="2257093"/>
            <a:ext cx="344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6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Was? (Aufgabe)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B5B2E44-4721-F3BC-2E8A-F3E89022A472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2867591" y="3329978"/>
            <a:ext cx="1140535" cy="445041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E1E14EF-85D4-4F48-6065-E68DEB0FA333}"/>
              </a:ext>
            </a:extLst>
          </p:cNvPr>
          <p:cNvSpPr txBox="1"/>
          <p:nvPr/>
        </p:nvSpPr>
        <p:spPr>
          <a:xfrm>
            <a:off x="4008126" y="3160701"/>
            <a:ext cx="2466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6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Womit? (Ressourcen)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7ACA50B-404D-22A8-6B34-F20DD800811D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2867591" y="4242350"/>
            <a:ext cx="1154549" cy="29910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0E4DA4A1-ED1E-58E7-74D1-F766E81366CB}"/>
              </a:ext>
            </a:extLst>
          </p:cNvPr>
          <p:cNvSpPr txBox="1"/>
          <p:nvPr/>
        </p:nvSpPr>
        <p:spPr>
          <a:xfrm>
            <a:off x="4022140" y="4073073"/>
            <a:ext cx="208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6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Wo? (Umgebung)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E897584-8F73-E3C9-42BD-065C45A7661E}"/>
              </a:ext>
            </a:extLst>
          </p:cNvPr>
          <p:cNvSpPr txBox="1"/>
          <p:nvPr/>
        </p:nvSpPr>
        <p:spPr>
          <a:xfrm>
            <a:off x="7490880" y="2685360"/>
            <a:ext cx="1709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6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IST-Situation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1BC9C960-7A73-4A3D-0D5F-657929258CA8}"/>
              </a:ext>
            </a:extLst>
          </p:cNvPr>
          <p:cNvSpPr/>
          <p:nvPr/>
        </p:nvSpPr>
        <p:spPr>
          <a:xfrm>
            <a:off x="9158146" y="2735664"/>
            <a:ext cx="422776" cy="257304"/>
          </a:xfrm>
          <a:prstGeom prst="rightArrow">
            <a:avLst/>
          </a:prstGeom>
          <a:solidFill>
            <a:srgbClr val="000000"/>
          </a:solidFill>
          <a:ln w="25400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97B8FAE-594A-6CA2-3A3E-5C6569FFF465}"/>
              </a:ext>
            </a:extLst>
          </p:cNvPr>
          <p:cNvSpPr txBox="1"/>
          <p:nvPr/>
        </p:nvSpPr>
        <p:spPr>
          <a:xfrm>
            <a:off x="7248128" y="6166327"/>
            <a:ext cx="27525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400" dirty="0">
                <a:solidFill>
                  <a:srgbClr val="535353"/>
                </a:solidFill>
                <a:latin typeface="Montserrat"/>
                <a:ea typeface="+mn-ea"/>
              </a:rPr>
              <a:t>©  </a:t>
            </a:r>
            <a:r>
              <a:rPr lang="de-DE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Gebrauchstauglichkeit nach DIN EN ISO 9241-11 (eigene Darstellung)</a:t>
            </a:r>
            <a:endParaRPr lang="de-CH" sz="14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50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DA8C0-2CAA-B929-CD1F-32B67774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Contextual</a:t>
            </a:r>
            <a:r>
              <a:rPr lang="de-CH" dirty="0"/>
              <a:t> </a:t>
            </a:r>
            <a:r>
              <a:rPr lang="de-CH" dirty="0" err="1"/>
              <a:t>Inquiry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65B1F7-D05B-D8C4-CE67-221C2A2D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Onlinemedien 5" title="Contextual Inquiry">
            <a:hlinkClick r:id="" action="ppaction://media"/>
            <a:extLst>
              <a:ext uri="{FF2B5EF4-FFF2-40B4-BE49-F238E27FC236}">
                <a16:creationId xmlns:a16="http://schemas.microsoft.com/office/drawing/2014/main" id="{AD42BC15-DC27-796C-814E-0110B344CB3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06433" y="1563988"/>
            <a:ext cx="8482055" cy="47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0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Vorlage sfb-Folien 2006">
  <a:themeElements>
    <a:clrScheme name="Vorlage sfb-Folien 20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 sfb-Folien 200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Vorlage sfb-Folien 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Vorlage sfb-Folien 200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4ddd59-e04c-48a0-8c80-e56844c3b2e9">
      <Terms xmlns="http://schemas.microsoft.com/office/infopath/2007/PartnerControls"/>
    </lcf76f155ced4ddcb4097134ff3c332f>
    <TaxCatchAll xmlns="97af80f4-69d1-4a4a-b8d9-d38be1ab1ed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94B16F39DA9DF43ACEE882C7B8FF300" ma:contentTypeVersion="14" ma:contentTypeDescription="Ein neues Dokument erstellen." ma:contentTypeScope="" ma:versionID="721c1271b7cbbabf621898b0dea47b57">
  <xsd:schema xmlns:xsd="http://www.w3.org/2001/XMLSchema" xmlns:xs="http://www.w3.org/2001/XMLSchema" xmlns:p="http://schemas.microsoft.com/office/2006/metadata/properties" xmlns:ns2="b64ddd59-e04c-48a0-8c80-e56844c3b2e9" xmlns:ns3="97af80f4-69d1-4a4a-b8d9-d38be1ab1edf" targetNamespace="http://schemas.microsoft.com/office/2006/metadata/properties" ma:root="true" ma:fieldsID="4d937b086bb74a99477ec3f8478de609" ns2:_="" ns3:_="">
    <xsd:import namespace="b64ddd59-e04c-48a0-8c80-e56844c3b2e9"/>
    <xsd:import namespace="97af80f4-69d1-4a4a-b8d9-d38be1ab1e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ddd59-e04c-48a0-8c80-e56844c3b2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ildmarkierungen" ma:readOnly="false" ma:fieldId="{5cf76f15-5ced-4ddc-b409-7134ff3c332f}" ma:taxonomyMulti="true" ma:sspId="a16ba4c5-514f-471a-8004-1e490f973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af80f4-69d1-4a4a-b8d9-d38be1ab1ed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7087147-f073-4cab-ba1c-d53b4eb1832c}" ma:internalName="TaxCatchAll" ma:showField="CatchAllData" ma:web="97af80f4-69d1-4a4a-b8d9-d38be1ab1e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4465A5-5C92-44BC-897C-3DAB4DB18507}">
  <ds:schemaRefs>
    <ds:schemaRef ds:uri="http://schemas.microsoft.com/office/2006/metadata/properties"/>
    <ds:schemaRef ds:uri="http://schemas.microsoft.com/office/infopath/2007/PartnerControls"/>
    <ds:schemaRef ds:uri="98cc15a3-3e94-4076-998c-63c885c407b0"/>
  </ds:schemaRefs>
</ds:datastoreItem>
</file>

<file path=customXml/itemProps2.xml><?xml version="1.0" encoding="utf-8"?>
<ds:datastoreItem xmlns:ds="http://schemas.openxmlformats.org/officeDocument/2006/customXml" ds:itemID="{ABC5EAD9-4A4F-4FCB-94FD-1012A3DA7B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04353C-9E2E-4325-8B6A-658CE22CFA6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235</Words>
  <Application>Microsoft Office PowerPoint</Application>
  <PresentationFormat>Breitbild</PresentationFormat>
  <Paragraphs>54</Paragraphs>
  <Slides>5</Slides>
  <Notes>3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Montserrat</vt:lpstr>
      <vt:lpstr>Times New Roman</vt:lpstr>
      <vt:lpstr>Wingdings</vt:lpstr>
      <vt:lpstr>Vorlage sfb-Folien 2006</vt:lpstr>
      <vt:lpstr>1_Vorlage sfb-Folien 2006</vt:lpstr>
      <vt:lpstr>MODUL 322 Benutzerschnittstellen entwerfen und implementieren   Nutzungskontext  </vt:lpstr>
      <vt:lpstr>Inhalt</vt:lpstr>
      <vt:lpstr>Der nutzerzentrierte Gestaltungsprozess</vt:lpstr>
      <vt:lpstr>1. Nutzungskontext verstehen und beschreiben</vt:lpstr>
      <vt:lpstr>Contextual Inquiry</vt:lpstr>
    </vt:vector>
  </TitlesOfParts>
  <Company>Industrie Technik IPS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Willi Lechner</dc:creator>
  <cp:lastModifiedBy>BBZW;FMZ; Ineichen1 Markus (Lehrperson)</cp:lastModifiedBy>
  <cp:revision>647</cp:revision>
  <cp:lastPrinted>2018-10-15T09:46:05Z</cp:lastPrinted>
  <dcterms:created xsi:type="dcterms:W3CDTF">2008-06-05T09:41:28Z</dcterms:created>
  <dcterms:modified xsi:type="dcterms:W3CDTF">2024-01-26T09:05:29Z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0x010100694B16F39DA9DF43ACEE882C7B8FF300</vt:lpwstr>
  </property>
</Properties>
</file>