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28"/>
  </p:notesMasterIdLst>
  <p:handoutMasterIdLst>
    <p:handoutMasterId r:id="rId29"/>
  </p:handoutMasterIdLst>
  <p:sldIdLst>
    <p:sldId id="25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7" r:id="rId23"/>
    <p:sldId id="304" r:id="rId24"/>
    <p:sldId id="305" r:id="rId25"/>
    <p:sldId id="306" r:id="rId26"/>
    <p:sldId id="308" r:id="rId27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32973-8FA3-4B6F-B556-B251AB01486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2EEC0C-1C56-4A37-BE9B-82D6007F46FB}">
      <dgm:prSet phldrT="[Text]" custT="1"/>
      <dgm:spPr>
        <a:xfrm>
          <a:off x="2131133" y="0"/>
          <a:ext cx="2131133" cy="1488165"/>
        </a:xfrm>
        <a:prstGeom prst="trapezoid">
          <a:avLst>
            <a:gd name="adj" fmla="val 71603"/>
          </a:avLst>
        </a:prstGeom>
        <a:solidFill>
          <a:srgbClr val="4F81BD">
            <a:lumMod val="20000"/>
            <a:lumOff val="8000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Gestaltung Benutzeroberfläche</a:t>
          </a:r>
          <a:endParaRPr lang="de-CH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FD771FB-EE35-4861-A94A-4D1096C2F90E}" type="parTrans" cxnId="{7F9FD626-8DE0-4BDC-A86E-0A918ECF86FC}">
      <dgm:prSet/>
      <dgm:spPr/>
      <dgm:t>
        <a:bodyPr/>
        <a:lstStyle/>
        <a:p>
          <a:endParaRPr lang="de-CH" sz="2000"/>
        </a:p>
      </dgm:t>
    </dgm:pt>
    <dgm:pt modelId="{13EB0BC4-85F0-4BD2-9DB0-81DB7222E4C4}" type="sibTrans" cxnId="{7F9FD626-8DE0-4BDC-A86E-0A918ECF86FC}">
      <dgm:prSet/>
      <dgm:spPr/>
      <dgm:t>
        <a:bodyPr/>
        <a:lstStyle/>
        <a:p>
          <a:endParaRPr lang="de-CH" sz="2000"/>
        </a:p>
      </dgm:t>
    </dgm:pt>
    <dgm:pt modelId="{2DA59ABC-74F7-4623-A288-C749BD3DCDA4}">
      <dgm:prSet phldrT="[Text]" custT="1"/>
      <dgm:spPr>
        <a:xfrm>
          <a:off x="1065566" y="1488165"/>
          <a:ext cx="4262266" cy="1488165"/>
        </a:xfrm>
        <a:prstGeom prst="trapezoid">
          <a:avLst>
            <a:gd name="adj" fmla="val 71603"/>
          </a:avLst>
        </a:prstGeom>
        <a:solidFill>
          <a:srgbClr val="4F81BD">
            <a:lumMod val="60000"/>
            <a:lumOff val="4000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Funktionen</a:t>
          </a:r>
        </a:p>
        <a:p>
          <a:pPr>
            <a:buNone/>
          </a:pPr>
          <a:r>
            <a:rPr lang="de-DE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Informationshierarchie</a:t>
          </a:r>
        </a:p>
        <a:p>
          <a:pPr>
            <a:buNone/>
          </a:pPr>
          <a:r>
            <a:rPr lang="de-DE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UI-Struktur</a:t>
          </a:r>
          <a:endParaRPr lang="de-CH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13EC279-EAF9-4932-A750-507EA6C5FEA6}" type="parTrans" cxnId="{F3DB154F-EE80-4F26-AC59-05CE7C330CE8}">
      <dgm:prSet/>
      <dgm:spPr/>
      <dgm:t>
        <a:bodyPr/>
        <a:lstStyle/>
        <a:p>
          <a:endParaRPr lang="de-CH" sz="2000"/>
        </a:p>
      </dgm:t>
    </dgm:pt>
    <dgm:pt modelId="{83644C45-2E2E-476B-9114-81A70F488D09}" type="sibTrans" cxnId="{F3DB154F-EE80-4F26-AC59-05CE7C330CE8}">
      <dgm:prSet/>
      <dgm:spPr/>
      <dgm:t>
        <a:bodyPr/>
        <a:lstStyle/>
        <a:p>
          <a:endParaRPr lang="de-CH" sz="2000"/>
        </a:p>
      </dgm:t>
    </dgm:pt>
    <dgm:pt modelId="{553CCE56-DFB7-45EE-997A-8A9723EFF71C}">
      <dgm:prSet phldrT="[Text]" custT="1"/>
      <dgm:spPr>
        <a:xfrm>
          <a:off x="0" y="2976330"/>
          <a:ext cx="6393400" cy="1488165"/>
        </a:xfrm>
        <a:prstGeom prst="trapezoid">
          <a:avLst>
            <a:gd name="adj" fmla="val 71603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Ziele</a:t>
          </a:r>
        </a:p>
        <a:p>
          <a:pPr>
            <a:buNone/>
          </a:pPr>
          <a:r>
            <a:rPr lang="de-DE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Abläufe</a:t>
          </a:r>
        </a:p>
        <a:p>
          <a:pPr>
            <a:buNone/>
          </a:pPr>
          <a:r>
            <a:rPr lang="de-DE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Werte </a:t>
          </a:r>
          <a:endParaRPr lang="de-CH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2849050-F8D7-487F-85D7-349CB48FD4FC}" type="parTrans" cxnId="{E2CCDE5D-DEAE-466F-9A2E-25B0818207C4}">
      <dgm:prSet/>
      <dgm:spPr/>
      <dgm:t>
        <a:bodyPr/>
        <a:lstStyle/>
        <a:p>
          <a:endParaRPr lang="de-CH" sz="2000"/>
        </a:p>
      </dgm:t>
    </dgm:pt>
    <dgm:pt modelId="{A0CA6A80-E336-4E46-871A-4E1BFD3D7280}" type="sibTrans" cxnId="{E2CCDE5D-DEAE-466F-9A2E-25B0818207C4}">
      <dgm:prSet/>
      <dgm:spPr/>
      <dgm:t>
        <a:bodyPr/>
        <a:lstStyle/>
        <a:p>
          <a:endParaRPr lang="de-CH" sz="2000"/>
        </a:p>
      </dgm:t>
    </dgm:pt>
    <dgm:pt modelId="{8E8B1FCA-F41F-4809-94D1-682F32B76D54}" type="pres">
      <dgm:prSet presAssocID="{09B32973-8FA3-4B6F-B556-B251AB01486B}" presName="Name0" presStyleCnt="0">
        <dgm:presLayoutVars>
          <dgm:dir/>
          <dgm:animLvl val="lvl"/>
          <dgm:resizeHandles val="exact"/>
        </dgm:presLayoutVars>
      </dgm:prSet>
      <dgm:spPr/>
    </dgm:pt>
    <dgm:pt modelId="{9D14617C-ECF7-4D83-A8EE-8583DDC46BDE}" type="pres">
      <dgm:prSet presAssocID="{3C2EEC0C-1C56-4A37-BE9B-82D6007F46FB}" presName="Name8" presStyleCnt="0"/>
      <dgm:spPr/>
    </dgm:pt>
    <dgm:pt modelId="{8316C50A-1209-4143-A287-4DB6D7B409CC}" type="pres">
      <dgm:prSet presAssocID="{3C2EEC0C-1C56-4A37-BE9B-82D6007F46FB}" presName="level" presStyleLbl="node1" presStyleIdx="0" presStyleCnt="3">
        <dgm:presLayoutVars>
          <dgm:chMax val="1"/>
          <dgm:bulletEnabled val="1"/>
        </dgm:presLayoutVars>
      </dgm:prSet>
      <dgm:spPr/>
    </dgm:pt>
    <dgm:pt modelId="{327B0387-4AC5-4511-B641-B2EE56B13B2C}" type="pres">
      <dgm:prSet presAssocID="{3C2EEC0C-1C56-4A37-BE9B-82D6007F46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A5FFF3D-8161-493B-90B1-9E6FBF56D420}" type="pres">
      <dgm:prSet presAssocID="{2DA59ABC-74F7-4623-A288-C749BD3DCDA4}" presName="Name8" presStyleCnt="0"/>
      <dgm:spPr/>
    </dgm:pt>
    <dgm:pt modelId="{D4610A1D-3970-4888-AD25-B3C0B7A3C066}" type="pres">
      <dgm:prSet presAssocID="{2DA59ABC-74F7-4623-A288-C749BD3DCDA4}" presName="level" presStyleLbl="node1" presStyleIdx="1" presStyleCnt="3">
        <dgm:presLayoutVars>
          <dgm:chMax val="1"/>
          <dgm:bulletEnabled val="1"/>
        </dgm:presLayoutVars>
      </dgm:prSet>
      <dgm:spPr/>
    </dgm:pt>
    <dgm:pt modelId="{DE014724-6642-486E-B5AD-FB0554F5CFC6}" type="pres">
      <dgm:prSet presAssocID="{2DA59ABC-74F7-4623-A288-C749BD3DCDA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8A0F82-67C6-4CDE-8484-F19A1012CFF2}" type="pres">
      <dgm:prSet presAssocID="{553CCE56-DFB7-45EE-997A-8A9723EFF71C}" presName="Name8" presStyleCnt="0"/>
      <dgm:spPr/>
    </dgm:pt>
    <dgm:pt modelId="{D7C427E8-C883-4806-B237-CD78D73146BC}" type="pres">
      <dgm:prSet presAssocID="{553CCE56-DFB7-45EE-997A-8A9723EFF71C}" presName="level" presStyleLbl="node1" presStyleIdx="2" presStyleCnt="3" custLinFactNeighborX="-1823" custLinFactNeighborY="35341">
        <dgm:presLayoutVars>
          <dgm:chMax val="1"/>
          <dgm:bulletEnabled val="1"/>
        </dgm:presLayoutVars>
      </dgm:prSet>
      <dgm:spPr/>
    </dgm:pt>
    <dgm:pt modelId="{A646FB79-1060-4ADD-B06A-B49A5EFDBB07}" type="pres">
      <dgm:prSet presAssocID="{553CCE56-DFB7-45EE-997A-8A9723EFF71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810F1C-46AD-4EE9-AC46-6CA20B86BE21}" type="presOf" srcId="{3C2EEC0C-1C56-4A37-BE9B-82D6007F46FB}" destId="{8316C50A-1209-4143-A287-4DB6D7B409CC}" srcOrd="0" destOrd="0" presId="urn:microsoft.com/office/officeart/2005/8/layout/pyramid1"/>
    <dgm:cxn modelId="{89E08025-8E5F-488B-8775-5F7806C2516F}" type="presOf" srcId="{2DA59ABC-74F7-4623-A288-C749BD3DCDA4}" destId="{DE014724-6642-486E-B5AD-FB0554F5CFC6}" srcOrd="1" destOrd="0" presId="urn:microsoft.com/office/officeart/2005/8/layout/pyramid1"/>
    <dgm:cxn modelId="{7F9FD626-8DE0-4BDC-A86E-0A918ECF86FC}" srcId="{09B32973-8FA3-4B6F-B556-B251AB01486B}" destId="{3C2EEC0C-1C56-4A37-BE9B-82D6007F46FB}" srcOrd="0" destOrd="0" parTransId="{1FD771FB-EE35-4861-A94A-4D1096C2F90E}" sibTransId="{13EB0BC4-85F0-4BD2-9DB0-81DB7222E4C4}"/>
    <dgm:cxn modelId="{E2CCDE5D-DEAE-466F-9A2E-25B0818207C4}" srcId="{09B32973-8FA3-4B6F-B556-B251AB01486B}" destId="{553CCE56-DFB7-45EE-997A-8A9723EFF71C}" srcOrd="2" destOrd="0" parTransId="{92849050-F8D7-487F-85D7-349CB48FD4FC}" sibTransId="{A0CA6A80-E336-4E46-871A-4E1BFD3D7280}"/>
    <dgm:cxn modelId="{F3DB154F-EE80-4F26-AC59-05CE7C330CE8}" srcId="{09B32973-8FA3-4B6F-B556-B251AB01486B}" destId="{2DA59ABC-74F7-4623-A288-C749BD3DCDA4}" srcOrd="1" destOrd="0" parTransId="{413EC279-EAF9-4932-A750-507EA6C5FEA6}" sibTransId="{83644C45-2E2E-476B-9114-81A70F488D09}"/>
    <dgm:cxn modelId="{32132879-0233-4E65-8F74-0C0E082360E7}" type="presOf" srcId="{09B32973-8FA3-4B6F-B556-B251AB01486B}" destId="{8E8B1FCA-F41F-4809-94D1-682F32B76D54}" srcOrd="0" destOrd="0" presId="urn:microsoft.com/office/officeart/2005/8/layout/pyramid1"/>
    <dgm:cxn modelId="{D6C12B9C-4522-458E-A5B4-FC2D275B9E57}" type="presOf" srcId="{553CCE56-DFB7-45EE-997A-8A9723EFF71C}" destId="{A646FB79-1060-4ADD-B06A-B49A5EFDBB07}" srcOrd="1" destOrd="0" presId="urn:microsoft.com/office/officeart/2005/8/layout/pyramid1"/>
    <dgm:cxn modelId="{B84426C6-CD2B-425D-B9A1-9453FA38B2EC}" type="presOf" srcId="{2DA59ABC-74F7-4623-A288-C749BD3DCDA4}" destId="{D4610A1D-3970-4888-AD25-B3C0B7A3C066}" srcOrd="0" destOrd="0" presId="urn:microsoft.com/office/officeart/2005/8/layout/pyramid1"/>
    <dgm:cxn modelId="{AF0992F8-C3B5-4378-9D43-895B64589FE5}" type="presOf" srcId="{553CCE56-DFB7-45EE-997A-8A9723EFF71C}" destId="{D7C427E8-C883-4806-B237-CD78D73146BC}" srcOrd="0" destOrd="0" presId="urn:microsoft.com/office/officeart/2005/8/layout/pyramid1"/>
    <dgm:cxn modelId="{109CF5FE-C58F-426A-83D7-628E9FA6B200}" type="presOf" srcId="{3C2EEC0C-1C56-4A37-BE9B-82D6007F46FB}" destId="{327B0387-4AC5-4511-B641-B2EE56B13B2C}" srcOrd="1" destOrd="0" presId="urn:microsoft.com/office/officeart/2005/8/layout/pyramid1"/>
    <dgm:cxn modelId="{FF6C2047-00B5-4A40-BFB6-6A8A6AA896E3}" type="presParOf" srcId="{8E8B1FCA-F41F-4809-94D1-682F32B76D54}" destId="{9D14617C-ECF7-4D83-A8EE-8583DDC46BDE}" srcOrd="0" destOrd="0" presId="urn:microsoft.com/office/officeart/2005/8/layout/pyramid1"/>
    <dgm:cxn modelId="{D1356BF6-E914-4243-BE07-D07A2A53BB9C}" type="presParOf" srcId="{9D14617C-ECF7-4D83-A8EE-8583DDC46BDE}" destId="{8316C50A-1209-4143-A287-4DB6D7B409CC}" srcOrd="0" destOrd="0" presId="urn:microsoft.com/office/officeart/2005/8/layout/pyramid1"/>
    <dgm:cxn modelId="{9EF08119-4D8D-4347-B261-787D5ABB311B}" type="presParOf" srcId="{9D14617C-ECF7-4D83-A8EE-8583DDC46BDE}" destId="{327B0387-4AC5-4511-B641-B2EE56B13B2C}" srcOrd="1" destOrd="0" presId="urn:microsoft.com/office/officeart/2005/8/layout/pyramid1"/>
    <dgm:cxn modelId="{DD863137-08C4-40D7-A863-32E139473AC6}" type="presParOf" srcId="{8E8B1FCA-F41F-4809-94D1-682F32B76D54}" destId="{BA5FFF3D-8161-493B-90B1-9E6FBF56D420}" srcOrd="1" destOrd="0" presId="urn:microsoft.com/office/officeart/2005/8/layout/pyramid1"/>
    <dgm:cxn modelId="{D08659D3-936C-4A19-AC60-AFCCF35E5896}" type="presParOf" srcId="{BA5FFF3D-8161-493B-90B1-9E6FBF56D420}" destId="{D4610A1D-3970-4888-AD25-B3C0B7A3C066}" srcOrd="0" destOrd="0" presId="urn:microsoft.com/office/officeart/2005/8/layout/pyramid1"/>
    <dgm:cxn modelId="{2F41A810-4919-48AC-8B9A-969EC86CBA21}" type="presParOf" srcId="{BA5FFF3D-8161-493B-90B1-9E6FBF56D420}" destId="{DE014724-6642-486E-B5AD-FB0554F5CFC6}" srcOrd="1" destOrd="0" presId="urn:microsoft.com/office/officeart/2005/8/layout/pyramid1"/>
    <dgm:cxn modelId="{B98E978A-3336-4F77-907C-46405D1913D9}" type="presParOf" srcId="{8E8B1FCA-F41F-4809-94D1-682F32B76D54}" destId="{598A0F82-67C6-4CDE-8484-F19A1012CFF2}" srcOrd="2" destOrd="0" presId="urn:microsoft.com/office/officeart/2005/8/layout/pyramid1"/>
    <dgm:cxn modelId="{725939DF-84B5-45C7-AEAE-90054E8ADE72}" type="presParOf" srcId="{598A0F82-67C6-4CDE-8484-F19A1012CFF2}" destId="{D7C427E8-C883-4806-B237-CD78D73146BC}" srcOrd="0" destOrd="0" presId="urn:microsoft.com/office/officeart/2005/8/layout/pyramid1"/>
    <dgm:cxn modelId="{832B45FD-F20B-43C0-BF7F-9A6E9FC7FD78}" type="presParOf" srcId="{598A0F82-67C6-4CDE-8484-F19A1012CFF2}" destId="{A646FB79-1060-4ADD-B06A-B49A5EFDBB0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6C50A-1209-4143-A287-4DB6D7B409CC}">
      <dsp:nvSpPr>
        <dsp:cNvPr id="0" name=""/>
        <dsp:cNvSpPr/>
      </dsp:nvSpPr>
      <dsp:spPr>
        <a:xfrm>
          <a:off x="2131133" y="0"/>
          <a:ext cx="2131133" cy="1488165"/>
        </a:xfrm>
        <a:prstGeom prst="trapezoid">
          <a:avLst>
            <a:gd name="adj" fmla="val 71603"/>
          </a:avLst>
        </a:prstGeom>
        <a:solidFill>
          <a:srgbClr val="4F81BD">
            <a:lumMod val="20000"/>
            <a:lumOff val="8000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Gestaltung Benutzeroberfläche</a:t>
          </a:r>
          <a:endParaRPr lang="de-CH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841511" y="496055"/>
        <a:ext cx="710377" cy="992110"/>
      </dsp:txXfrm>
    </dsp:sp>
    <dsp:sp modelId="{D4610A1D-3970-4888-AD25-B3C0B7A3C066}">
      <dsp:nvSpPr>
        <dsp:cNvPr id="0" name=""/>
        <dsp:cNvSpPr/>
      </dsp:nvSpPr>
      <dsp:spPr>
        <a:xfrm>
          <a:off x="1065566" y="1488165"/>
          <a:ext cx="4262266" cy="1488165"/>
        </a:xfrm>
        <a:prstGeom prst="trapezoid">
          <a:avLst>
            <a:gd name="adj" fmla="val 71603"/>
          </a:avLst>
        </a:prstGeom>
        <a:solidFill>
          <a:srgbClr val="4F81BD">
            <a:lumMod val="60000"/>
            <a:lumOff val="4000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Funktionen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Informationshierarchie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UI-Struktur</a:t>
          </a:r>
          <a:endParaRPr lang="de-CH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521844" y="1869747"/>
        <a:ext cx="1349711" cy="1106583"/>
      </dsp:txXfrm>
    </dsp:sp>
    <dsp:sp modelId="{D7C427E8-C883-4806-B237-CD78D73146BC}">
      <dsp:nvSpPr>
        <dsp:cNvPr id="0" name=""/>
        <dsp:cNvSpPr/>
      </dsp:nvSpPr>
      <dsp:spPr>
        <a:xfrm>
          <a:off x="0" y="2976330"/>
          <a:ext cx="6393400" cy="1488165"/>
        </a:xfrm>
        <a:prstGeom prst="trapezoid">
          <a:avLst>
            <a:gd name="adj" fmla="val 71603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Ziele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Abläufe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Werte </a:t>
          </a:r>
          <a:endParaRPr lang="de-CH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829225" y="3230718"/>
        <a:ext cx="2734948" cy="1233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Abbildung zeigt die vier grundlegenden Komponenten eines Mensch-Maschinen-Systems.</a:t>
            </a:r>
          </a:p>
          <a:p>
            <a:r>
              <a:rPr lang="de-DE" dirty="0"/>
              <a:t>Daher soll die Usability eines Produktes auch aus der Perspektive dieser vier Komponenten Betrachtet werden.</a:t>
            </a:r>
          </a:p>
          <a:p>
            <a:r>
              <a:rPr lang="de-DE" dirty="0"/>
              <a:t>Bei der Usability steht im Vordergrund, wie gut Benutzer (meist mehrere) ein Werkzeug in ihrem Umfeld (Kontext) einsetzen, um ihre Aufgabe zu lösen.</a:t>
            </a:r>
          </a:p>
          <a:p>
            <a:r>
              <a:rPr lang="de-DE" dirty="0"/>
              <a:t>Das ganze kann man noch weiter aufdröseln, um es besser zu verstehen.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279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die Gebrauchstauglichkeit einer Software zu bestimmen, müssen viele Faktoren beachtet und während der Erstellung erhoben werden.</a:t>
            </a:r>
          </a:p>
          <a:p>
            <a:r>
              <a:rPr lang="de-DE" dirty="0"/>
              <a:t>Eine Anwendung oder ein Produkt wird so erstellt, dass der Benutzer seine Ziele erreichen kann, das </a:t>
            </a:r>
            <a:r>
              <a:rPr lang="de-DE" dirty="0" err="1"/>
              <a:t>heisst</a:t>
            </a:r>
            <a:r>
              <a:rPr lang="de-DE" dirty="0"/>
              <a:t>, zuerst muss man wissen, welche Ziele erreicht werden sollen.</a:t>
            </a:r>
          </a:p>
          <a:p>
            <a:r>
              <a:rPr lang="de-DE" dirty="0"/>
              <a:t>Der Nutzungskontext fokussiert dabei auf das Umfeld.</a:t>
            </a:r>
          </a:p>
          <a:p>
            <a:r>
              <a:rPr lang="de-DE" dirty="0"/>
              <a:t>Ob ein Produkt eine gute Usability hat, wird dann mit den „Kriterien der Gebrauchstauglichkeit“ geprüft.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566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Systeme oder Produkte werden überarbeitet oder entwickelt um Funktionalitäten zu bieten.</a:t>
            </a:r>
          </a:p>
          <a:p>
            <a:r>
              <a:rPr lang="de-DE" dirty="0"/>
              <a:t>Die zu implementierende Funktionalität deckt aber auch immer übergeordnete Ziele ab.</a:t>
            </a:r>
          </a:p>
          <a:p>
            <a:r>
              <a:rPr lang="de-DE" dirty="0"/>
              <a:t>Die übergeordneten Zeile sind der Mehrwert, der die Lösung generieren soll.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Erfolgreiche Websites für </a:t>
            </a:r>
            <a:r>
              <a:rPr lang="de-DE" dirty="0" err="1"/>
              <a:t>dummies</a:t>
            </a:r>
            <a:r>
              <a:rPr lang="de-DE" dirty="0"/>
              <a:t>, Rammelt, </a:t>
            </a:r>
            <a:r>
              <a:rPr lang="de-DE" dirty="0" err="1"/>
              <a:t>Cechini</a:t>
            </a:r>
            <a:r>
              <a:rPr lang="de-DE" dirty="0"/>
              <a:t>, Rammelt,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319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zu beurteilen ob die Bedienungsoberfläche eines Systems, egal Waschmaschine, Web-Applikation und so weiter eine gute Usability hat, muss der Nutzungskontext klar sein.</a:t>
            </a:r>
          </a:p>
          <a:p>
            <a:r>
              <a:rPr lang="de-DE" dirty="0"/>
              <a:t>Der Nutzungskontext besteht aus 4 Teilen:</a:t>
            </a:r>
          </a:p>
          <a:p>
            <a:r>
              <a:rPr lang="de-DE" dirty="0"/>
              <a:t>Benutzer / Zielgruppe: Wer benutzt die Applikation, welche Fähigkeiten oder Einschränkungen hat die Person.</a:t>
            </a:r>
          </a:p>
          <a:p>
            <a:r>
              <a:rPr lang="de-DE" dirty="0"/>
              <a:t>Arbeitsaufgabe: Was muss die Applikation überhaupt können, welche Anforderungen gibt es an die Applikation.</a:t>
            </a:r>
          </a:p>
          <a:p>
            <a:r>
              <a:rPr lang="de-DE" dirty="0"/>
              <a:t>Arbeitsmittel: Auf welchen Geräten muss die Applikation laufen.</a:t>
            </a:r>
          </a:p>
          <a:p>
            <a:r>
              <a:rPr lang="de-DE" dirty="0"/>
              <a:t>Umgebung: In welchem Umfeld oder unter welche Voraussetzungen wird die Applikation eingesetzt.</a:t>
            </a:r>
          </a:p>
          <a:p>
            <a:endParaRPr lang="de-DE" dirty="0"/>
          </a:p>
          <a:p>
            <a:r>
              <a:rPr lang="de-DE" dirty="0"/>
              <a:t>Alle diese Punkte müssen abgeklärt und dokumentiert werden bevor eine Bedienungsoberfläche entwickelt wird.</a:t>
            </a:r>
          </a:p>
          <a:p>
            <a:r>
              <a:rPr lang="de-DE" dirty="0"/>
              <a:t>Beziehungsweise aufgrund des Nutzungskontextes wird erst klar, um welchen Typ von Applikation es sich handelt.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119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Beispiel für den Nutzungskontext ist ein Flugzeugcockpit.</a:t>
            </a:r>
          </a:p>
          <a:p>
            <a:r>
              <a:rPr lang="de-DE" dirty="0"/>
              <a:t>Mir mag ein Flugzeugcockpit schlecht bedienbar vorkommen. </a:t>
            </a:r>
          </a:p>
          <a:p>
            <a:r>
              <a:rPr lang="de-DE" dirty="0"/>
              <a:t>Das mag auch aus meiner Perspektive stimmen, denn ich als Informatiker war auch ich nicht die Zielgruppe um dieses Flugzeug zu bedienen.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473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 eine Usability Bedienungsoberfläche gut bedienbar ist, wird mit den folgenden Faktoren gemessen:</a:t>
            </a:r>
          </a:p>
          <a:p>
            <a:r>
              <a:rPr lang="de-DE" dirty="0"/>
              <a:t>der Effektivität, der Effizienz und der Zufriedenheit des Nutzenden.</a:t>
            </a:r>
          </a:p>
          <a:p>
            <a:r>
              <a:rPr lang="de-DE" dirty="0"/>
              <a:t>Eine Software hat also eine gute oder hohe Usability, wenn der Benutzer damit effektiv und effizient seine Ziele erreichen kann und auch zufrieden ist.</a:t>
            </a:r>
          </a:p>
          <a:p>
            <a:r>
              <a:rPr lang="de-DE" dirty="0"/>
              <a:t>Ob ein Produkt diese Faktoren abdeckt, kann nur vom Benutzer entschieden werden. </a:t>
            </a:r>
          </a:p>
          <a:p>
            <a:r>
              <a:rPr lang="de-DE" dirty="0"/>
              <a:t>Daher soll das Produkt stetig bei der Erstellung vom Benutzer in seiner Umgebung mit seinen Arbeitsmitteln getestet werden.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99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Usability / Gebrauchstauglichkeit fokussiert sehr stark auf die funktionsbezogene Betrachtungsweise um Ziele und Aufgaben zu lösen.</a:t>
            </a:r>
          </a:p>
          <a:p>
            <a:r>
              <a:rPr lang="de-DE" dirty="0"/>
              <a:t>Für Geschäftsanwendungen ist dies natürlich angemessen aber für Consumer-Produkte wie Webseiten oder Apps reicht dies nicht aus.</a:t>
            </a:r>
          </a:p>
          <a:p>
            <a:r>
              <a:rPr lang="de-DE" dirty="0"/>
              <a:t>Um die Nutzer zu begeistern, müssen vermehr auch emotionale und ästhetische Faktoren oder auch Vergnügen während der Nutzung einbezogen werden.</a:t>
            </a:r>
          </a:p>
          <a:p>
            <a:r>
              <a:rPr lang="de-DE" dirty="0"/>
              <a:t>User Experience umfasst </a:t>
            </a:r>
            <a:r>
              <a:rPr lang="de-DE" dirty="0" err="1"/>
              <a:t>gemäss</a:t>
            </a:r>
            <a:r>
              <a:rPr lang="de-DE" dirty="0"/>
              <a:t> der Spezifikation der ISO-Norm 9241 auch Effekte vor und nach der Nutzung der Applikation.</a:t>
            </a:r>
          </a:p>
          <a:p>
            <a:r>
              <a:rPr lang="de-DE" dirty="0"/>
              <a:t>Das </a:t>
            </a:r>
            <a:r>
              <a:rPr lang="de-DE" dirty="0" err="1"/>
              <a:t>heisst</a:t>
            </a:r>
            <a:r>
              <a:rPr lang="de-DE" dirty="0"/>
              <a:t>, das Gesamterlebnis muss betrachtet werden. Von der Werbung über den launch, bis hin zum Support und so weiter.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r>
              <a:rPr lang="de-DE" dirty="0"/>
              <a:t>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977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sprengt das Thema «User Experience» das Modul und ich werde nicht weiter darauf eingehen.</a:t>
            </a:r>
          </a:p>
          <a:p>
            <a:r>
              <a:rPr lang="de-DE" dirty="0"/>
              <a:t>Falls es sie interessiert, folgende Bücher seien Empfehlenswert.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965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Abschnitt über UX hat verdeutlicht, dass</a:t>
            </a:r>
          </a:p>
          <a:p>
            <a:endParaRPr lang="de-CH" dirty="0"/>
          </a:p>
          <a:p>
            <a:r>
              <a:rPr lang="de-CH" dirty="0"/>
              <a:t>Quelle:</a:t>
            </a:r>
          </a:p>
          <a:p>
            <a:r>
              <a:rPr lang="de-CH" dirty="0"/>
              <a:t>Usability und UX kompakt, Richter/</a:t>
            </a:r>
            <a:r>
              <a:rPr lang="de-CH" dirty="0" err="1"/>
              <a:t>Flückiger</a:t>
            </a:r>
            <a:r>
              <a:rPr lang="de-CH" dirty="0"/>
              <a:t>, Springer Vieweg</a:t>
            </a:r>
          </a:p>
          <a:p>
            <a:r>
              <a:rPr lang="de-CH" dirty="0"/>
              <a:t>Usability und UX für </a:t>
            </a:r>
            <a:r>
              <a:rPr lang="de-CH" dirty="0" err="1"/>
              <a:t>dummies</a:t>
            </a:r>
            <a:r>
              <a:rPr lang="de-CH" dirty="0"/>
              <a:t>, </a:t>
            </a:r>
            <a:r>
              <a:rPr lang="de-CH" dirty="0" err="1"/>
              <a:t>Elske</a:t>
            </a:r>
            <a:r>
              <a:rPr lang="de-CH" dirty="0"/>
              <a:t> Ludewig, WILEY-VCH Verlag GmbH &amp; Co. KGaA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05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Schlechtes Design führt zu Unklarheiten und Unklarheiten enden in Frust.</a:t>
            </a:r>
          </a:p>
          <a:p>
            <a:r>
              <a:rPr lang="de-DE" dirty="0"/>
              <a:t>Dies gilt nicht nur für Software, sondern generell.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019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 konnten sich die Zeit nehmen selbst „schlecht designte“ Gebrauchsgegenstände zu finden.</a:t>
            </a:r>
          </a:p>
          <a:p>
            <a:r>
              <a:rPr lang="de-DE" dirty="0"/>
              <a:t>Nun stellt sich die Frage, was ist „schlechtes Design“?</a:t>
            </a:r>
          </a:p>
          <a:p>
            <a:r>
              <a:rPr lang="de-DE" dirty="0"/>
              <a:t>Was ist ein schlecht designter Gegenstand, Auto, Applikation, Webseite?</a:t>
            </a:r>
          </a:p>
          <a:p>
            <a:r>
              <a:rPr lang="de-DE" dirty="0"/>
              <a:t>Wer entscheidet das? </a:t>
            </a:r>
          </a:p>
          <a:p>
            <a:r>
              <a:rPr lang="de-DE" dirty="0"/>
              <a:t>Meist das Bauchgefühl, aber es gibt Faktoren an denen schlechtes Design erkannt werden kann?</a:t>
            </a:r>
          </a:p>
          <a:p>
            <a:r>
              <a:rPr lang="de-DE" dirty="0"/>
              <a:t>Also vom Bauchgefühl zum Kopfgefühl sozusagen. Vom subjektiven Gefühl zu einer objektiven Meinung.</a:t>
            </a:r>
          </a:p>
          <a:p>
            <a:r>
              <a:rPr lang="de-DE" dirty="0"/>
              <a:t>Da hilft die ISO Norm 9241. Aber dafür müssen wir zuerst einen mittellangen Umweg machen.</a:t>
            </a:r>
          </a:p>
          <a:p>
            <a:endParaRPr lang="de-DE" dirty="0"/>
          </a:p>
          <a:p>
            <a:r>
              <a:rPr lang="de-DE" dirty="0"/>
              <a:t>Bildquelle:</a:t>
            </a:r>
          </a:p>
          <a:p>
            <a:r>
              <a:rPr lang="de-DE" dirty="0"/>
              <a:t>https://www.saechsische.de/plus/das-bauchgefuehl-ist-mehr-als-ein-guter-ratgeber-florian-ilgen-mentalist-5255051.html</a:t>
            </a:r>
          </a:p>
          <a:p>
            <a:r>
              <a:rPr lang="de-DE" dirty="0"/>
              <a:t>https://www.impulse.de/management/selbstmanagement-erfolg/erfolgsstrategien/7313498.html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409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ISO Norm 9241 ist eine internationale Norm zur Standardisierung der Mensch-System-Interaktion.</a:t>
            </a:r>
          </a:p>
          <a:p>
            <a:r>
              <a:rPr lang="de-DE" dirty="0"/>
              <a:t>Ziel der Richtlinie ist es, gesundheitliche Schäden beim Arbeiten mit „interaktiven Systemen jeder Art“ zu vermeiden und dem Benutzer die Ausführung seiner Aufgaben zu erleichtern.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https://de.wikipedia.org/wiki/ISO_9241#ISO_9241-110_Interaktionsprinzipien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696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Zur Begriffsbeschreibung eines Fremdworts dürfen die griechischen oder lateinischen Wurzeln nie fehlen:</a:t>
            </a:r>
          </a:p>
          <a:p>
            <a:r>
              <a:rPr lang="de-DE" dirty="0"/>
              <a:t>Ergon bedeutet Arbeit und Nomos bedeutet Regel oder Gesetz</a:t>
            </a:r>
          </a:p>
          <a:p>
            <a:r>
              <a:rPr lang="de-DE" dirty="0"/>
              <a:t>Auf gut Deutsch also Arbeitsregeln, macht nicht viel Sinn, deshalb noch die Beschreibung aus dem Duden, bitte selbst lesen.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https://de.wikipedia.org/wiki/Ergonomie,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375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 bei der Ergonomie ist es also ein Produkt herzustellen, das handhabbar und komfortabel ist.</a:t>
            </a:r>
          </a:p>
          <a:p>
            <a:r>
              <a:rPr lang="de-DE" dirty="0"/>
              <a:t>Ziel der ergonomischen Arbeitsgestaltung ist es,  effizientes und fehlerfreies Arbeiten sicherzustellen und noch die Gesundheit des Arbeitnehmers zu schützen.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https://de.wikipedia.org/wiki/Ergonomie,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379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setzen wird das ganze noch in den Kontext von Software: Software-Ergonomie</a:t>
            </a:r>
          </a:p>
          <a:p>
            <a:r>
              <a:rPr lang="de-DE" dirty="0"/>
              <a:t>Die Software-Ergonomie will kurz gesagt: Systeme oder Benutzerschnittstellen für Menschen bauen, um ihnen das Arbeiten zu vereinfachen.</a:t>
            </a:r>
          </a:p>
          <a:p>
            <a:r>
              <a:rPr lang="de-DE" dirty="0"/>
              <a:t>Im Arbeitsfeld der Software-Ergonomie braucht es ein breites Wissen.</a:t>
            </a:r>
          </a:p>
          <a:p>
            <a:r>
              <a:rPr lang="de-DE" dirty="0"/>
              <a:t>Um ergonomische Software zu bauen, müssen Sie verstehen, was die Aufgabe des Benutzers sind.</a:t>
            </a:r>
          </a:p>
          <a:p>
            <a:r>
              <a:rPr lang="de-DE" dirty="0"/>
              <a:t>Sie müssen verstehen, wie der Mensch Informationen verarbeitet.</a:t>
            </a:r>
          </a:p>
          <a:p>
            <a:r>
              <a:rPr lang="de-DE" dirty="0"/>
              <a:t>Und Sie müssen beides zusammenführen in ein Softwarelösung.</a:t>
            </a:r>
          </a:p>
          <a:p>
            <a:endParaRPr lang="de-DE" dirty="0"/>
          </a:p>
          <a:p>
            <a:r>
              <a:rPr lang="de-DE" dirty="0"/>
              <a:t>Für die ergonomische Gestaltung von Softwareprodukten kann die Normen 9241 Teil 11: „Gebrauchstauglichkeit: Begriffe und Konzepte“ weiterhelfen.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https://www.ergo-online.de/ergonomie-und-gesundheit/software/usability/softwareergonomie-und-die-verordnung-als-gesetzliche-grundlage/definition-von-softwareergonomie/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490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Aber was ist Gebrauchstauglichkeit?</a:t>
            </a:r>
          </a:p>
          <a:p>
            <a:endParaRPr lang="de-DE" dirty="0"/>
          </a:p>
          <a:p>
            <a:r>
              <a:rPr lang="de-DE" dirty="0"/>
              <a:t>Bildquelle:</a:t>
            </a:r>
          </a:p>
          <a:p>
            <a:r>
              <a:rPr lang="de-DE" dirty="0"/>
              <a:t>https://memegenerator.net/instance/85625170/office-space-that-would-be-great-so-yeah-if-you-could-tell-me-what-gebrauchstauglichkeit-is-that-wou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8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 der obenstehenden Definition aus der ISO-Norm lässt sich ableiten, dass die Usability nicht nur von den Eigenschaften des Produktes anhängig ist, sondern auch von dessen Anwendung.</a:t>
            </a:r>
          </a:p>
          <a:p>
            <a:r>
              <a:rPr lang="de-DE" dirty="0"/>
              <a:t>Als Beispiel ist der Hammer:</a:t>
            </a:r>
          </a:p>
          <a:p>
            <a:r>
              <a:rPr lang="de-DE" dirty="0"/>
              <a:t>Ein Hammer ist super geeignet, um Nägel einzuschlagen. </a:t>
            </a:r>
          </a:p>
          <a:p>
            <a:r>
              <a:rPr lang="de-DE" dirty="0"/>
              <a:t>Muss der Nutzer jedoch schrauben eindrehen, ist der Hammer schlecht geeignet.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Usability und UX kompakt, Richter/</a:t>
            </a:r>
            <a:r>
              <a:rPr lang="de-DE" dirty="0" err="1"/>
              <a:t>Flückiger</a:t>
            </a:r>
            <a:r>
              <a:rPr lang="de-DE" dirty="0"/>
              <a:t>, Springer Vieweg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81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AFJC40pFQ2Q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grundlagen-der-user-experience-basiswissen/user-experience-modewort-oder-heilsbringer" TargetMode="External"/><Relationship Id="rId2" Type="http://schemas.openxmlformats.org/officeDocument/2006/relationships/hyperlink" Target="https://www.linkedin.com/learning/grundlagen-der-user-experience-basiswissen/was-ist-die-user-experience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youtube.com/watch?v=Q2cRjH7qQU8" TargetMode="External"/><Relationship Id="rId4" Type="http://schemas.openxmlformats.org/officeDocument/2006/relationships/hyperlink" Target="https://www.linkedin.com/learning/grundlagen-der-user-experience-basiswissen/von-usability-zu-u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ternationale_Organisation_f%C3%BCr_Normu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Moduleinstieg 322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Benutzerschnittstellen entwerfen und implementieren</a:t>
            </a:r>
            <a:endParaRPr lang="de-CH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28EBB-ED42-72FC-A897-2F99EE58B13F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F94F-6CCE-1694-A581-7D0E0B83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 (Usability)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67303-41D0-8ECD-79CF-0DC16B4F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5" name="Grafik 4" descr="Schraubenzieher mit einfarbiger Füllung">
            <a:extLst>
              <a:ext uri="{FF2B5EF4-FFF2-40B4-BE49-F238E27FC236}">
                <a16:creationId xmlns:a16="http://schemas.microsoft.com/office/drawing/2014/main" id="{30DDF949-ADAE-8D8E-1020-C6D69CEBB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927" y="3369856"/>
            <a:ext cx="914400" cy="914400"/>
          </a:xfrm>
          <a:prstGeom prst="rect">
            <a:avLst/>
          </a:prstGeom>
        </p:spPr>
      </p:pic>
      <p:pic>
        <p:nvPicPr>
          <p:cNvPr id="6" name="Grafik 5" descr="Nägel mit einfarbiger Füllung">
            <a:extLst>
              <a:ext uri="{FF2B5EF4-FFF2-40B4-BE49-F238E27FC236}">
                <a16:creationId xmlns:a16="http://schemas.microsoft.com/office/drawing/2014/main" id="{0DDCB469-5681-15A0-7C5E-A849BB1D5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3912" y="3429000"/>
            <a:ext cx="914400" cy="914400"/>
          </a:xfrm>
          <a:prstGeom prst="rect">
            <a:avLst/>
          </a:prstGeom>
        </p:spPr>
      </p:pic>
      <p:pic>
        <p:nvPicPr>
          <p:cNvPr id="7" name="Grafik 6" descr="Hammer mit einfarbiger Füllung">
            <a:extLst>
              <a:ext uri="{FF2B5EF4-FFF2-40B4-BE49-F238E27FC236}">
                <a16:creationId xmlns:a16="http://schemas.microsoft.com/office/drawing/2014/main" id="{E24C222A-FD11-3924-3D80-B18CBE917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7897" y="3369856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5DC2A08-56A7-37FE-1701-9F2E4ACB6918}"/>
              </a:ext>
            </a:extLst>
          </p:cNvPr>
          <p:cNvSpPr txBox="1"/>
          <p:nvPr/>
        </p:nvSpPr>
        <p:spPr>
          <a:xfrm>
            <a:off x="2639616" y="1650415"/>
            <a:ext cx="81605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Gebrauchstauglichkeit bezeichnet das 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Ausmass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, in dem ein Produkt, System oder Dienst durch </a:t>
            </a:r>
            <a:r>
              <a:rPr lang="de-DE" sz="1800" b="1" dirty="0">
                <a:solidFill>
                  <a:prstClr val="black"/>
                </a:solidFill>
                <a:latin typeface="Calibri"/>
                <a:ea typeface="+mn-ea"/>
              </a:rPr>
              <a:t>bestimmte Benutzer 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in einem </a:t>
            </a:r>
            <a:r>
              <a:rPr lang="de-DE" sz="1800" b="1" dirty="0">
                <a:solidFill>
                  <a:prstClr val="black"/>
                </a:solidFill>
                <a:latin typeface="Calibri"/>
                <a:ea typeface="+mn-ea"/>
              </a:rPr>
              <a:t>bestimmten Anwendungskontext 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genutzt werden kann, um bestimmte Ziele </a:t>
            </a:r>
            <a:r>
              <a:rPr lang="de-DE" sz="1800" b="1" dirty="0">
                <a:solidFill>
                  <a:prstClr val="black"/>
                </a:solidFill>
                <a:latin typeface="Calibri"/>
                <a:ea typeface="+mn-ea"/>
              </a:rPr>
              <a:t>effektiv, effizient 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und </a:t>
            </a:r>
            <a:r>
              <a:rPr lang="de-DE" sz="1800" b="1" dirty="0">
                <a:solidFill>
                  <a:prstClr val="black"/>
                </a:solidFill>
                <a:latin typeface="Calibri"/>
                <a:ea typeface="+mn-ea"/>
              </a:rPr>
              <a:t>zufriedenstellend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 zu erreichen.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Calibri"/>
                <a:ea typeface="+mn-ea"/>
              </a:rPr>
              <a:t>Quelle: ISO-Norm 9241-11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30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91FD8-3038-EB0A-AEEB-65819384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 (Usability)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CB2C84-3828-F9B4-496E-C42F6542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053184-B035-CEB6-A539-429165199445}"/>
              </a:ext>
            </a:extLst>
          </p:cNvPr>
          <p:cNvSpPr/>
          <p:nvPr/>
        </p:nvSpPr>
        <p:spPr>
          <a:xfrm>
            <a:off x="2711624" y="1417638"/>
            <a:ext cx="6408712" cy="3769135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Umfeld (Kontext)</a:t>
            </a:r>
            <a:endParaRPr kumimoji="0" lang="de-CH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3D8034E3-3BAC-980B-2F8A-97714DB5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624" y="2497389"/>
            <a:ext cx="1296144" cy="1296144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D8D1A25-1502-7CDD-C1A1-8701561D6636}"/>
              </a:ext>
            </a:extLst>
          </p:cNvPr>
          <p:cNvSpPr/>
          <p:nvPr/>
        </p:nvSpPr>
        <p:spPr>
          <a:xfrm>
            <a:off x="5951984" y="161125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Aufgabe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E25DF16-A1D3-1C7A-B0B2-9F1F9FB33889}"/>
              </a:ext>
            </a:extLst>
          </p:cNvPr>
          <p:cNvSpPr/>
          <p:nvPr/>
        </p:nvSpPr>
        <p:spPr>
          <a:xfrm>
            <a:off x="6023992" y="4325834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Werkzeug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8ADBBEE-C41C-5BDD-6DF3-B424E3559241}"/>
              </a:ext>
            </a:extLst>
          </p:cNvPr>
          <p:cNvCxnSpPr/>
          <p:nvPr/>
        </p:nvCxnSpPr>
        <p:spPr>
          <a:xfrm flipV="1">
            <a:off x="3719736" y="1899124"/>
            <a:ext cx="2088232" cy="864096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5ED62C3-0C91-D2FE-11A4-BF1A5374AD4F}"/>
              </a:ext>
            </a:extLst>
          </p:cNvPr>
          <p:cNvCxnSpPr>
            <a:cxnSpLocks/>
          </p:cNvCxnSpPr>
          <p:nvPr/>
        </p:nvCxnSpPr>
        <p:spPr>
          <a:xfrm>
            <a:off x="3611724" y="3793533"/>
            <a:ext cx="2304256" cy="795111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057F9AE-3651-F115-0AD2-41EBAC47576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7216296" y="2136877"/>
            <a:ext cx="72008" cy="2188957"/>
          </a:xfrm>
          <a:prstGeom prst="straightConnector1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46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FB92C-86B7-EE54-5A58-EF5887F4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 (Usability)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F83F2-D69F-54C6-DD78-53FC8B9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B9FAFCB-A023-136B-0359-A2E8085BF9E2}"/>
              </a:ext>
            </a:extLst>
          </p:cNvPr>
          <p:cNvSpPr/>
          <p:nvPr/>
        </p:nvSpPr>
        <p:spPr>
          <a:xfrm>
            <a:off x="1080632" y="1417638"/>
            <a:ext cx="3403560" cy="4963690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3D663F1-03AE-0188-0B05-B8A9B685A722}"/>
              </a:ext>
            </a:extLst>
          </p:cNvPr>
          <p:cNvSpPr/>
          <p:nvPr/>
        </p:nvSpPr>
        <p:spPr>
          <a:xfrm>
            <a:off x="1237244" y="1529186"/>
            <a:ext cx="3058556" cy="3988047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Nutzungskontext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893119A-04E2-219B-13AF-9BC95256B0A6}"/>
              </a:ext>
            </a:extLst>
          </p:cNvPr>
          <p:cNvSpPr/>
          <p:nvPr/>
        </p:nvSpPr>
        <p:spPr>
          <a:xfrm>
            <a:off x="1502210" y="56407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Produkt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B13A1B4-0EEB-D460-5429-B12C79C4F765}"/>
              </a:ext>
            </a:extLst>
          </p:cNvPr>
          <p:cNvSpPr/>
          <p:nvPr/>
        </p:nvSpPr>
        <p:spPr>
          <a:xfrm>
            <a:off x="1502210" y="171942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Benutzer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CF1B80A-2667-1B69-D2FD-8804CBABFAE3}"/>
              </a:ext>
            </a:extLst>
          </p:cNvPr>
          <p:cNvSpPr/>
          <p:nvPr/>
        </p:nvSpPr>
        <p:spPr>
          <a:xfrm>
            <a:off x="1518100" y="2575633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Arbeitsaufgabe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F32D6FC-3741-1ED1-F20F-52F02439ECC3}"/>
              </a:ext>
            </a:extLst>
          </p:cNvPr>
          <p:cNvSpPr/>
          <p:nvPr/>
        </p:nvSpPr>
        <p:spPr>
          <a:xfrm>
            <a:off x="1534516" y="342900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Arbeitsmittel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C8213FC-7B99-470D-7CD0-F8D27E20F3BD}"/>
              </a:ext>
            </a:extLst>
          </p:cNvPr>
          <p:cNvSpPr/>
          <p:nvPr/>
        </p:nvSpPr>
        <p:spPr>
          <a:xfrm>
            <a:off x="1534516" y="428078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36AA407-C8A7-1817-17C4-A9CA4F2E88F9}"/>
              </a:ext>
            </a:extLst>
          </p:cNvPr>
          <p:cNvSpPr/>
          <p:nvPr/>
        </p:nvSpPr>
        <p:spPr>
          <a:xfrm>
            <a:off x="8510510" y="173727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D3F461F-BE5A-AF8E-1EEC-00083CB173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84192" y="2000088"/>
            <a:ext cx="4026318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9DBE629-DC1D-57D4-3419-E4CA78905208}"/>
              </a:ext>
            </a:extLst>
          </p:cNvPr>
          <p:cNvCxnSpPr>
            <a:cxnSpLocks/>
          </p:cNvCxnSpPr>
          <p:nvPr/>
        </p:nvCxnSpPr>
        <p:spPr>
          <a:xfrm>
            <a:off x="4295800" y="4549352"/>
            <a:ext cx="3737496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1D6727-D2E7-8918-A20A-542A1490AB19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flipV="1">
            <a:off x="9745464" y="2262897"/>
            <a:ext cx="29358" cy="805926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CC6512B-771D-2068-488E-BF3A49C6F52B}"/>
              </a:ext>
            </a:extLst>
          </p:cNvPr>
          <p:cNvSpPr/>
          <p:nvPr/>
        </p:nvSpPr>
        <p:spPr>
          <a:xfrm>
            <a:off x="4831688" y="1722914"/>
            <a:ext cx="2528624" cy="578181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Angestrebtes Ergebnis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6A79017-B2F1-E9D5-1393-B6ACEDEA5C28}"/>
              </a:ext>
            </a:extLst>
          </p:cNvPr>
          <p:cNvSpPr/>
          <p:nvPr/>
        </p:nvSpPr>
        <p:spPr>
          <a:xfrm>
            <a:off x="4900236" y="4331902"/>
            <a:ext cx="2528624" cy="635999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Ergebnis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62EA49-A264-B2CC-1B71-5F50E112E5CA}"/>
              </a:ext>
            </a:extLst>
          </p:cNvPr>
          <p:cNvSpPr txBox="1"/>
          <p:nvPr/>
        </p:nvSpPr>
        <p:spPr>
          <a:xfrm>
            <a:off x="4923528" y="5538134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50AA42A-435A-FA8F-AAC7-0A4A2C1A821A}"/>
              </a:ext>
            </a:extLst>
          </p:cNvPr>
          <p:cNvSpPr/>
          <p:nvPr/>
        </p:nvSpPr>
        <p:spPr>
          <a:xfrm>
            <a:off x="8010376" y="3068823"/>
            <a:ext cx="3470176" cy="3289557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Kriterien der Gebrauchstauglichkeit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F1E299F-0FB9-ED0B-339B-11C6906DDD8E}"/>
              </a:ext>
            </a:extLst>
          </p:cNvPr>
          <p:cNvSpPr/>
          <p:nvPr/>
        </p:nvSpPr>
        <p:spPr>
          <a:xfrm>
            <a:off x="8164108" y="3944922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Effektivität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69CC4AC-07B9-174C-E140-C3ABD742FFF6}"/>
              </a:ext>
            </a:extLst>
          </p:cNvPr>
          <p:cNvSpPr/>
          <p:nvPr/>
        </p:nvSpPr>
        <p:spPr>
          <a:xfrm>
            <a:off x="8164108" y="4664230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Effizienz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65749D5-4D07-D4A2-9D56-C2940E833381}"/>
              </a:ext>
            </a:extLst>
          </p:cNvPr>
          <p:cNvSpPr/>
          <p:nvPr/>
        </p:nvSpPr>
        <p:spPr>
          <a:xfrm>
            <a:off x="8164108" y="5383538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Zufriedenstellung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C3BD9-18BE-8C56-1028-513AFBDE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Usability: Ziele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4A9771-2401-0BAB-BE83-7A43B0D5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35FC7E-10D8-7584-8BF1-CD0236D272DA}"/>
              </a:ext>
            </a:extLst>
          </p:cNvPr>
          <p:cNvSpPr/>
          <p:nvPr/>
        </p:nvSpPr>
        <p:spPr>
          <a:xfrm>
            <a:off x="3071664" y="17008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EBD68EA-F416-E60C-06C1-ED277EFED9E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00288" y="1963617"/>
            <a:ext cx="1287800" cy="1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35F7F9C-88FD-9626-4984-424E136D8F48}"/>
              </a:ext>
            </a:extLst>
          </p:cNvPr>
          <p:cNvSpPr txBox="1"/>
          <p:nvPr/>
        </p:nvSpPr>
        <p:spPr>
          <a:xfrm>
            <a:off x="6888088" y="150195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Mehrwert der Lösung?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Geschäftsanforderungen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Value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2DFE75-3D65-333E-64B9-F8E9C0495D02}"/>
              </a:ext>
            </a:extLst>
          </p:cNvPr>
          <p:cNvSpPr txBox="1"/>
          <p:nvPr/>
        </p:nvSpPr>
        <p:spPr>
          <a:xfrm>
            <a:off x="627564" y="2476030"/>
            <a:ext cx="112332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Übergeordnete Ziele von Systemen oder Produkten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Arbeitsgeschwindigkeit maximieren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Anzahl notwendiger Schritte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Zeitaufwand für eine Aufgabe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Ausbildungsaufwand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Qualität steigern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Anzahl Nutzer erhöhen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Anzahl Fehleingaben minimieren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Zufriedenheit der Benutzer erhöhen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de-CH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4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08F9-41AA-30CD-5EC2-47A8794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Usability: Nutzungskontext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D9B551-19DE-8EFE-3AD9-D9D158EA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01E69CE-590D-7814-1E41-EFD288AC7841}"/>
              </a:ext>
            </a:extLst>
          </p:cNvPr>
          <p:cNvSpPr/>
          <p:nvPr/>
        </p:nvSpPr>
        <p:spPr>
          <a:xfrm>
            <a:off x="1080632" y="1417638"/>
            <a:ext cx="3403560" cy="4963690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8C32E54-0E17-1719-88EF-8666D875E383}"/>
              </a:ext>
            </a:extLst>
          </p:cNvPr>
          <p:cNvSpPr/>
          <p:nvPr/>
        </p:nvSpPr>
        <p:spPr>
          <a:xfrm>
            <a:off x="1237244" y="1529186"/>
            <a:ext cx="3058556" cy="3988047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Nutzungskontext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2D03A4-0FE3-D14A-33BA-9BDA3E3229D0}"/>
              </a:ext>
            </a:extLst>
          </p:cNvPr>
          <p:cNvSpPr/>
          <p:nvPr/>
        </p:nvSpPr>
        <p:spPr>
          <a:xfrm>
            <a:off x="1502210" y="56407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Produkt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60FDB7-66AB-B9FE-3D99-4C732F3A5647}"/>
              </a:ext>
            </a:extLst>
          </p:cNvPr>
          <p:cNvSpPr/>
          <p:nvPr/>
        </p:nvSpPr>
        <p:spPr>
          <a:xfrm>
            <a:off x="1502210" y="171942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Benutzer/ Zielgruppe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7F1AABB-1036-A8A9-1AEA-5F2B6D672C31}"/>
              </a:ext>
            </a:extLst>
          </p:cNvPr>
          <p:cNvSpPr/>
          <p:nvPr/>
        </p:nvSpPr>
        <p:spPr>
          <a:xfrm>
            <a:off x="1518100" y="2575633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Arbeitsaufgabe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8827776-2C5B-2D42-3956-06950C3EE142}"/>
              </a:ext>
            </a:extLst>
          </p:cNvPr>
          <p:cNvSpPr/>
          <p:nvPr/>
        </p:nvSpPr>
        <p:spPr>
          <a:xfrm>
            <a:off x="1534516" y="342900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Arbeitsmittel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96732A8-D2D9-0420-8EA2-CDF075737261}"/>
              </a:ext>
            </a:extLst>
          </p:cNvPr>
          <p:cNvSpPr/>
          <p:nvPr/>
        </p:nvSpPr>
        <p:spPr>
          <a:xfrm>
            <a:off x="1534516" y="428078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7464DAC-2D65-CB5E-8CC8-3ADD293D1A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42809" y="5645521"/>
            <a:ext cx="2195585" cy="87114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6DD987D-847F-A0AF-02C6-E577B7CC7DA1}"/>
              </a:ext>
            </a:extLst>
          </p:cNvPr>
          <p:cNvSpPr txBox="1"/>
          <p:nvPr/>
        </p:nvSpPr>
        <p:spPr>
          <a:xfrm>
            <a:off x="6238394" y="5045356"/>
            <a:ext cx="459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Plattform</a:t>
            </a:r>
            <a:endParaRPr lang="de-CH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Web-Applikation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Smartphone-Applikation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Desktop-Applikation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631C56B-1074-7FD8-81A8-48658A88FE0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030834" y="1976374"/>
            <a:ext cx="1232980" cy="5864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B8108EB-38AC-986D-B29E-882388D4E727}"/>
              </a:ext>
            </a:extLst>
          </p:cNvPr>
          <p:cNvSpPr txBox="1"/>
          <p:nvPr/>
        </p:nvSpPr>
        <p:spPr>
          <a:xfrm>
            <a:off x="5263814" y="1653208"/>
            <a:ext cx="26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Wer ist der Benutzer?</a:t>
            </a:r>
            <a:b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Fähigkeiten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EEC53CB-93CA-694A-219F-BEA71DF8DA8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046724" y="2838442"/>
            <a:ext cx="1217090" cy="1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E637935-7A2E-4460-7B88-E59303367318}"/>
              </a:ext>
            </a:extLst>
          </p:cNvPr>
          <p:cNvSpPr txBox="1"/>
          <p:nvPr/>
        </p:nvSpPr>
        <p:spPr>
          <a:xfrm>
            <a:off x="5263814" y="2515276"/>
            <a:ext cx="400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Was ist die Aufgabe?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Welches Problem soll gelöst werden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DD3A1F-CC9C-497B-4B04-22FD502626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82841" y="3692307"/>
            <a:ext cx="1233063" cy="6426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8576E0E-9D3F-7E47-4920-3EC5DDFC933F}"/>
              </a:ext>
            </a:extLst>
          </p:cNvPr>
          <p:cNvSpPr txBox="1"/>
          <p:nvPr/>
        </p:nvSpPr>
        <p:spPr>
          <a:xfrm>
            <a:off x="5315904" y="3230642"/>
            <a:ext cx="286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Womit?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Laptop, Tablet, Smartphone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5C44D52-00F4-49FA-842B-F28A1C245E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82841" y="4641020"/>
            <a:ext cx="1233063" cy="6427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435E0F1-31A8-B1C9-BA91-D6F1851661B7}"/>
              </a:ext>
            </a:extLst>
          </p:cNvPr>
          <p:cNvSpPr txBox="1"/>
          <p:nvPr/>
        </p:nvSpPr>
        <p:spPr>
          <a:xfrm>
            <a:off x="5315904" y="4179355"/>
            <a:ext cx="242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Büro, Baustelle, Werkstatt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E709A0C-6493-BFB4-F5F3-B268F7E21E85}"/>
              </a:ext>
            </a:extLst>
          </p:cNvPr>
          <p:cNvSpPr txBox="1"/>
          <p:nvPr/>
        </p:nvSpPr>
        <p:spPr>
          <a:xfrm>
            <a:off x="8358782" y="6160389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9211F-6FFB-4E73-396B-45645BC1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Nutzungskontext: Zielgruppe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F89A3-D907-7FC7-06DD-3FA6F4B9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" name="Grafik 4" descr="Ein Bild, das drinnen, Systemsteuerung enthält.&#10;&#10;Automatisch generierte Beschreibung">
            <a:extLst>
              <a:ext uri="{FF2B5EF4-FFF2-40B4-BE49-F238E27FC236}">
                <a16:creationId xmlns:a16="http://schemas.microsoft.com/office/drawing/2014/main" id="{80B6AF6B-807E-479D-E4CD-78FF150AF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92" y="1342451"/>
            <a:ext cx="7632848" cy="48063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F90915A-91F3-52B6-73B7-6ADA240B6CE1}"/>
              </a:ext>
            </a:extLst>
          </p:cNvPr>
          <p:cNvSpPr txBox="1"/>
          <p:nvPr/>
        </p:nvSpPr>
        <p:spPr>
          <a:xfrm>
            <a:off x="119336" y="612354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Calibri"/>
                <a:ea typeface="+mn-ea"/>
              </a:rPr>
              <a:t>Bild von Michi S auf </a:t>
            </a:r>
            <a:r>
              <a:rPr lang="de-CH" sz="1800" dirty="0" err="1">
                <a:solidFill>
                  <a:prstClr val="black"/>
                </a:solidFill>
                <a:latin typeface="Calibri"/>
                <a:ea typeface="+mn-ea"/>
              </a:rPr>
              <a:t>Pixabay</a:t>
            </a:r>
            <a:r>
              <a:rPr lang="de-CH" sz="1800" dirty="0">
                <a:solidFill>
                  <a:prstClr val="black"/>
                </a:solidFill>
                <a:latin typeface="Calibri"/>
                <a:ea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572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37C37-E450-BAFD-D87A-6735FDAB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Usability: Kriterien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85634-569A-A849-A4A9-B833171B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EB93D1-CCF0-55F4-73D9-2727FE111E15}"/>
              </a:ext>
            </a:extLst>
          </p:cNvPr>
          <p:cNvSpPr txBox="1"/>
          <p:nvPr/>
        </p:nvSpPr>
        <p:spPr>
          <a:xfrm>
            <a:off x="4923528" y="5538134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Montserra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E0B53C-5452-0B79-27D8-6D76B0877905}"/>
              </a:ext>
            </a:extLst>
          </p:cNvPr>
          <p:cNvSpPr/>
          <p:nvPr/>
        </p:nvSpPr>
        <p:spPr>
          <a:xfrm>
            <a:off x="609600" y="1939468"/>
            <a:ext cx="3470176" cy="3289557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Kriterien der Gebrauchstauglichkeit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9C2197-B455-E622-A9C5-0FDAA266C4C2}"/>
              </a:ext>
            </a:extLst>
          </p:cNvPr>
          <p:cNvSpPr/>
          <p:nvPr/>
        </p:nvSpPr>
        <p:spPr>
          <a:xfrm>
            <a:off x="787082" y="2888689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Effektivität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95BC93-43BC-701E-1140-17F14882D4F2}"/>
              </a:ext>
            </a:extLst>
          </p:cNvPr>
          <p:cNvSpPr/>
          <p:nvPr/>
        </p:nvSpPr>
        <p:spPr>
          <a:xfrm>
            <a:off x="787082" y="3607997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Effizienz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D4E91A-AFBB-74A2-B30E-7C60F5CD4EA0}"/>
              </a:ext>
            </a:extLst>
          </p:cNvPr>
          <p:cNvSpPr/>
          <p:nvPr/>
        </p:nvSpPr>
        <p:spPr>
          <a:xfrm>
            <a:off x="787082" y="4327305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Zufriedenstellung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DFBDC47-632F-8CA6-AA20-C0137646FF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74038" y="3151499"/>
            <a:ext cx="1218699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C0E2495-AE16-79EC-B0D1-4FBB66B84AF8}"/>
              </a:ext>
            </a:extLst>
          </p:cNvPr>
          <p:cNvSpPr txBox="1"/>
          <p:nvPr/>
        </p:nvSpPr>
        <p:spPr>
          <a:xfrm>
            <a:off x="5043728" y="2963024"/>
            <a:ext cx="357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Erreicht der Nutzer sein Ziel?</a:t>
            </a:r>
            <a:endParaRPr lang="de-CH" sz="1800" b="1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970948C-F8C7-C044-0D2A-EB8D78DF694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74038" y="3870807"/>
            <a:ext cx="1218699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A9B578E-E64E-6DDA-8C43-B61CF3D24D3F}"/>
              </a:ext>
            </a:extLst>
          </p:cNvPr>
          <p:cNvSpPr txBox="1"/>
          <p:nvPr/>
        </p:nvSpPr>
        <p:spPr>
          <a:xfrm>
            <a:off x="5062047" y="3700902"/>
            <a:ext cx="505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Wie schnell erreicht der Nutzer sein Ziel?</a:t>
            </a:r>
            <a:endParaRPr lang="de-CH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49096E-C39A-B525-DF77-9D0069E17073}"/>
              </a:ext>
            </a:extLst>
          </p:cNvPr>
          <p:cNvCxnSpPr>
            <a:cxnSpLocks/>
          </p:cNvCxnSpPr>
          <p:nvPr/>
        </p:nvCxnSpPr>
        <p:spPr>
          <a:xfrm flipV="1">
            <a:off x="3874038" y="4572589"/>
            <a:ext cx="1218699" cy="4605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5E60F54-3A50-95D5-0F69-246D5B6CBDA6}"/>
              </a:ext>
            </a:extLst>
          </p:cNvPr>
          <p:cNvSpPr txBox="1"/>
          <p:nvPr/>
        </p:nvSpPr>
        <p:spPr>
          <a:xfrm>
            <a:off x="5043728" y="4327305"/>
            <a:ext cx="51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Wie empfindet der Nutzer den Weg?</a:t>
            </a:r>
            <a:b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de-CH" sz="18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Stellt ihn die Webseite zufrieden?</a:t>
            </a:r>
            <a:endParaRPr lang="de-CH" sz="18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7A487-21A7-ED2B-F7E8-64CA21D2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Experience (UX)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A5FBCD-5B47-1CA3-1603-100B9081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D5F492F-3EDA-714D-8E0D-3CC03A3F232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Experience ist die Wahrnehmungen und Reaktionen einer Person, die sich aus der Verwendung und/oder der erwarteten Verwendung eines Produkts, Systems oder einer Dienstleistung ergeben.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CH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Quelle: ISO-Norm 9241-210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74413E81-0092-CB76-BF98-1006E3431B60}"/>
              </a:ext>
            </a:extLst>
          </p:cNvPr>
          <p:cNvSpPr/>
          <p:nvPr/>
        </p:nvSpPr>
        <p:spPr>
          <a:xfrm>
            <a:off x="2711624" y="3212976"/>
            <a:ext cx="2160240" cy="1008112"/>
          </a:xfrm>
          <a:prstGeom prst="chevron">
            <a:avLst/>
          </a:prstGeom>
          <a:solidFill>
            <a:srgbClr val="4F81BD">
              <a:lumMod val="20000"/>
              <a:lumOff val="80000"/>
            </a:srgbClr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der 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4125D07A-AA49-4DB0-8252-260319EF56C2}"/>
              </a:ext>
            </a:extLst>
          </p:cNvPr>
          <p:cNvSpPr/>
          <p:nvPr/>
        </p:nvSpPr>
        <p:spPr>
          <a:xfrm>
            <a:off x="5015880" y="3212976"/>
            <a:ext cx="2160240" cy="1008112"/>
          </a:xfrm>
          <a:prstGeom prst="chevron">
            <a:avLst/>
          </a:prstGeom>
          <a:solidFill>
            <a:srgbClr val="4F81BD">
              <a:lumMod val="60000"/>
              <a:lumOff val="40000"/>
            </a:srgbClr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Während 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1AFCB72-33AA-8009-5E0A-345C28F9479E}"/>
              </a:ext>
            </a:extLst>
          </p:cNvPr>
          <p:cNvSpPr/>
          <p:nvPr/>
        </p:nvSpPr>
        <p:spPr>
          <a:xfrm>
            <a:off x="7320136" y="3212976"/>
            <a:ext cx="2160240" cy="1008112"/>
          </a:xfrm>
          <a:prstGeom prst="chevron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Nach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der 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3988371F-3346-37B2-91AC-34D9997A3267}"/>
              </a:ext>
            </a:extLst>
          </p:cNvPr>
          <p:cNvSpPr/>
          <p:nvPr/>
        </p:nvSpPr>
        <p:spPr>
          <a:xfrm rot="16200000">
            <a:off x="5749949" y="1572162"/>
            <a:ext cx="569702" cy="7455358"/>
          </a:xfrm>
          <a:prstGeom prst="leftBrace">
            <a:avLst>
              <a:gd name="adj1" fmla="val 8333"/>
              <a:gd name="adj2" fmla="val 50315"/>
            </a:avLst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19DD524E-B506-EE58-2B5A-8ABA8802B9E5}"/>
              </a:ext>
            </a:extLst>
          </p:cNvPr>
          <p:cNvSpPr/>
          <p:nvPr/>
        </p:nvSpPr>
        <p:spPr>
          <a:xfrm rot="16200000">
            <a:off x="5826149" y="3340891"/>
            <a:ext cx="417302" cy="2282640"/>
          </a:xfrm>
          <a:prstGeom prst="leftBrace">
            <a:avLst>
              <a:gd name="adj1" fmla="val 8333"/>
              <a:gd name="adj2" fmla="val 50315"/>
            </a:avLst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BFBBB9-7D65-501E-767E-84DB654DCB91}"/>
              </a:ext>
            </a:extLst>
          </p:cNvPr>
          <p:cNvSpPr txBox="1"/>
          <p:nvPr/>
        </p:nvSpPr>
        <p:spPr>
          <a:xfrm>
            <a:off x="5537708" y="474333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Calibri"/>
                <a:ea typeface="+mn-ea"/>
              </a:rPr>
              <a:t>Usability</a:t>
            </a:r>
            <a:endParaRPr lang="de-CH" sz="1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786CE2-9640-C82C-A2FA-437617C9696F}"/>
              </a:ext>
            </a:extLst>
          </p:cNvPr>
          <p:cNvSpPr txBox="1"/>
          <p:nvPr/>
        </p:nvSpPr>
        <p:spPr>
          <a:xfrm>
            <a:off x="5183444" y="5669452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prstClr val="black"/>
                </a:solidFill>
                <a:latin typeface="Calibri"/>
                <a:ea typeface="+mn-ea"/>
              </a:rPr>
              <a:t>User Experience</a:t>
            </a:r>
            <a:endParaRPr lang="de-CH" sz="1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42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270EF-CC20-6157-3120-26B4A40C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Usability und UX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C82253-43E0-03BB-5B3A-2AD8827F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5" name="Onlinemedien 4" title="Was ist Usability und UX?">
            <a:hlinkClick r:id="" action="ppaction://media"/>
            <a:extLst>
              <a:ext uri="{FF2B5EF4-FFF2-40B4-BE49-F238E27FC236}">
                <a16:creationId xmlns:a16="http://schemas.microsoft.com/office/drawing/2014/main" id="{4CDC40ED-D49A-230F-347B-14451014A8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55440" y="1415116"/>
            <a:ext cx="9172097" cy="51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D026-8DE9-2CCA-5657-E643CBC0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Experience (UX)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7F3953-9B39-37D0-E520-12B4BDBB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2EA3F-15E7-0D9B-5B5B-B56A3EDBE3DF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Weiterführende Bücher zu User Experience</a:t>
            </a:r>
            <a:endParaRPr kumimoji="0" lang="de-CH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734856-CCF8-40C0-CEFF-355572F0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" y="2060848"/>
            <a:ext cx="268029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560FC59-CFAC-DA94-9CF5-F1DD3D30776E}"/>
              </a:ext>
            </a:extLst>
          </p:cNvPr>
          <p:cNvSpPr txBox="1"/>
          <p:nvPr/>
        </p:nvSpPr>
        <p:spPr>
          <a:xfrm>
            <a:off x="822184" y="5615397"/>
            <a:ext cx="3761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Autor:	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Chrisitan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 Mose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Titel: 	User Experience Design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Verlag: 	Springer Vieweg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1251112-2AD9-FF40-B733-75D240C1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025816"/>
            <a:ext cx="2886294" cy="35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CB2B3F-3F3C-77C4-1223-A52963E180D0}"/>
              </a:ext>
            </a:extLst>
          </p:cNvPr>
          <p:cNvSpPr txBox="1"/>
          <p:nvPr/>
        </p:nvSpPr>
        <p:spPr>
          <a:xfrm>
            <a:off x="7248128" y="5661248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Autor: 	Rex 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Hartson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, 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Pardha</a:t>
            </a: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Pyla</a:t>
            </a:r>
            <a:endParaRPr lang="de-DE" sz="1800" dirty="0">
              <a:solidFill>
                <a:prstClr val="black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Titel: 	The UX Book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Verlag: 	Morgan Kaufmann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82C8-ACCE-4F22-9066-B176D39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5A50E-E0D6-1E7C-0C02-795EE069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D3EFD57-8A48-7B31-B1F1-97B72E304533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Einführung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ISO 9241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Gebrauchstauglichkeit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Nutzungskontext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Kriterien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Experience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Zusammenfassung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DE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64840-B736-28D6-4B6A-3C4B0FB4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Nutzungsqualitäten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7B6286-EA17-BD71-2111-F362BFE3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331382C2-A0B2-3A94-A524-6A2CAA686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482315"/>
              </p:ext>
            </p:extLst>
          </p:nvPr>
        </p:nvGraphicFramePr>
        <p:xfrm>
          <a:off x="350672" y="1628800"/>
          <a:ext cx="6393400" cy="446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D3173-AF19-7D6E-AB55-8B7F2C61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 Usability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A9AE01-A7A9-9C0A-67C9-1F1961CF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69E14EE-FB7A-4F24-13D8-50B971BB7B34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Um „gutes“ Design zu erstellen muss: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Ziele klar sein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Was soll erreicht werden?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Nutzungskontext klar sein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Wer ist der Benutzer?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Was ist die Aufgabe?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Womit?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Wo?</a:t>
            </a:r>
            <a:endParaRPr kumimoji="0" lang="de-CH" sz="22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Die Kriterien der Gebrauchstauglichkeit stetig überprüft werden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Erreicht der Nutzer sein Ziel?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 schnell erreicht der Nutzer sein Ziel?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CH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 empfindet der Nutzer den Weg?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CH" sz="22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CH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CH" sz="22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CH" sz="22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3112E-5B25-57B9-E2A7-5725C00D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30E1-43E8-DC3C-F2B4-A658068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ist User </a:t>
            </a:r>
            <a:r>
              <a:rPr lang="de-CH" dirty="0" err="1"/>
              <a:t>Experiance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https://www.linkedin.com/learning/grundlagen-der-user-experience-basiswissen/was-ist-die-user-experience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Experiance</a:t>
            </a:r>
            <a:r>
              <a:rPr lang="de-CH" dirty="0"/>
              <a:t> – Modewort oder Heilsbringer? </a:t>
            </a:r>
            <a:r>
              <a:rPr lang="de-CH" dirty="0">
                <a:hlinkClick r:id="rId3"/>
              </a:rPr>
              <a:t>https://www.linkedin.com/learning/grundlagen-der-user-experience-basiswissen/user-experience-modewort-oder-heilsbringer</a:t>
            </a:r>
            <a:endParaRPr lang="de-CH" dirty="0"/>
          </a:p>
          <a:p>
            <a:r>
              <a:rPr lang="de-CH" dirty="0"/>
              <a:t>Von Usability zu UX: </a:t>
            </a:r>
            <a:r>
              <a:rPr lang="de-CH" dirty="0">
                <a:hlinkClick r:id="rId4"/>
              </a:rPr>
              <a:t>https://www.linkedin.com/learning/grundlagen-der-user-experience-basiswissen/von-usability-zu-ux</a:t>
            </a:r>
            <a:r>
              <a:rPr lang="de-CH" dirty="0"/>
              <a:t> </a:t>
            </a:r>
          </a:p>
          <a:p>
            <a:r>
              <a:rPr lang="de-CH" dirty="0"/>
              <a:t>Zertifizierung </a:t>
            </a:r>
            <a:r>
              <a:rPr lang="de-CH"/>
              <a:t>CPUX Fondation Level: </a:t>
            </a:r>
            <a:r>
              <a:rPr lang="de-CH">
                <a:hlinkClick r:id="rId5"/>
              </a:rPr>
              <a:t>https://www.youtube.com/watch?v=Q2cRjH7qQU8</a:t>
            </a:r>
            <a:r>
              <a:rPr lang="de-CH"/>
              <a:t> 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5132C4-DA42-894E-323F-EC5F09EA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0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FD324-6A11-545A-0A56-3FB5B8D6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«gutes Design» wichtig ist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6AAB5B-C9DE-9297-C4EB-46FFEA92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4C1744E-D08C-4B4C-2A2E-6D420D4E45F6}"/>
              </a:ext>
            </a:extLst>
          </p:cNvPr>
          <p:cNvSpPr/>
          <p:nvPr/>
        </p:nvSpPr>
        <p:spPr>
          <a:xfrm>
            <a:off x="4309094" y="2068794"/>
            <a:ext cx="864096" cy="301756"/>
          </a:xfrm>
          <a:prstGeom prst="rightArrow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BE5F3F-3AF2-E66B-66B2-8C6B76200201}"/>
              </a:ext>
            </a:extLst>
          </p:cNvPr>
          <p:cNvSpPr txBox="1"/>
          <p:nvPr/>
        </p:nvSpPr>
        <p:spPr>
          <a:xfrm>
            <a:off x="1487488" y="1988840"/>
            <a:ext cx="282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Schlechtes Design </a:t>
            </a:r>
            <a:endParaRPr lang="de-CH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22A33F-B4D8-40CE-5F09-99C7F5989A16}"/>
              </a:ext>
            </a:extLst>
          </p:cNvPr>
          <p:cNvSpPr txBox="1"/>
          <p:nvPr/>
        </p:nvSpPr>
        <p:spPr>
          <a:xfrm>
            <a:off x="5231904" y="1988840"/>
            <a:ext cx="290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Unklare Bedienung</a:t>
            </a:r>
            <a:endParaRPr lang="de-CH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FFB101F-BF7E-E618-FEFA-55CD378B6AC0}"/>
              </a:ext>
            </a:extLst>
          </p:cNvPr>
          <p:cNvSpPr/>
          <p:nvPr/>
        </p:nvSpPr>
        <p:spPr>
          <a:xfrm>
            <a:off x="8123996" y="1988838"/>
            <a:ext cx="648072" cy="461665"/>
          </a:xfrm>
          <a:prstGeom prst="mathEqual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1E39C7-168D-9CFF-16CE-9E4D56BBC2D5}"/>
              </a:ext>
            </a:extLst>
          </p:cNvPr>
          <p:cNvSpPr txBox="1"/>
          <p:nvPr/>
        </p:nvSpPr>
        <p:spPr>
          <a:xfrm>
            <a:off x="8785570" y="1988839"/>
            <a:ext cx="165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Frustration</a:t>
            </a:r>
            <a:endParaRPr lang="de-CH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241E6-0FDF-2C4B-AB70-32326966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erkenne ich «gutes Design»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394F01-6EAE-0D86-3920-10E339B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Picture 2" descr="Das Bauchgefühl ist mehr als ein guter Ratgeber | Sächsische.de">
            <a:extLst>
              <a:ext uri="{FF2B5EF4-FFF2-40B4-BE49-F238E27FC236}">
                <a16:creationId xmlns:a16="http://schemas.microsoft.com/office/drawing/2014/main" id="{D78D7886-7908-8F1E-7A84-DCE475EC3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28604" b="6020"/>
          <a:stretch/>
        </p:blipFill>
        <p:spPr bwMode="auto">
          <a:xfrm>
            <a:off x="1858753" y="1619672"/>
            <a:ext cx="265211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1294BB6-D5DD-F0BE-4AF7-3A9E81AD427C}"/>
              </a:ext>
            </a:extLst>
          </p:cNvPr>
          <p:cNvSpPr txBox="1"/>
          <p:nvPr/>
        </p:nvSpPr>
        <p:spPr>
          <a:xfrm>
            <a:off x="2337196" y="5256232"/>
            <a:ext cx="196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Calibri"/>
                <a:ea typeface="+mn-ea"/>
              </a:rPr>
              <a:t>© dpa-infografik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8C781C7-462E-F688-3A87-FEFF3F74530C}"/>
              </a:ext>
            </a:extLst>
          </p:cNvPr>
          <p:cNvSpPr/>
          <p:nvPr/>
        </p:nvSpPr>
        <p:spPr>
          <a:xfrm>
            <a:off x="4943872" y="3429000"/>
            <a:ext cx="1872208" cy="574449"/>
          </a:xfrm>
          <a:prstGeom prst="rightArrow">
            <a:avLst/>
          </a:prstGeom>
          <a:solidFill>
            <a:srgbClr val="4F81BD"/>
          </a:solidFill>
          <a:ln w="25400" cap="rnd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4" descr="Emotional intelligente Menschen sind allen anderen einen Schritt voraus - dank ihrer Erfolgsstrategien.">
            <a:extLst>
              <a:ext uri="{FF2B5EF4-FFF2-40B4-BE49-F238E27FC236}">
                <a16:creationId xmlns:a16="http://schemas.microsoft.com/office/drawing/2014/main" id="{9050D1EE-CBFB-E021-E561-D7ACAE718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0" r="19368"/>
          <a:stretch/>
        </p:blipFill>
        <p:spPr bwMode="auto">
          <a:xfrm>
            <a:off x="7315335" y="2017732"/>
            <a:ext cx="3024336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F9BCC3A-C8D1-BDDC-EA9D-6268256309A6}"/>
              </a:ext>
            </a:extLst>
          </p:cNvPr>
          <p:cNvSpPr txBox="1"/>
          <p:nvPr/>
        </p:nvSpPr>
        <p:spPr>
          <a:xfrm>
            <a:off x="4820667" y="4027890"/>
            <a:ext cx="211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b="1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Modul 322</a:t>
            </a:r>
            <a:endParaRPr lang="de-CH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948DAD-6D7A-8F43-F3E5-7590EA537105}"/>
              </a:ext>
            </a:extLst>
          </p:cNvPr>
          <p:cNvSpPr txBox="1"/>
          <p:nvPr/>
        </p:nvSpPr>
        <p:spPr>
          <a:xfrm>
            <a:off x="7285247" y="52562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Calibri"/>
                <a:ea typeface="+mn-ea"/>
              </a:rPr>
              <a:t>© Marie Maerz/photocase.de</a:t>
            </a:r>
          </a:p>
        </p:txBody>
      </p:sp>
    </p:spTree>
    <p:extLst>
      <p:ext uri="{BB962C8B-B14F-4D97-AF65-F5344CB8AC3E}">
        <p14:creationId xmlns:p14="http://schemas.microsoft.com/office/powerpoint/2010/main" val="16306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9AD28-A2BC-FE58-AD6F-9F9C922A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DIN ISO 9241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3EBD05-A689-E583-B4A0-CC0B3744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98A59B-7CDF-285E-02B2-38640BB2C651}"/>
              </a:ext>
            </a:extLst>
          </p:cNvPr>
          <p:cNvSpPr txBox="1"/>
          <p:nvPr/>
        </p:nvSpPr>
        <p:spPr>
          <a:xfrm>
            <a:off x="1979881" y="1628800"/>
            <a:ext cx="82322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Die Norm </a:t>
            </a:r>
            <a:r>
              <a:rPr lang="de-DE" b="1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ISO 9241 </a:t>
            </a:r>
            <a:r>
              <a:rPr lang="de-DE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ist ein internationaler Standard, der Richtlinien der Mensch-System-Interaktion beschreibt.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Quelle: Wikipedia</a:t>
            </a:r>
            <a:endParaRPr lang="de-CH" sz="16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Tabelle 16">
            <a:extLst>
              <a:ext uri="{FF2B5EF4-FFF2-40B4-BE49-F238E27FC236}">
                <a16:creationId xmlns:a16="http://schemas.microsoft.com/office/drawing/2014/main" id="{0BBA3404-4A95-E653-80B2-C3DB0A008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38669"/>
              </p:ext>
            </p:extLst>
          </p:nvPr>
        </p:nvGraphicFramePr>
        <p:xfrm>
          <a:off x="2013417" y="2896612"/>
          <a:ext cx="8726784" cy="3036570"/>
        </p:xfrm>
        <a:graphic>
          <a:graphicData uri="http://schemas.openxmlformats.org/drawingml/2006/table">
            <a:tbl>
              <a:tblPr firstRow="1" bandRow="1"/>
              <a:tblGrid>
                <a:gridCol w="2966144">
                  <a:extLst>
                    <a:ext uri="{9D8B030D-6E8A-4147-A177-3AD203B41FA5}">
                      <a16:colId xmlns:a16="http://schemas.microsoft.com/office/drawing/2014/main" val="2442186091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7202889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Bereich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Ergonomie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9276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Titel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Ergonomie der Mensch-System-Interaktion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73387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Kurzbeschreibung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400" b="0" u="sng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Ergonomische Anforderungen an interaktive Systeme jeder Art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837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Letzte Ausgabe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Diverse (besteht aus 17 Teilen)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19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Übernahme von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4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hlinkClick r:id="rId3" tooltip="Internationale Organisation für Normu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ISO</a:t>
                      </a:r>
                      <a:r>
                        <a:rPr lang="de-CH" sz="24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9241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9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DCC62-0894-9156-E7E1-99359DD3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«Ergonomie»?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CEF92-B48F-EE20-0E94-D7C38C84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A4CC3DB-A232-01ED-A03A-587786AFB17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Ergonomie: altgriechisch „ergon“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=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Arbeit und „nomos“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anose="05000000000000000000" pitchFamily="2" charset="2"/>
              </a:rPr>
              <a:t>= </a:t>
            </a: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Regel/Gesetz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©Wikipedia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Wissenschaft von den Leistungsmöglichkeiten und Leistungsgrenzen 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arbeitenden Menschen sowie der besten wechselseitigen Anpassung zwischen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 Menschen und seinen Arbeitsbedingungen. 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Duden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2121-2E85-54F8-0DE5-9F83C4B7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der «Ergonomie»?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FEC24-EA86-DB81-A8B7-71CD23B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60E3ED0-EB16-8E19-94D3-F37E08851835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 der Ergonomie ist es, handhabbare und komfortabel zu nutzende Produkte herzustellen.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©Wikipedia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 der ergonomische Arbeitsgestaltung ist es, effizientes und fehlerfreies Arbeiten sicherzustellen und die Menschen vor Gesundheitsschäden zu schützen.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©Wikipedia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FDB81-FBBA-0BF5-53D8-6D5B9F52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Software-Ergonomie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65721-80B1-73B6-9FED-5689BDEA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F88817B-B26B-3CE6-E455-AE7F7A31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33214"/>
              </p:ext>
            </p:extLst>
          </p:nvPr>
        </p:nvGraphicFramePr>
        <p:xfrm>
          <a:off x="544488" y="1417638"/>
          <a:ext cx="11103024" cy="4625340"/>
        </p:xfrm>
        <a:graphic>
          <a:graphicData uri="http://schemas.openxmlformats.org/drawingml/2006/table">
            <a:tbl>
              <a:tblPr firstRow="1" bandRow="1"/>
              <a:tblGrid>
                <a:gridCol w="2383160">
                  <a:extLst>
                    <a:ext uri="{9D8B030D-6E8A-4147-A177-3AD203B41FA5}">
                      <a16:colId xmlns:a16="http://schemas.microsoft.com/office/drawing/2014/main" val="3442336270"/>
                    </a:ext>
                  </a:extLst>
                </a:gridCol>
                <a:gridCol w="8719864">
                  <a:extLst>
                    <a:ext uri="{9D8B030D-6E8A-4147-A177-3AD203B41FA5}">
                      <a16:colId xmlns:a16="http://schemas.microsoft.com/office/drawing/2014/main" val="408816562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Ziele</a:t>
                      </a:r>
                      <a:endParaRPr lang="de-CH" sz="2200" b="1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Anpassung einer Software an die psychischen und physischen Eigenschaften des Benutzers, um ihn bei der Erledigung seiner Aufgaben zu unterstützen</a:t>
                      </a:r>
                      <a:endParaRPr lang="de-CH" sz="2200" b="0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7877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CH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Gegenstand der Anpassung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Schnittstelle zwischen dem Benutzer und der Anwendung</a:t>
                      </a:r>
                    </a:p>
                    <a:p>
                      <a:pPr fontAlgn="t"/>
                      <a:r>
                        <a:rPr lang="de-DE" sz="22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(Benutzungsschnittstelle, User Interface, UI, Benutzungsoberfläche)</a:t>
                      </a:r>
                      <a:endParaRPr lang="de-CH" sz="2200" b="0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95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Unter Beachtung</a:t>
                      </a:r>
                    </a:p>
                    <a:p>
                      <a:pPr fontAlgn="t"/>
                      <a:r>
                        <a:rPr lang="de-DE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von</a:t>
                      </a:r>
                      <a:endParaRPr lang="de-CH" sz="2200" b="1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0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Eigenschaften, Kenntnisse, Gewohnheiten des Benutzers.</a:t>
                      </a:r>
                      <a:endParaRPr lang="de-DE" sz="2200" b="0" u="none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269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Verbesserung </a:t>
                      </a:r>
                    </a:p>
                    <a:p>
                      <a:pPr fontAlgn="t"/>
                      <a:r>
                        <a:rPr lang="de-DE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von</a:t>
                      </a:r>
                      <a:endParaRPr lang="de-CH" sz="2200" b="1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0" u="none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Gesundheit, Sicherheit, Wohlbefinden und Leistungsvermögen 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121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1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Notwendige Werkzeuge</a:t>
                      </a:r>
                      <a:endParaRPr lang="de-CH" sz="2200" b="1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fontAlgn="t"/>
                      <a:r>
                        <a:rPr lang="de-DE" sz="2200" b="0" u="none" kern="1200" dirty="0">
                          <a:solidFill>
                            <a:prstClr val="black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Psychologie, Arbeitswissenschaft, Informatik und Design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86668"/>
                  </a:ext>
                </a:extLst>
              </a:tr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de-DE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Normen 9241 Teil 11: „</a:t>
                      </a:r>
                      <a:r>
                        <a:rPr lang="de-DE" sz="24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Gebrauchstauglichkeit</a:t>
                      </a:r>
                      <a:r>
                        <a:rPr lang="de-DE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Begriffe und Konzepte“ </a:t>
                      </a:r>
                      <a:endParaRPr lang="de-CH" sz="2400" b="1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de-DE" sz="2400" b="0" u="none" kern="1200" dirty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7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E09C2-C1AD-4E36-1CEE-4307B58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Gebrauchstauglichkeit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64229D-626B-570C-806B-B6CEC472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" name="Picture 2" descr="Office Space That Would Be Great - SO YEAH, IF YOU COULD TELL ME, WHAT GEBRAUCHSTAUGLICHKEIT IS THAT WOULD BE GREAT">
            <a:extLst>
              <a:ext uri="{FF2B5EF4-FFF2-40B4-BE49-F238E27FC236}">
                <a16:creationId xmlns:a16="http://schemas.microsoft.com/office/drawing/2014/main" id="{7FE45540-250A-5B1A-8102-3897C61A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424102"/>
            <a:ext cx="50101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9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  <ds:schemaRef ds:uri="b64ddd59-e04c-48a0-8c80-e56844c3b2e9"/>
    <ds:schemaRef ds:uri="97af80f4-69d1-4a4a-b8d9-d38be1ab1edf"/>
  </ds:schemaRefs>
</ds:datastoreItem>
</file>

<file path=customXml/itemProps2.xml><?xml version="1.0" encoding="utf-8"?>
<ds:datastoreItem xmlns:ds="http://schemas.openxmlformats.org/officeDocument/2006/customXml" ds:itemID="{564514B1-E682-459B-A163-AE30F9958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ddd59-e04c-48a0-8c80-e56844c3b2e9"/>
    <ds:schemaRef ds:uri="97af80f4-69d1-4a4a-b8d9-d38be1ab1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2021</Words>
  <Application>Microsoft Office PowerPoint</Application>
  <PresentationFormat>Breitbild</PresentationFormat>
  <Paragraphs>323</Paragraphs>
  <Slides>22</Slides>
  <Notes>18</Notes>
  <HiddenSlides>0</HiddenSlides>
  <MMClips>1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Vorlage sfb-Folien 2006</vt:lpstr>
      <vt:lpstr>1_Vorlage sfb-Folien 2006</vt:lpstr>
      <vt:lpstr>MODUL 322 Benutzerschnittstellen entwerfen und implementieren  Moduleinstieg 322</vt:lpstr>
      <vt:lpstr>Inhalt</vt:lpstr>
      <vt:lpstr>Warum «gutes Design» wichtig ist</vt:lpstr>
      <vt:lpstr>Wie erkenne ich «gutes Design»</vt:lpstr>
      <vt:lpstr>Was ist DIN ISO 9241</vt:lpstr>
      <vt:lpstr>Was ist «Ergonomie»?</vt:lpstr>
      <vt:lpstr>Ziele der «Ergonomie»?</vt:lpstr>
      <vt:lpstr>Software-Ergonomie</vt:lpstr>
      <vt:lpstr>Gebrauchstauglichkeit</vt:lpstr>
      <vt:lpstr>Gebrauchstauglichkeit (Usability)</vt:lpstr>
      <vt:lpstr>Gebrauchstauglichkeit (Usability)</vt:lpstr>
      <vt:lpstr>Gebrauchstauglichkeit (Usability)</vt:lpstr>
      <vt:lpstr>Usability: Ziele</vt:lpstr>
      <vt:lpstr>Usability: Nutzungskontext</vt:lpstr>
      <vt:lpstr>Nutzungskontext: Zielgruppe</vt:lpstr>
      <vt:lpstr>Usability: Kriterien</vt:lpstr>
      <vt:lpstr>User Experience (UX)</vt:lpstr>
      <vt:lpstr>Was ist Usability und UX</vt:lpstr>
      <vt:lpstr>User Experience (UX)</vt:lpstr>
      <vt:lpstr>Nutzungsqualitäten</vt:lpstr>
      <vt:lpstr>Zusammenfassung Usability</vt:lpstr>
      <vt:lpstr>Weiterführende Links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652</cp:revision>
  <cp:lastPrinted>2018-10-15T09:46:05Z</cp:lastPrinted>
  <dcterms:created xsi:type="dcterms:W3CDTF">2008-06-05T09:41:28Z</dcterms:created>
  <dcterms:modified xsi:type="dcterms:W3CDTF">2024-01-27T08:54:25Z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  <property fmtid="{D5CDD505-2E9C-101B-9397-08002B2CF9AE}" pid="3" name="MediaServiceImageTags">
    <vt:lpwstr/>
  </property>
</Properties>
</file>