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</p:sldMasterIdLst>
  <p:notesMasterIdLst>
    <p:notesMasterId r:id="rId21"/>
  </p:notesMasterIdLst>
  <p:handoutMasterIdLst>
    <p:handoutMasterId r:id="rId22"/>
  </p:handoutMasterIdLst>
  <p:sldIdLst>
    <p:sldId id="25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</p:sldIdLst>
  <p:sldSz cx="12192000" cy="6858000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5323" autoAdjust="0"/>
  </p:normalViewPr>
  <p:slideViewPr>
    <p:cSldViewPr snapToObjects="1">
      <p:cViewPr varScale="1">
        <p:scale>
          <a:sx n="83" d="100"/>
          <a:sy n="83" d="100"/>
        </p:scale>
        <p:origin x="19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5207CC-F127-2342-970A-36A9270D10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6BCF9B-7163-F246-92C2-8994168A15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D820D67-13B8-2D46-B7B5-8D0E84E8C2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517C999-FEF2-E749-9CCD-EFAE5F260D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76D645-E89B-FB4D-B0AB-38D264F31F6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F70943-76C0-2A4B-B181-CFC3D6F07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5A6CCD-01ED-F340-9FBD-28B7396C38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7E6639A-5D96-7D4A-8065-FC35FE3F82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" y="757238"/>
            <a:ext cx="6589713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7C053B6-6CB9-D64F-A5A3-921BB8D8EB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509089C-86DC-3D43-BEB2-CCB149967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3F7C444-7E8A-F344-8707-00E0107E3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D81EF2-0047-0D44-AD3B-4678F306739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7238"/>
            <a:ext cx="6589713" cy="370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122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Sie sich auch schon die Frage gestellt, ob es nicht eine Richtlinie gibt für gute Usability?</a:t>
            </a:r>
          </a:p>
          <a:p>
            <a:r>
              <a:rPr lang="de-DE" dirty="0"/>
              <a:t>Oder eine Anleitung um Produkte besser benutzbar zu machen?</a:t>
            </a:r>
          </a:p>
          <a:p>
            <a:r>
              <a:rPr lang="de-DE" dirty="0"/>
              <a:t>Ja es gibt Hilfsmittel, sogar ganz viele.</a:t>
            </a:r>
          </a:p>
          <a:p>
            <a:r>
              <a:rPr lang="de-DE" dirty="0"/>
              <a:t>In dieser Präsentation werde sie die 7 Grundsätze der Dialoggestaltung </a:t>
            </a:r>
            <a:r>
              <a:rPr lang="de-DE" dirty="0" err="1"/>
              <a:t>kennenleren</a:t>
            </a:r>
            <a:endParaRPr lang="de-DE" dirty="0"/>
          </a:p>
          <a:p>
            <a:endParaRPr lang="de-DE" dirty="0"/>
          </a:p>
          <a:p>
            <a:r>
              <a:rPr lang="de-DE" dirty="0"/>
              <a:t>Bildquelle:</a:t>
            </a:r>
          </a:p>
          <a:p>
            <a:r>
              <a:rPr lang="de-DE" dirty="0"/>
              <a:t>https://www.saechsische.de/plus/das-bauchgefuehl-ist-mehr-als-ein-guter-ratgeber-florian-ilgen-mentalist-5255051.html</a:t>
            </a:r>
          </a:p>
          <a:p>
            <a:r>
              <a:rPr lang="de-DE" dirty="0"/>
              <a:t>https://www.impulse.de/management/selbstmanagement-erfolg/erfolgsstrategien/7313498.html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Usability und UX kompakt, Richter/</a:t>
            </a:r>
            <a:r>
              <a:rPr lang="de-DE" dirty="0" err="1"/>
              <a:t>Flückiger</a:t>
            </a:r>
            <a:r>
              <a:rPr lang="de-DE" dirty="0"/>
              <a:t>, Springer Vieweg</a:t>
            </a:r>
          </a:p>
          <a:p>
            <a:r>
              <a:rPr lang="de-DE" dirty="0"/>
              <a:t>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Ludewig, WILEY-VCH Verlag GmbH &amp; Co. KGaA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36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Dauer: 9min</a:t>
            </a:r>
          </a:p>
          <a:p>
            <a:r>
              <a:rPr lang="de-DE" dirty="0"/>
              <a:t>https://www.youtube.com/watch?v=itLXVsKs-fo&amp;list=PLgZriansjqQ4t8uh_-_7gXGBSyjex800Y&amp;index=9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6397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ISO Norm 9241 insbesondere Teil 110 „Interaktionsprinzipien“ wurde von einer internationalen Expertengruppe entwickelt.</a:t>
            </a:r>
          </a:p>
          <a:p>
            <a:r>
              <a:rPr lang="de-DE" dirty="0"/>
              <a:t>Der Inhalt sind sieben Regeln oder Leitlinien zur Gestaltung von Webseite oder auch Apps.</a:t>
            </a:r>
          </a:p>
          <a:p>
            <a:r>
              <a:rPr lang="de-DE" dirty="0"/>
              <a:t>Diese Grundsätze sind generelle Regeln, unabhängig vom Nutzungskontext oder der Ziele einer Applikation.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303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 der Lernförderlichkeit ist, dass der Benutzer lernt, das System zu bedienen.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7175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Seit 2019 ist Individualisierbarkeit Teil der Steuerbarkeit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731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753EECA-ADE8-5641-801D-67B6A47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30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53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397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66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500" y="476672"/>
            <a:ext cx="6604513" cy="1016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83499" y="1844824"/>
            <a:ext cx="9768207" cy="38052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100"/>
            </a:lvl4pPr>
            <a:lvl5pPr>
              <a:defRPr sz="9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7F1AD59-1613-3D4D-8BF3-8EA66DCB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41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8" y="1709743"/>
            <a:ext cx="9860451" cy="2852737"/>
          </a:xfrm>
        </p:spPr>
        <p:txBody>
          <a:bodyPr/>
          <a:lstStyle>
            <a:lvl1pPr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4589468"/>
            <a:ext cx="9860451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1F701B7-DB45-C34B-A14D-FDB3CB60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47462" y="1844675"/>
            <a:ext cx="4825093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0123" y="1844675"/>
            <a:ext cx="5330092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7C0B1A6-E4F3-A343-9752-C8A3522B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6" y="365129"/>
            <a:ext cx="9868268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2" y="1681163"/>
            <a:ext cx="489655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7488" y="2505075"/>
            <a:ext cx="489654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8049" y="1681163"/>
            <a:ext cx="482770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8049" y="2505075"/>
            <a:ext cx="482770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72F6F261-C0CC-4180-ADB5-D0B20B6F7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9" y="476672"/>
            <a:ext cx="6700524" cy="1016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B2A278-176F-49E7-A219-94289615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8645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08645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34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153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153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8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>
            <a:extLst>
              <a:ext uri="{FF2B5EF4-FFF2-40B4-BE49-F238E27FC236}">
                <a16:creationId xmlns:a16="http://schemas.microsoft.com/office/drawing/2014/main" id="{72F254F1-9F31-D24B-83E2-2F71497D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8001" y="360000"/>
            <a:ext cx="694055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8B3B5DBD-418E-F14C-9133-5BDEEDBD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7462" y="1844824"/>
            <a:ext cx="10104244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D90622-56C1-5E46-823D-75761C73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73A6D2-F85C-DE41-AEA6-1FB94E2D32D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7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6C2E0-E82E-D46F-8CED-0ACB5B7198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x2vxfWsFjDg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itLXVsKs-fo?list=PLgZriansjqQ4t8uh_-_7gXGBSyjex800Y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sz="3600" dirty="0"/>
              <a:t>MODUL 322</a:t>
            </a:r>
            <a:br>
              <a:rPr lang="de-CH" sz="3600" dirty="0"/>
            </a:br>
            <a:r>
              <a:rPr lang="de-CH" sz="3600" dirty="0"/>
              <a:t>Benutzerschnittstellen entwerfen und implementieren</a:t>
            </a: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Normen, Guidelines und Styleguides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D3B3CF1-0D42-184E-86E3-D831590C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556" y="3825044"/>
            <a:ext cx="8316924" cy="1655762"/>
          </a:xfrm>
        </p:spPr>
        <p:txBody>
          <a:bodyPr/>
          <a:lstStyle/>
          <a:p>
            <a:r>
              <a:rPr lang="de-DE" sz="4400" dirty="0"/>
              <a:t>Leitlinien für Benutzerfreundlichkeit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45346F-9937-9429-3B05-799C7EF2A96F}"/>
              </a:ext>
            </a:extLst>
          </p:cNvPr>
          <p:cNvSpPr txBox="1"/>
          <p:nvPr/>
        </p:nvSpPr>
        <p:spPr>
          <a:xfrm>
            <a:off x="479376" y="6219118"/>
            <a:ext cx="822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n-lt"/>
              </a:rPr>
              <a:t>Quelle: BBB (Berufsschule Baden)</a:t>
            </a: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4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8C81-020C-9F81-8F0F-B4FA7D1A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Erwartungskonformität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285E76-92D1-E40F-A0E9-365F630F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AF5D25C-7E52-C144-5120-77F68A55A4E6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Wiedererkennbarkeit und Konsistenz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Einsatz von Steuerelementen für typische Aufgaben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Checkbox für einzelnes boolean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Radiobuttons als Gruppe gegenseitig auslösend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Standarddialoge verwenden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Datei öffnen/speichern, Farbauswahl, </a:t>
            </a:r>
            <a:b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Schriftauswahl, Seite einrichten, Drucken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typische Mauszeiger-Formen</a:t>
            </a: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4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22500-9417-F2AB-438A-AC27ABFD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Lernförderlichkeit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A716BF-C574-9FF6-D6F3-A5C567F3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71EE32C-93E2-A8AE-6E5A-5946D7EFED0B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Damit Einsteiger zu Fortgeschrittenen und Profis werden: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Ausführliche Hinweisdialoge für Einsteiger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mit Checkbox "Dialog künftig nicht mehr anzeigen"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Tooltips für Icons und Buttons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viele Bilder und Begriffe müssen erst gelernt werden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Statuszeilentexte für Eingabefelder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Tooltip würde Eingabefeld verdecken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Kontextabhängige Hilfe für ausführlichere Erklärungen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Guided Tour vermittelt Arbeitsabläufe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FAQ (Frequently Asked Questions)</a:t>
            </a: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0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9791-6BD0-596A-F5AF-0C9DD851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Steuerbarkeit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8053D7-8BF0-EC57-F133-B8C0E397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5FFAFAA-AFEE-482B-0CB6-ECE041C42337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kein "Eigenleben" des Systems, Benutzer ist der Chef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beenden ohne "wollen Sie wirklich ?"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freie Eingabereihenfolge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auch bei Validierung von Eingabewerten</a:t>
            </a:r>
            <a:b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(Validierung auf Fensterebene, nicht auf Elementebene)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mehrstufige Rückgängig- (Undo-) Funktion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Dialogfolgen und längere Abläufe jederzeit abbrechbar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Medieninhalte starten und stoppen können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Video auf Webseiten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Bilder-Karrusell auf Webseiten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14C77-44A1-04EE-7E22-A53ADE71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Steuerbarkeit (Individualisierbarkeit)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F94FD3-7C5D-080D-B6BF-503A941A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DF189F3-EFA6-A75E-D896-D9D9A910DFE3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Anpassung an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Persönliche Benutzungshäufigkeit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Gewohnheiten aus anderen Anwendungen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Persönliches Systemumfeld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Konfigurierbare Toolbars und Menüs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eigene Teilmenge definieren; eigene Funktionen als Makros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Favoriten, Last Used, Most Used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Individuelle Einstellungen sichern und "mitnehmen"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auf anderen Rechner oder bei SW-Upgrade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C6CB0-45F2-6A82-A864-79D6FFBB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Fehlertoleranz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2B373E-F3E2-E216-F61C-BA1DEDBC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145C1DC-7CA8-C308-CCC1-314AA34A87E6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"Urängste" etwas (am Computer) verkehrt zu machen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vertrauensbildende Massnahmen erforderlich </a:t>
            </a: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 Gefühl</a:t>
            </a:r>
            <a:endParaRPr kumimoji="0" lang="de-DE" altLang="de-DE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Einarbeitung durch Entdeckungsreise ermöglichen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Vorbeugung: Bedienelemente deaktivieren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Rückfrage/Warnung bei "gefährlicher" Aktion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Vorsicht: viele lesen nicht, sondern nehmen ungesehen den Default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Anwender- und problemkompatible Terminologie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Möglichkeiten zur Fehlerbehebung vorsehen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Rückgängig/Undo, Abbrechen, Papierkorb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11D8E-8F0E-09CC-684C-627F256E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Benutzerbindung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DE3F76-FBCB-9BB7-A085-E8259FB9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5" name="Onlinemedien 5" title="Benutzerbindung - Neuer Grundsatz in der ISO 9241 110">
            <a:hlinkClick r:id="" action="ppaction://media"/>
            <a:extLst>
              <a:ext uri="{FF2B5EF4-FFF2-40B4-BE49-F238E27FC236}">
                <a16:creationId xmlns:a16="http://schemas.microsoft.com/office/drawing/2014/main" id="{642EFF5A-232B-082B-8CF5-E3E4EF0274A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90738" y="16002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A82C8-ACCE-4F22-9066-B176D395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erkenne ich «gutes Design»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5A50E-E0D6-1E7C-0C02-795EE069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770614-0098-9FD5-A1CE-2AE7C61AC0A8}"/>
              </a:ext>
            </a:extLst>
          </p:cNvPr>
          <p:cNvSpPr txBox="1"/>
          <p:nvPr/>
        </p:nvSpPr>
        <p:spPr>
          <a:xfrm>
            <a:off x="2557246" y="5354971"/>
            <a:ext cx="1967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 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dpa-infografik</a:t>
            </a:r>
          </a:p>
        </p:txBody>
      </p:sp>
      <p:pic>
        <p:nvPicPr>
          <p:cNvPr id="6" name="Picture 4" descr="Emotional intelligente Menschen sind allen anderen einen Schritt voraus - dank ihrer Erfolgsstrategien.">
            <a:extLst>
              <a:ext uri="{FF2B5EF4-FFF2-40B4-BE49-F238E27FC236}">
                <a16:creationId xmlns:a16="http://schemas.microsoft.com/office/drawing/2014/main" id="{938DF08E-FAEA-AD1E-26DC-BACE60E1C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0" r="19368"/>
          <a:stretch/>
        </p:blipFill>
        <p:spPr bwMode="auto">
          <a:xfrm>
            <a:off x="7315335" y="2017732"/>
            <a:ext cx="3024336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A6F2891-706F-393D-73FA-FEDD61B55672}"/>
              </a:ext>
            </a:extLst>
          </p:cNvPr>
          <p:cNvGrpSpPr/>
          <p:nvPr/>
        </p:nvGrpSpPr>
        <p:grpSpPr>
          <a:xfrm>
            <a:off x="4552179" y="3429000"/>
            <a:ext cx="2763156" cy="1405446"/>
            <a:chOff x="4552179" y="3429000"/>
            <a:chExt cx="2763156" cy="1405446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DD68E26D-1963-43F4-C0AE-36547B383E15}"/>
                </a:ext>
              </a:extLst>
            </p:cNvPr>
            <p:cNvSpPr/>
            <p:nvPr/>
          </p:nvSpPr>
          <p:spPr>
            <a:xfrm>
              <a:off x="4943872" y="3429000"/>
              <a:ext cx="1872208" cy="574449"/>
            </a:xfrm>
            <a:prstGeom prst="rightArrow">
              <a:avLst/>
            </a:prstGeom>
            <a:solidFill>
              <a:srgbClr val="4F81BD"/>
            </a:solidFill>
            <a:ln w="25400" cap="rnd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C0ADDFB-4234-CA70-3E3D-7A8A6E03E348}"/>
                </a:ext>
              </a:extLst>
            </p:cNvPr>
            <p:cNvSpPr txBox="1"/>
            <p:nvPr/>
          </p:nvSpPr>
          <p:spPr>
            <a:xfrm>
              <a:off x="4552179" y="4003449"/>
              <a:ext cx="276315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7 Grundsätze der Dialoggestaltung</a:t>
              </a:r>
            </a:p>
          </p:txBody>
        </p:sp>
      </p:grpSp>
      <p:pic>
        <p:nvPicPr>
          <p:cNvPr id="10" name="Picture 2" descr="Das Bauchgefühl ist mehr als ein guter Ratgeber | Sächsische.de">
            <a:extLst>
              <a:ext uri="{FF2B5EF4-FFF2-40B4-BE49-F238E27FC236}">
                <a16:creationId xmlns:a16="http://schemas.microsoft.com/office/drawing/2014/main" id="{7F02A3CF-76FE-C38F-1C0A-3C8D1982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9" r="28604" b="6020"/>
          <a:stretch/>
        </p:blipFill>
        <p:spPr bwMode="auto">
          <a:xfrm>
            <a:off x="1858753" y="1619672"/>
            <a:ext cx="265211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2DB20-D315-0078-9A0D-905C319A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Indra erklärt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A72E-09B5-D6E4-D46F-CCCF18E8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" name="Onlinemedien 5" title="Die neuen Design Prinzipien - 7 Grundsätze der Interaktionsgestaltung">
            <a:hlinkClick r:id="" action="ppaction://media"/>
            <a:extLst>
              <a:ext uri="{FF2B5EF4-FFF2-40B4-BE49-F238E27FC236}">
                <a16:creationId xmlns:a16="http://schemas.microsoft.com/office/drawing/2014/main" id="{A02B8F2C-88D1-91D2-2D46-6DF5CE252E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90738" y="16002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C7066-592A-93F3-49E8-7D57E233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7 Grundsätze der Dialoggestaltung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0AC039-8F5B-1563-6431-A29D4F9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609BC77-2AD9-9669-247D-FACC6529ADBC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Aufgabenangemessenheit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Selbstbeschreibungsfähigkeit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Erwartungskonformität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Lernförderlichkeit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Steuerbarkeit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Fehlertoleranz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Benutzerbindung</a:t>
            </a: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5B311FCC-814E-FE8E-F8B3-89F794BA2A8E}"/>
              </a:ext>
            </a:extLst>
          </p:cNvPr>
          <p:cNvSpPr>
            <a:spLocks noChangeAspect="1"/>
          </p:cNvSpPr>
          <p:nvPr/>
        </p:nvSpPr>
        <p:spPr>
          <a:xfrm>
            <a:off x="623392" y="5309254"/>
            <a:ext cx="672075" cy="672150"/>
          </a:xfrm>
          <a:prstGeom prst="flowChartConnector">
            <a:avLst/>
          </a:prstGeom>
          <a:solidFill>
            <a:srgbClr val="F79646"/>
          </a:solidFill>
          <a:ln w="25400" cap="rnd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Grafik 6" descr="Kopf mit Zahnrädern Silhouette">
            <a:extLst>
              <a:ext uri="{FF2B5EF4-FFF2-40B4-BE49-F238E27FC236}">
                <a16:creationId xmlns:a16="http://schemas.microsoft.com/office/drawing/2014/main" id="{8D7625A6-9DB8-B9B9-DD5C-72A0EF920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156" y="5362991"/>
            <a:ext cx="564675" cy="5646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081DE5-C76D-A101-9F83-E392E3058531}"/>
              </a:ext>
            </a:extLst>
          </p:cNvPr>
          <p:cNvSpPr txBox="1"/>
          <p:nvPr/>
        </p:nvSpPr>
        <p:spPr>
          <a:xfrm>
            <a:off x="1436192" y="5445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ISO Norm 9241 Teil 110 „Interaktionsprinzipien“ </a:t>
            </a:r>
            <a:endParaRPr lang="de-CH" sz="1800" b="1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97385-B45C-9ADA-BE1C-B9B32E7C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Aufgabenangemessenheit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12B76-5BDA-83B4-88FE-3877E07A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E98839A-C584-1965-DCE5-F894EDDE60A7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Bietet das System die "richtigen" Funktionen 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orientiert an der Arbeitsaufgabe, nicht an der Technik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erforscht mittels Anwendungsszenarien bzw. Use Cases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Unterstützung gängiger Arbeitsabläufe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Bedienfolgen, Assistenten, Workflow (ggf. mit Anleitung)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Einfachheit statt Featuritis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nicht Benötigtes muss der Benutzer gedanklich herausfiltern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Gewichtung: häufiges einfach, seltenes aufwändiger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Nachrangiges erst auf zusätzlichen Knopfdruck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keine unnötigen Informationen anzeigen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E86B9-0955-E029-7BE9-71BB91EF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Aufgabenangemessenheit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9ADF9A-A868-C1CA-21EC-8AF53CC7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0CC86D-2177-E3A9-F347-E0B56851348C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Effizienz, Antwortzeiten, sinnvolle Vorgabewerte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am schnellsten ist eine vermiedene Eingabe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Direktheit: kurze Wege zur Information / Funktion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mehrere Dialogebenen </a:t>
            </a: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</a:t>
            </a: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Karteireiter </a:t>
            </a: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</a:t>
            </a: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Assistenten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geschachtelte Pulldown-Menüs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Anzahl Mausklicks, Weglänge zur Position, Wechsel zur Tastatur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flexible + schnelle Navigation: Querverweise (Orientierung?!)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Unterstützung für wiederkehrende Aufgaben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Formatierung übertragen, Makro(-recorder), Tastatursteuerung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4BE23-9221-1069-B058-0D68DE7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Selbstbeschreibungsfähigkeit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1C07E8-E373-AC14-62D8-ABA72ABA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978475-E29D-179F-2848-1FAA43C36552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aktuellen Zustand und Kontext darstellen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Kontextinformationen (z.B. Verzeichnispfad bei Datei öffnen)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aktuelle Möglichkeiten zeigen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Bedienelemente inaktiv machen: besserer Überblick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Bedienelemente verbergen: aufgeräumteres Design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Reaktion / Rückkopplung / Feedback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Tasten lassen sich "drücken"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bereichs-/objektabhängig veränderlicher Mauscursor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8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EA375-6078-9700-2CFD-D675B560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Selbstbeschreibungsfähigkeit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5924B-DF73-29F6-2F49-DC47C367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6FC4104-477C-A9D8-2532-9DB1C7B58AE1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435600" algn="r"/>
              </a:tabLst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Systemzustand muss auf einen Blick erkennbar sein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5435600" algn="r"/>
              </a:tabLst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Wo bin ich ? 	</a:t>
            </a: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Ort</a:t>
            </a:r>
            <a:endParaRPr kumimoji="0" lang="de-DE" altLang="de-DE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>
                <a:tab pos="5435600" algn="r"/>
              </a:tabLst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momentaner Aufenthaltsort im System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5435600" algn="r"/>
              </a:tabLst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Was kann ich hier tun ?	</a:t>
            </a: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Modus</a:t>
            </a:r>
            <a:endParaRPr kumimoji="0" lang="de-DE" altLang="de-DE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>
                <a:tab pos="5435600" algn="r"/>
              </a:tabLst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zur Verfügung stehende Operationen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5435600" algn="r"/>
              </a:tabLst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Wie kam ich hierher ?	</a:t>
            </a: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Weg</a:t>
            </a:r>
            <a:endParaRPr kumimoji="0" lang="de-DE" altLang="de-DE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>
                <a:tab pos="5435600" algn="r"/>
              </a:tabLst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Vorgeschichte, Kontext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5435600" algn="r"/>
              </a:tabLst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Wohin kann ich gehen ?	</a:t>
            </a: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Weg</a:t>
            </a:r>
            <a:endParaRPr kumimoji="0" lang="de-DE" altLang="de-DE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>
                <a:tab pos="5435600" algn="r"/>
              </a:tabLst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Ziel eines Buttons (Verweises) soll erkennbar sein</a:t>
            </a:r>
            <a:endParaRPr kumimoji="0" lang="de-DE" altLang="de-DE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1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A70CB-1036-87F0-6D16-8F9368D5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Erwartungskonformität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208E9-2623-D023-333D-52A6CED0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B2F017-51EB-381B-BD88-72C3235C1444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plattformspezifisches Standardverhalten (Look &amp; Feel)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definiert in Style Guides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gewohnt, aber leider nicht immer optimal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alt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Erwartungen aus der Anwendungsdomäne erfassen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nicht immer "logisch", historisch gewachsen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oft unbewusst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Etablierte Standards verwenden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Tastenkombinationen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Symbole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alt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Pflichtfelder mit Stern-Symbol kennzeichnen.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endParaRPr kumimoji="0" lang="de-DE" altLang="de-DE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endParaRPr kumimoji="0" lang="de-DE" altLang="de-DE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orlage sfb-Folien 2006">
  <a:themeElements>
    <a:clrScheme name="Vorlage sfb-Folien 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 sfb-Folien 200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orlage sfb-Folien 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orlage sfb-Folien 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4" ma:contentTypeDescription="Ein neues Dokument erstellen." ma:contentTypeScope="" ma:versionID="721c1271b7cbbabf621898b0dea47b57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4d937b086bb74a99477ec3f8478de609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465A5-5C92-44BC-897C-3DAB4DB18507}">
  <ds:schemaRefs>
    <ds:schemaRef ds:uri="http://schemas.microsoft.com/office/2006/metadata/properties"/>
    <ds:schemaRef ds:uri="http://schemas.microsoft.com/office/infopath/2007/PartnerControls"/>
    <ds:schemaRef ds:uri="98cc15a3-3e94-4076-998c-63c885c407b0"/>
  </ds:schemaRefs>
</ds:datastoreItem>
</file>

<file path=customXml/itemProps2.xml><?xml version="1.0" encoding="utf-8"?>
<ds:datastoreItem xmlns:ds="http://schemas.openxmlformats.org/officeDocument/2006/customXml" ds:itemID="{74E69F8D-0389-4F0E-B1ED-44E2D4E8D036}"/>
</file>

<file path=customXml/itemProps3.xml><?xml version="1.0" encoding="utf-8"?>
<ds:datastoreItem xmlns:ds="http://schemas.openxmlformats.org/officeDocument/2006/customXml" ds:itemID="{ABC5EAD9-4A4F-4FCB-94FD-1012A3DA7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814</Words>
  <Application>Microsoft Office PowerPoint</Application>
  <PresentationFormat>Breitbild</PresentationFormat>
  <Paragraphs>156</Paragraphs>
  <Slides>15</Slides>
  <Notes>6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Vorlage sfb-Folien 2006</vt:lpstr>
      <vt:lpstr>1_Vorlage sfb-Folien 2006</vt:lpstr>
      <vt:lpstr>MODUL 322 Benutzerschnittstellen entwerfen und implementieren  Normen, Guidelines und Styleguides</vt:lpstr>
      <vt:lpstr>Wie erkenne ich «gutes Design»</vt:lpstr>
      <vt:lpstr>Indra erklärt</vt:lpstr>
      <vt:lpstr>7 Grundsätze der Dialoggestaltung</vt:lpstr>
      <vt:lpstr>Aufgabenangemessenheit</vt:lpstr>
      <vt:lpstr>Aufgabenangemessenheit</vt:lpstr>
      <vt:lpstr>Selbstbeschreibungsfähigkeit</vt:lpstr>
      <vt:lpstr>Selbstbeschreibungsfähigkeit</vt:lpstr>
      <vt:lpstr>Erwartungskonformität</vt:lpstr>
      <vt:lpstr>Erwartungskonformität</vt:lpstr>
      <vt:lpstr>Lernförderlichkeit</vt:lpstr>
      <vt:lpstr>Steuerbarkeit</vt:lpstr>
      <vt:lpstr>Steuerbarkeit (Individualisierbarkeit)</vt:lpstr>
      <vt:lpstr>Fehlertoleranz</vt:lpstr>
      <vt:lpstr>Benutzerbindung</vt:lpstr>
    </vt:vector>
  </TitlesOfParts>
  <Company>Industrie Technik IPS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 Lechner</dc:creator>
  <cp:lastModifiedBy>BBZW;FMZ; Ineichen1 Markus (Lehrperson)</cp:lastModifiedBy>
  <cp:revision>649</cp:revision>
  <cp:lastPrinted>2018-10-15T09:46:05Z</cp:lastPrinted>
  <dcterms:created xsi:type="dcterms:W3CDTF">2008-06-05T09:41:28Z</dcterms:created>
  <dcterms:modified xsi:type="dcterms:W3CDTF">2024-01-26T09:06:08Z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</Properties>
</file>