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</p:sldMasterIdLst>
  <p:notesMasterIdLst>
    <p:notesMasterId r:id="rId12"/>
  </p:notesMasterIdLst>
  <p:handoutMasterIdLst>
    <p:handoutMasterId r:id="rId13"/>
  </p:handoutMasterIdLst>
  <p:sldIdLst>
    <p:sldId id="256" r:id="rId6"/>
    <p:sldId id="288" r:id="rId7"/>
    <p:sldId id="289" r:id="rId8"/>
    <p:sldId id="290" r:id="rId9"/>
    <p:sldId id="291" r:id="rId10"/>
    <p:sldId id="292" r:id="rId11"/>
  </p:sldIdLst>
  <p:sldSz cx="12192000" cy="6858000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5323" autoAdjust="0"/>
  </p:normalViewPr>
  <p:slideViewPr>
    <p:cSldViewPr snapToObjects="1">
      <p:cViewPr varScale="1">
        <p:scale>
          <a:sx n="83" d="100"/>
          <a:sy n="83" d="100"/>
        </p:scale>
        <p:origin x="194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5207CC-F127-2342-970A-36A9270D10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6BCF9B-7163-F246-92C2-8994168A15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D820D67-13B8-2D46-B7B5-8D0E84E8C2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517C999-FEF2-E749-9CCD-EFAE5F260D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76D645-E89B-FB4D-B0AB-38D264F31F6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F70943-76C0-2A4B-B181-CFC3D6F07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5A6CCD-01ED-F340-9FBD-28B7396C38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7E6639A-5D96-7D4A-8065-FC35FE3F82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" y="757238"/>
            <a:ext cx="6589713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7C053B6-6CB9-D64F-A5A3-921BB8D8EB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509089C-86DC-3D43-BEB2-CCB149967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3F7C444-7E8A-F344-8707-00E0107E3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D81EF2-0047-0D44-AD3B-4678F306739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7238"/>
            <a:ext cx="6589713" cy="370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122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Sie sich auch schon die Frage gestellt, ob es nicht eine Richtlinie gibt für gute Usability?</a:t>
            </a:r>
          </a:p>
          <a:p>
            <a:r>
              <a:rPr lang="de-DE" dirty="0"/>
              <a:t>Oder eine Anleitung um Produkt besser benutzbar zu machen?</a:t>
            </a:r>
          </a:p>
          <a:p>
            <a:r>
              <a:rPr lang="de-DE" dirty="0"/>
              <a:t>Ja, sogar ganz viele.</a:t>
            </a:r>
          </a:p>
          <a:p>
            <a:endParaRPr lang="de-DE" dirty="0"/>
          </a:p>
          <a:p>
            <a:r>
              <a:rPr lang="de-DE" dirty="0"/>
              <a:t>Bildquelle:</a:t>
            </a:r>
          </a:p>
          <a:p>
            <a:r>
              <a:rPr lang="de-DE" dirty="0"/>
              <a:t>https://www.saechsische.de/plus/das-bauchgefuehl-ist-mehr-als-ein-guter-ratgeber-florian-ilgen-mentalist-5255051.html</a:t>
            </a:r>
          </a:p>
          <a:p>
            <a:r>
              <a:rPr lang="de-DE" dirty="0"/>
              <a:t>https://www.impulse.de/management/selbstmanagement-erfolg/erfolgsstrategien/7313498.html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Usability und UX kompakt, Richter/</a:t>
            </a:r>
            <a:r>
              <a:rPr lang="de-DE" dirty="0" err="1"/>
              <a:t>Flückiger</a:t>
            </a:r>
            <a:r>
              <a:rPr lang="de-DE" dirty="0"/>
              <a:t>, Springer Vieweg</a:t>
            </a:r>
          </a:p>
          <a:p>
            <a:r>
              <a:rPr lang="de-DE" dirty="0"/>
              <a:t>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Ludewig, WILEY-VCH Verlag GmbH &amp; Co. KGaA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429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Grundsätzlich kann von diesen sieben Arten von Guidelines unterschieden werden.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Usability und UX kompakt, Richter/</a:t>
            </a:r>
            <a:r>
              <a:rPr lang="de-DE" dirty="0" err="1"/>
              <a:t>Flückiger</a:t>
            </a:r>
            <a:r>
              <a:rPr lang="de-DE" dirty="0"/>
              <a:t>, Springer Vieweg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4832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Gesetzliche Verordnungen</a:t>
            </a:r>
          </a:p>
          <a:p>
            <a:r>
              <a:rPr lang="de-DE" dirty="0"/>
              <a:t>Vorschriften, welche die die Gesundheit des Arbeitnehmenden beim Umgang mit technischen Geräten schützt.</a:t>
            </a:r>
          </a:p>
          <a:p>
            <a:r>
              <a:rPr lang="de-DE" dirty="0"/>
              <a:t>Die Richtlinie 90/270/EWG definiert Mindestanforderungen an die Mensch-Maschinen-Schnittstelle.</a:t>
            </a:r>
          </a:p>
          <a:p>
            <a:endParaRPr lang="de-DE" dirty="0"/>
          </a:p>
          <a:p>
            <a:r>
              <a:rPr lang="de-DE" dirty="0"/>
              <a:t>Normen</a:t>
            </a:r>
          </a:p>
          <a:p>
            <a:r>
              <a:rPr lang="de-DE" dirty="0"/>
              <a:t>Darauf gehen ich später noch vertiefter ein.</a:t>
            </a:r>
          </a:p>
          <a:p>
            <a:endParaRPr lang="de-DE" dirty="0"/>
          </a:p>
          <a:p>
            <a:r>
              <a:rPr lang="de-DE" dirty="0"/>
              <a:t>Regelsammlungen</a:t>
            </a:r>
          </a:p>
          <a:p>
            <a:endParaRPr lang="de-DE" dirty="0"/>
          </a:p>
          <a:p>
            <a:r>
              <a:rPr lang="de-DE" dirty="0"/>
              <a:t>User Interface Patterns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Usability und UX kompakt, Richter/</a:t>
            </a:r>
            <a:r>
              <a:rPr lang="de-DE" dirty="0" err="1"/>
              <a:t>Flückiger</a:t>
            </a:r>
            <a:r>
              <a:rPr lang="de-DE" dirty="0"/>
              <a:t>, Springer Vieweg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251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Beachten Sie plattformabhängige Guidelines, wenn Sie App für Android oder auch Google bauen.</a:t>
            </a:r>
          </a:p>
          <a:p>
            <a:r>
              <a:rPr lang="de-DE" dirty="0"/>
              <a:t>Die Unternehmens-Styleguides, sofern das Unternehmen welche hat, werden Ihnen schon von der Firma näher gebracht ;)</a:t>
            </a:r>
          </a:p>
          <a:p>
            <a:r>
              <a:rPr lang="de-DE" dirty="0"/>
              <a:t>Produkt Styleguides sind natürlich auch von den Unterliegenden Framework beeinflusst und wird auch im Team ausgearbeitet.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Usability und UX kompakt, Richter/</a:t>
            </a:r>
            <a:r>
              <a:rPr lang="de-DE" dirty="0" err="1"/>
              <a:t>Flückiger</a:t>
            </a:r>
            <a:r>
              <a:rPr lang="de-DE" dirty="0"/>
              <a:t>, Springer Vieweg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3027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753EECA-ADE8-5641-801D-67B6A47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30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53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397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66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500" y="476672"/>
            <a:ext cx="6604513" cy="1016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83499" y="1844824"/>
            <a:ext cx="9768207" cy="38052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100"/>
            </a:lvl4pPr>
            <a:lvl5pPr>
              <a:defRPr sz="9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7F1AD59-1613-3D4D-8BF3-8EA66DCB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41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8" y="1709743"/>
            <a:ext cx="9860451" cy="2852737"/>
          </a:xfrm>
        </p:spPr>
        <p:txBody>
          <a:bodyPr/>
          <a:lstStyle>
            <a:lvl1pPr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4589468"/>
            <a:ext cx="9860451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1F701B7-DB45-C34B-A14D-FDB3CB60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47462" y="1844675"/>
            <a:ext cx="4825093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0123" y="1844675"/>
            <a:ext cx="5330092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7C0B1A6-E4F3-A343-9752-C8A3522B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6" y="365129"/>
            <a:ext cx="9868268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2" y="1681163"/>
            <a:ext cx="489655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7488" y="2505075"/>
            <a:ext cx="489654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8049" y="1681163"/>
            <a:ext cx="482770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8049" y="2505075"/>
            <a:ext cx="482770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72F6F261-C0CC-4180-ADB5-D0B20B6F7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9" y="476672"/>
            <a:ext cx="6700524" cy="1016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B2A278-176F-49E7-A219-94289615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8645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08645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34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153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153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8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>
            <a:extLst>
              <a:ext uri="{FF2B5EF4-FFF2-40B4-BE49-F238E27FC236}">
                <a16:creationId xmlns:a16="http://schemas.microsoft.com/office/drawing/2014/main" id="{72F254F1-9F31-D24B-83E2-2F71497D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8001" y="360000"/>
            <a:ext cx="694055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8B3B5DBD-418E-F14C-9133-5BDEEDBD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7462" y="1844824"/>
            <a:ext cx="10104244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D90622-56C1-5E46-823D-75761C73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73A6D2-F85C-DE41-AEA6-1FB94E2D32D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7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6C2E0-E82E-D46F-8CED-0ACB5B7198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sz="3600" dirty="0"/>
              <a:t>MODUL 322</a:t>
            </a:r>
            <a:br>
              <a:rPr lang="de-CH" sz="3600" dirty="0"/>
            </a:br>
            <a:r>
              <a:rPr lang="de-CH" sz="3600" dirty="0"/>
              <a:t>Benutzerschnittstellen entwerfen und implementieren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Normen, Guidelines und Styleguides  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D3B3CF1-0D42-184E-86E3-D831590C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556" y="3825044"/>
            <a:ext cx="8316924" cy="1655762"/>
          </a:xfrm>
        </p:spPr>
        <p:txBody>
          <a:bodyPr/>
          <a:lstStyle/>
          <a:p>
            <a:r>
              <a:rPr lang="de-DE" sz="4400" dirty="0"/>
              <a:t>Leitlinien für Benutzerfreundlichkeit</a:t>
            </a:r>
            <a:endParaRPr lang="de-CH" sz="4400" dirty="0"/>
          </a:p>
          <a:p>
            <a:endParaRPr lang="de-DE" sz="4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21A5419-F0BB-F077-C560-1468A1057FBA}"/>
              </a:ext>
            </a:extLst>
          </p:cNvPr>
          <p:cNvSpPr txBox="1"/>
          <p:nvPr/>
        </p:nvSpPr>
        <p:spPr>
          <a:xfrm>
            <a:off x="479376" y="6219118"/>
            <a:ext cx="822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n-lt"/>
              </a:rPr>
              <a:t>Quelle: BBB (Berufsschule Baden)</a:t>
            </a: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4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A82C8-ACCE-4F22-9066-B176D395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erkenne ich «gutes Design»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5A50E-E0D6-1E7C-0C02-795EE069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FB227E-AEE3-3584-A06F-2D5D09889852}"/>
              </a:ext>
            </a:extLst>
          </p:cNvPr>
          <p:cNvSpPr txBox="1"/>
          <p:nvPr/>
        </p:nvSpPr>
        <p:spPr>
          <a:xfrm>
            <a:off x="2557246" y="5354971"/>
            <a:ext cx="1967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535353"/>
                </a:solidFill>
                <a:latin typeface="Montserrat"/>
                <a:ea typeface="+mn-ea"/>
              </a:rPr>
              <a:t>© </a:t>
            </a:r>
            <a:r>
              <a:rPr lang="de-CH" sz="1800" dirty="0">
                <a:solidFill>
                  <a:prstClr val="black"/>
                </a:solidFill>
                <a:latin typeface="Calibri"/>
                <a:ea typeface="+mn-ea"/>
              </a:rPr>
              <a:t>dpa-infografik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B7E4C54-DEA7-4BA1-5652-1CFB3D8DCE8A}"/>
              </a:ext>
            </a:extLst>
          </p:cNvPr>
          <p:cNvSpPr/>
          <p:nvPr/>
        </p:nvSpPr>
        <p:spPr>
          <a:xfrm>
            <a:off x="4943872" y="3429000"/>
            <a:ext cx="1872208" cy="574449"/>
          </a:xfrm>
          <a:prstGeom prst="rightArrow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4" descr="Emotional intelligente Menschen sind allen anderen einen Schritt voraus - dank ihrer Erfolgsstrategien.">
            <a:extLst>
              <a:ext uri="{FF2B5EF4-FFF2-40B4-BE49-F238E27FC236}">
                <a16:creationId xmlns:a16="http://schemas.microsoft.com/office/drawing/2014/main" id="{5AD3668E-5A97-6470-EC48-E17D2CCFD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0" r="19368"/>
          <a:stretch/>
        </p:blipFill>
        <p:spPr bwMode="auto">
          <a:xfrm>
            <a:off x="7315335" y="2017732"/>
            <a:ext cx="3024336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5B7EB1F-AE5E-725C-F661-E1F9DACC064E}"/>
              </a:ext>
            </a:extLst>
          </p:cNvPr>
          <p:cNvSpPr txBox="1"/>
          <p:nvPr/>
        </p:nvSpPr>
        <p:spPr>
          <a:xfrm>
            <a:off x="4943872" y="3933056"/>
            <a:ext cx="1967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Normen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Guidelines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Styleguides</a:t>
            </a:r>
            <a:endParaRPr lang="de-CH" sz="2000" b="1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 descr="Das Bauchgefühl ist mehr als ein guter Ratgeber | Sächsische.de">
            <a:extLst>
              <a:ext uri="{FF2B5EF4-FFF2-40B4-BE49-F238E27FC236}">
                <a16:creationId xmlns:a16="http://schemas.microsoft.com/office/drawing/2014/main" id="{A25007E5-A455-868C-C291-8BC56D96A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9" r="28604" b="6020"/>
          <a:stretch/>
        </p:blipFill>
        <p:spPr bwMode="auto">
          <a:xfrm>
            <a:off x="1858753" y="1619672"/>
            <a:ext cx="265211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71973-21CF-FD60-BDE4-B992BA58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Arten von Guidelines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D9611-8C48-10B5-8B66-D279058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82E9AA-88AE-F98C-C474-88FDA8D9E9C8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Gesetzliche Verordnungen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Normen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Regelsammlungen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User Interface Patterns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Hersteller- oder plattformabhängige Guidelines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Unternehmens-Styleguides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Produkt-Styleguides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8C0D6-3416-3A53-1657-CB319C45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Arten von Guidelines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F2E1CB-18DD-8290-7020-BD76872A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79D028-0729-1842-E43C-F98CA49A8936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Gesetzliche Verordnungen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Vorschriften zum Schutz der Gesundheit des Arbeitnehmenden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Richtlinie 90/270/EWG:  Mindestvorschriften in Bezug auf die Sicherheit und den Gesundheitsschutz bei der Arbeit an Bildschirmgeräten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Normen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Nationale oder internationale Normen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ISO 9241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Regelsammlungen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Frei verfügbare Sammlungen von Regeln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Usability Prinzipien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Nielsens Usability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Heuristics</a:t>
            </a: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Usability Guidelines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Dos and Don‘ts für Apps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„goldene Regeln“ fürs Webdesign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User Interface Patterns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Designprobleme und bewährte Lösungsansätze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Meist auf GUI-Technologie bezogen</a:t>
            </a:r>
          </a:p>
        </p:txBody>
      </p:sp>
      <p:pic>
        <p:nvPicPr>
          <p:cNvPr id="6" name="Picture 2" descr="Johnson, J: GUI Bloopers 2.0 von Jeff Johnson. Bücher | Orell Füssli">
            <a:extLst>
              <a:ext uri="{FF2B5EF4-FFF2-40B4-BE49-F238E27FC236}">
                <a16:creationId xmlns:a16="http://schemas.microsoft.com/office/drawing/2014/main" id="{BF791D3F-22D5-D080-8FD7-9B916DD84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708920"/>
            <a:ext cx="1368152" cy="16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797B511-D9FD-77F4-558D-13979E013565}"/>
              </a:ext>
            </a:extLst>
          </p:cNvPr>
          <p:cNvSpPr txBox="1"/>
          <p:nvPr/>
        </p:nvSpPr>
        <p:spPr>
          <a:xfrm>
            <a:off x="8381777" y="2622318"/>
            <a:ext cx="3182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F1111"/>
                </a:solidFill>
                <a:latin typeface="Amazon Ember"/>
                <a:ea typeface="+mn-ea"/>
              </a:rPr>
              <a:t>Titel:	GUI </a:t>
            </a:r>
            <a:r>
              <a:rPr lang="de-CH" sz="1800" dirty="0" err="1">
                <a:solidFill>
                  <a:srgbClr val="0F1111"/>
                </a:solidFill>
                <a:latin typeface="Amazon Ember"/>
                <a:ea typeface="+mn-ea"/>
              </a:rPr>
              <a:t>Bloopers</a:t>
            </a:r>
            <a:r>
              <a:rPr lang="de-CH" sz="1800" dirty="0">
                <a:solidFill>
                  <a:srgbClr val="0F1111"/>
                </a:solidFill>
                <a:latin typeface="Amazon Ember"/>
                <a:ea typeface="+mn-ea"/>
              </a:rPr>
              <a:t> 2.0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F1111"/>
                </a:solidFill>
                <a:latin typeface="Amazon Ember"/>
                <a:ea typeface="+mn-ea"/>
              </a:rPr>
              <a:t>Autor:	Jeff Johnson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F1111"/>
                </a:solidFill>
                <a:latin typeface="Amazon Ember"/>
                <a:ea typeface="+mn-ea"/>
              </a:rPr>
              <a:t>Verlag:	Morgan Kaufmann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B0C2BA-3531-FB8E-402E-9D147F95AA25}"/>
              </a:ext>
            </a:extLst>
          </p:cNvPr>
          <p:cNvSpPr txBox="1"/>
          <p:nvPr/>
        </p:nvSpPr>
        <p:spPr>
          <a:xfrm>
            <a:off x="6708068" y="4924525"/>
            <a:ext cx="3679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F1111"/>
                </a:solidFill>
                <a:latin typeface="Amazon Ember"/>
                <a:ea typeface="+mn-ea"/>
              </a:rPr>
              <a:t>Titel:	</a:t>
            </a:r>
            <a:r>
              <a:rPr lang="de-CH" sz="1800" dirty="0" err="1">
                <a:solidFill>
                  <a:srgbClr val="0F1111"/>
                </a:solidFill>
                <a:latin typeface="Amazon Ember"/>
                <a:ea typeface="+mn-ea"/>
              </a:rPr>
              <a:t>Designing</a:t>
            </a:r>
            <a:r>
              <a:rPr lang="de-CH" sz="1800" dirty="0">
                <a:solidFill>
                  <a:srgbClr val="0F1111"/>
                </a:solidFill>
                <a:latin typeface="Amazon Ember"/>
                <a:ea typeface="+mn-ea"/>
              </a:rPr>
              <a:t> Interfaces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F1111"/>
                </a:solidFill>
                <a:latin typeface="Amazon Ember"/>
                <a:ea typeface="+mn-ea"/>
              </a:rPr>
              <a:t>Autor:	Jenifer </a:t>
            </a:r>
            <a:r>
              <a:rPr lang="de-CH" sz="1800" dirty="0" err="1">
                <a:solidFill>
                  <a:srgbClr val="0F1111"/>
                </a:solidFill>
                <a:latin typeface="Amazon Ember"/>
                <a:ea typeface="+mn-ea"/>
              </a:rPr>
              <a:t>Tidwell</a:t>
            </a:r>
            <a:endParaRPr lang="de-CH" sz="1800" dirty="0">
              <a:solidFill>
                <a:srgbClr val="0F1111"/>
              </a:solidFill>
              <a:latin typeface="Amazon Ember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F1111"/>
                </a:solidFill>
                <a:latin typeface="Amazon Ember"/>
                <a:ea typeface="+mn-ea"/>
              </a:rPr>
              <a:t>Verlag:	O'Reilly UK Ltd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B70075B-C0ED-79BB-6AE8-BB2205B3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4493628"/>
            <a:ext cx="1526480" cy="19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4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63946-8943-BC85-A49A-D2F91F45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Arten von Guidelines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0BE5B6-4D47-3C03-3B46-CA7E24EA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2A41AAB-7CAF-BC42-439A-867E006CF5AB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Hersteller- oder plattformabhängige Guidelines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Look&amp;Feel von Applikationen bestimmter Betriebssysteme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Apple Human Interface Guidelines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Google Material Design 3 Guidelines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User experience guidelines for Universal Windows Platform (UWP) apps</a:t>
            </a:r>
            <a:endParaRPr kumimoji="0" lang="de-DE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Ziel: konsistente Anwendung der GUI-Elemente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Unternehmens-Styleguides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Firmeninterne Richtlinien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Corporate Design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Einheitliches Look&amp;Fell aller Applikationen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Produkt-Styleguides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Einheitlichkeit der Benutzerschnittstelle eines Produktes sicherzustellen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endParaRPr kumimoji="0" lang="de-DE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7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A2894-46B6-6B8F-E38C-319629C0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FDAE82-310B-67F1-CAB7-57CB185D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FD2A210-E041-13F2-A2A7-D573EE31E916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Erfinden Sie die Welt nicht neu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Verwenden Sie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Normen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Guidelines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Styleguides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Lassen Sie sich von der Konkurrenz inspirieren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0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orlage sfb-Folien 2006">
  <a:themeElements>
    <a:clrScheme name="Vorlage sfb-Folien 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 sfb-Folien 200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orlage sfb-Folien 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orlage sfb-Folien 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4" ma:contentTypeDescription="Ein neues Dokument erstellen." ma:contentTypeScope="" ma:versionID="721c1271b7cbbabf621898b0dea47b57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4d937b086bb74a99477ec3f8478de609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922864-F3DE-4F98-9456-BF5CE7CDF55C}"/>
</file>

<file path=customXml/itemProps2.xml><?xml version="1.0" encoding="utf-8"?>
<ds:datastoreItem xmlns:ds="http://schemas.openxmlformats.org/officeDocument/2006/customXml" ds:itemID="{174465A5-5C92-44BC-897C-3DAB4DB18507}">
  <ds:schemaRefs>
    <ds:schemaRef ds:uri="http://schemas.microsoft.com/office/2006/metadata/properties"/>
    <ds:schemaRef ds:uri="http://schemas.microsoft.com/office/infopath/2007/PartnerControls"/>
    <ds:schemaRef ds:uri="98cc15a3-3e94-4076-998c-63c885c407b0"/>
  </ds:schemaRefs>
</ds:datastoreItem>
</file>

<file path=customXml/itemProps3.xml><?xml version="1.0" encoding="utf-8"?>
<ds:datastoreItem xmlns:ds="http://schemas.openxmlformats.org/officeDocument/2006/customXml" ds:itemID="{ABC5EAD9-4A4F-4FCB-94FD-1012A3DA7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484</Words>
  <Application>Microsoft Office PowerPoint</Application>
  <PresentationFormat>Breitbild</PresentationFormat>
  <Paragraphs>106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7" baseType="lpstr">
      <vt:lpstr>Amazon Ember</vt:lpstr>
      <vt:lpstr>Arial</vt:lpstr>
      <vt:lpstr>Arial Black</vt:lpstr>
      <vt:lpstr>Calibri</vt:lpstr>
      <vt:lpstr>Calibri Light</vt:lpstr>
      <vt:lpstr>Montserrat</vt:lpstr>
      <vt:lpstr>Symbol</vt:lpstr>
      <vt:lpstr>Times New Roman</vt:lpstr>
      <vt:lpstr>Wingdings</vt:lpstr>
      <vt:lpstr>Vorlage sfb-Folien 2006</vt:lpstr>
      <vt:lpstr>1_Vorlage sfb-Folien 2006</vt:lpstr>
      <vt:lpstr>MODUL 322 Benutzerschnittstellen entwerfen und implementieren   Normen, Guidelines und Styleguides  </vt:lpstr>
      <vt:lpstr>Wie erkenne ich «gutes Design»</vt:lpstr>
      <vt:lpstr>Arten von Guidelines</vt:lpstr>
      <vt:lpstr>Arten von Guidelines</vt:lpstr>
      <vt:lpstr>Arten von Guidelines</vt:lpstr>
      <vt:lpstr>Zusammenfassung</vt:lpstr>
    </vt:vector>
  </TitlesOfParts>
  <Company>Industrie Technik IPS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 Lechner</dc:creator>
  <cp:lastModifiedBy>BBZW;FMZ; Ineichen1 Markus (Lehrperson)</cp:lastModifiedBy>
  <cp:revision>648</cp:revision>
  <cp:lastPrinted>2018-10-15T09:46:05Z</cp:lastPrinted>
  <dcterms:created xsi:type="dcterms:W3CDTF">2008-06-05T09:41:28Z</dcterms:created>
  <dcterms:modified xsi:type="dcterms:W3CDTF">2024-01-26T09:06:28Z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</Properties>
</file>