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13"/>
  </p:notesMasterIdLst>
  <p:handoutMasterIdLst>
    <p:handoutMasterId r:id="rId14"/>
  </p:handoutMasterIdLst>
  <p:sldIdLst>
    <p:sldId id="256" r:id="rId6"/>
    <p:sldId id="288" r:id="rId7"/>
    <p:sldId id="289" r:id="rId8"/>
    <p:sldId id="290" r:id="rId9"/>
    <p:sldId id="291" r:id="rId10"/>
    <p:sldId id="292" r:id="rId11"/>
    <p:sldId id="293" r:id="rId12"/>
  </p:sldIdLst>
  <p:sldSz cx="12192000" cy="6858000"/>
  <p:notesSz cx="6797675" cy="9874250"/>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autoAdjust="0"/>
    <p:restoredTop sz="75323" autoAdjust="0"/>
  </p:normalViewPr>
  <p:slideViewPr>
    <p:cSldViewPr snapToObjects="1">
      <p:cViewPr varScale="1">
        <p:scale>
          <a:sx n="83" d="100"/>
          <a:sy n="83" d="100"/>
        </p:scale>
        <p:origin x="194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5207CC-F127-2342-970A-36A9270D10EB}"/>
              </a:ext>
            </a:extLst>
          </p:cNvPr>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099" name="Rectangle 3">
            <a:extLst>
              <a:ext uri="{FF2B5EF4-FFF2-40B4-BE49-F238E27FC236}">
                <a16:creationId xmlns:a16="http://schemas.microsoft.com/office/drawing/2014/main" id="{E86BCF9B-7163-F246-92C2-8994168A15C5}"/>
              </a:ext>
            </a:extLst>
          </p:cNvPr>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4100" name="Rectangle 4">
            <a:extLst>
              <a:ext uri="{FF2B5EF4-FFF2-40B4-BE49-F238E27FC236}">
                <a16:creationId xmlns:a16="http://schemas.microsoft.com/office/drawing/2014/main" id="{8D820D67-13B8-2D46-B7B5-8D0E84E8C274}"/>
              </a:ext>
            </a:extLst>
          </p:cNvPr>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101" name="Rectangle 5">
            <a:extLst>
              <a:ext uri="{FF2B5EF4-FFF2-40B4-BE49-F238E27FC236}">
                <a16:creationId xmlns:a16="http://schemas.microsoft.com/office/drawing/2014/main" id="{F517C999-FEF2-E749-9CCD-EFAE5F260D76}"/>
              </a:ext>
            </a:extLst>
          </p:cNvPr>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9476D645-E89B-FB4D-B0AB-38D264F31F69}"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DF70943-76C0-2A4B-B181-CFC3D6F07FE3}"/>
              </a:ext>
            </a:extLst>
          </p:cNvPr>
          <p:cNvSpPr>
            <a:spLocks noGrp="1" noChangeArrowheads="1"/>
          </p:cNvSpPr>
          <p:nvPr>
            <p:ph type="hdr" sz="quarter"/>
          </p:nvPr>
        </p:nvSpPr>
        <p:spPr bwMode="auto">
          <a:xfrm>
            <a:off x="0"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87" name="Rectangle 3">
            <a:extLst>
              <a:ext uri="{FF2B5EF4-FFF2-40B4-BE49-F238E27FC236}">
                <a16:creationId xmlns:a16="http://schemas.microsoft.com/office/drawing/2014/main" id="{7F5A6CCD-01ED-F340-9FBD-28B7396C3840}"/>
              </a:ext>
            </a:extLst>
          </p:cNvPr>
          <p:cNvSpPr>
            <a:spLocks noGrp="1" noChangeArrowheads="1"/>
          </p:cNvSpPr>
          <p:nvPr>
            <p:ph type="dt" idx="1"/>
          </p:nvPr>
        </p:nvSpPr>
        <p:spPr bwMode="auto">
          <a:xfrm>
            <a:off x="3851814"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13316" name="Rectangle 4">
            <a:extLst>
              <a:ext uri="{FF2B5EF4-FFF2-40B4-BE49-F238E27FC236}">
                <a16:creationId xmlns:a16="http://schemas.microsoft.com/office/drawing/2014/main" id="{47E6639A-5D96-7D4A-8065-FC35FE3F82A3}"/>
              </a:ext>
            </a:extLst>
          </p:cNvPr>
          <p:cNvSpPr>
            <a:spLocks noGrp="1" noRot="1" noChangeAspect="1" noChangeArrowheads="1" noTextEdit="1"/>
          </p:cNvSpPr>
          <p:nvPr>
            <p:ph type="sldImg" idx="2"/>
          </p:nvPr>
        </p:nvSpPr>
        <p:spPr bwMode="auto">
          <a:xfrm>
            <a:off x="104775" y="757238"/>
            <a:ext cx="6589713" cy="370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A7C053B6-6CB9-D64F-A5A3-921BB8D8EBE3}"/>
              </a:ext>
            </a:extLst>
          </p:cNvPr>
          <p:cNvSpPr>
            <a:spLocks noGrp="1" noChangeArrowheads="1"/>
          </p:cNvSpPr>
          <p:nvPr>
            <p:ph type="body" sz="quarter" idx="3"/>
          </p:nvPr>
        </p:nvSpPr>
        <p:spPr bwMode="auto">
          <a:xfrm>
            <a:off x="905952" y="4689771"/>
            <a:ext cx="4985772" cy="4464625"/>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16390" name="Rectangle 6">
            <a:extLst>
              <a:ext uri="{FF2B5EF4-FFF2-40B4-BE49-F238E27FC236}">
                <a16:creationId xmlns:a16="http://schemas.microsoft.com/office/drawing/2014/main" id="{D509089C-86DC-3D43-BEB2-CCB1499671BF}"/>
              </a:ext>
            </a:extLst>
          </p:cNvPr>
          <p:cNvSpPr>
            <a:spLocks noGrp="1" noChangeArrowheads="1"/>
          </p:cNvSpPr>
          <p:nvPr>
            <p:ph type="ftr" sz="quarter" idx="4"/>
          </p:nvPr>
        </p:nvSpPr>
        <p:spPr bwMode="auto">
          <a:xfrm>
            <a:off x="0"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91" name="Rectangle 7">
            <a:extLst>
              <a:ext uri="{FF2B5EF4-FFF2-40B4-BE49-F238E27FC236}">
                <a16:creationId xmlns:a16="http://schemas.microsoft.com/office/drawing/2014/main" id="{83F7C444-7E8A-F344-8707-00E0107E3404}"/>
              </a:ext>
            </a:extLst>
          </p:cNvPr>
          <p:cNvSpPr>
            <a:spLocks noGrp="1" noChangeArrowheads="1"/>
          </p:cNvSpPr>
          <p:nvPr>
            <p:ph type="sldNum" sz="quarter" idx="5"/>
          </p:nvPr>
        </p:nvSpPr>
        <p:spPr bwMode="auto">
          <a:xfrm>
            <a:off x="3851814"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35D81EF2-0047-0D44-AD3B-4678F306739C}"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4775" y="757238"/>
            <a:ext cx="6589713" cy="3706812"/>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a:t>
            </a:fld>
            <a:endParaRPr lang="de-DE" altLang="de-DE"/>
          </a:p>
        </p:txBody>
      </p:sp>
    </p:spTree>
    <p:extLst>
      <p:ext uri="{BB962C8B-B14F-4D97-AF65-F5344CB8AC3E}">
        <p14:creationId xmlns:p14="http://schemas.microsoft.com/office/powerpoint/2010/main" val="282122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Haben Sie sich auch schon die Frage gestellt, ob es nicht eine Richtlinie gibt für gute Usability?</a:t>
            </a:r>
          </a:p>
          <a:p>
            <a:r>
              <a:rPr lang="de-DE" dirty="0"/>
              <a:t>Oder eine Anleitung um Produkte besser benutzbar zu machen?</a:t>
            </a:r>
          </a:p>
          <a:p>
            <a:r>
              <a:rPr lang="de-DE" dirty="0"/>
              <a:t>Ja es gibt Hilfsmittel, sogar ganz viele.</a:t>
            </a:r>
          </a:p>
          <a:p>
            <a:r>
              <a:rPr lang="de-DE" dirty="0"/>
              <a:t>In dieser Präsentation werde sie die 10 Heuristiken von Nielsen und </a:t>
            </a:r>
            <a:r>
              <a:rPr lang="de-DE" dirty="0" err="1"/>
              <a:t>Molich</a:t>
            </a:r>
            <a:r>
              <a:rPr lang="de-DE" dirty="0"/>
              <a:t> kennenlernen</a:t>
            </a:r>
          </a:p>
          <a:p>
            <a:endParaRPr lang="de-DE" dirty="0"/>
          </a:p>
          <a:p>
            <a:r>
              <a:rPr lang="de-DE" dirty="0"/>
              <a:t>Bildquelle:</a:t>
            </a:r>
          </a:p>
          <a:p>
            <a:r>
              <a:rPr lang="de-DE" dirty="0"/>
              <a:t>https://www.saechsische.de/plus/das-bauchgefuehl-ist-mehr-als-ein-guter-ratgeber-florian-ilgen-mentalist-5255051.html</a:t>
            </a:r>
          </a:p>
          <a:p>
            <a:r>
              <a:rPr lang="de-DE" dirty="0"/>
              <a:t>https://www.impulse.de/management/selbstmanagement-erfolg/erfolgsstrategien/7313498.html</a:t>
            </a:r>
          </a:p>
          <a:p>
            <a:endParaRPr lang="de-DE" dirty="0"/>
          </a:p>
          <a:p>
            <a:r>
              <a:rPr lang="de-DE" dirty="0"/>
              <a:t>Quelle:</a:t>
            </a:r>
          </a:p>
          <a:p>
            <a:r>
              <a:rPr lang="de-DE" dirty="0"/>
              <a:t>Usability und UX für </a:t>
            </a:r>
            <a:r>
              <a:rPr lang="de-DE" dirty="0" err="1"/>
              <a:t>dummies</a:t>
            </a:r>
            <a:r>
              <a:rPr lang="de-DE" dirty="0"/>
              <a:t>, </a:t>
            </a:r>
            <a:r>
              <a:rPr lang="de-DE" dirty="0" err="1"/>
              <a:t>Elske</a:t>
            </a:r>
            <a:r>
              <a:rPr lang="de-DE" dirty="0"/>
              <a:t> Ludewig, WILEY-VCH Verlag GmbH &amp; Co. KGaA</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2</a:t>
            </a:fld>
            <a:endParaRPr lang="de-DE" altLang="de-DE"/>
          </a:p>
        </p:txBody>
      </p:sp>
    </p:spTree>
    <p:extLst>
      <p:ext uri="{BB962C8B-B14F-4D97-AF65-F5344CB8AC3E}">
        <p14:creationId xmlns:p14="http://schemas.microsoft.com/office/powerpoint/2010/main" val="33889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Nebst den ISO-Leitlinien gibt es noch etliche weitere </a:t>
            </a:r>
            <a:r>
              <a:rPr lang="de-DE" dirty="0" err="1"/>
              <a:t>Guidline</a:t>
            </a:r>
            <a:r>
              <a:rPr lang="de-DE" dirty="0"/>
              <a:t>-Listen zur Überprüfung der Usability.</a:t>
            </a:r>
          </a:p>
          <a:p>
            <a:r>
              <a:rPr lang="de-DE" dirty="0"/>
              <a:t>Nebst den ISO-Leitlinien habe sich auch die Heuristiken („Daumenregeln“) nach Nielsen und </a:t>
            </a:r>
            <a:r>
              <a:rPr lang="de-DE" dirty="0" err="1"/>
              <a:t>Molich</a:t>
            </a:r>
            <a:r>
              <a:rPr lang="de-DE" dirty="0"/>
              <a:t> durchgesetzt.</a:t>
            </a:r>
          </a:p>
          <a:p>
            <a:endParaRPr lang="de-DE" dirty="0"/>
          </a:p>
          <a:p>
            <a:r>
              <a:rPr lang="de-DE" dirty="0"/>
              <a:t>Quelle:</a:t>
            </a:r>
          </a:p>
          <a:p>
            <a:r>
              <a:rPr lang="de-DE" dirty="0"/>
              <a:t>https://www.usabilityreport.de/usability-heuristiken-nielsen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4</a:t>
            </a:fld>
            <a:endParaRPr lang="de-DE" altLang="de-DE"/>
          </a:p>
        </p:txBody>
      </p:sp>
    </p:spTree>
    <p:extLst>
      <p:ext uri="{BB962C8B-B14F-4D97-AF65-F5344CB8AC3E}">
        <p14:creationId xmlns:p14="http://schemas.microsoft.com/office/powerpoint/2010/main" val="390887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Quelle:</a:t>
            </a:r>
          </a:p>
          <a:p>
            <a:r>
              <a:rPr lang="de-CH" dirty="0"/>
              <a:t>https://www.usabilityreport.de/usability-heuristiken-nielsen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5</a:t>
            </a:fld>
            <a:endParaRPr lang="de-DE" altLang="de-DE"/>
          </a:p>
        </p:txBody>
      </p:sp>
    </p:spTree>
    <p:extLst>
      <p:ext uri="{BB962C8B-B14F-4D97-AF65-F5344CB8AC3E}">
        <p14:creationId xmlns:p14="http://schemas.microsoft.com/office/powerpoint/2010/main" val="1223170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CH" dirty="0"/>
              <a:t>https://www.usabilityreport.de/usability-heuristiken-nielsen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6</a:t>
            </a:fld>
            <a:endParaRPr lang="de-DE" altLang="de-DE"/>
          </a:p>
        </p:txBody>
      </p:sp>
    </p:spTree>
    <p:extLst>
      <p:ext uri="{BB962C8B-B14F-4D97-AF65-F5344CB8AC3E}">
        <p14:creationId xmlns:p14="http://schemas.microsoft.com/office/powerpoint/2010/main" val="269777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lstStyle>
            <a:lvl1pPr algn="ctr">
              <a:defRPr sz="3375"/>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de-DE"/>
              <a:t>Master-Untertitelformat bearbeiten</a:t>
            </a:r>
          </a:p>
        </p:txBody>
      </p:sp>
      <p:sp>
        <p:nvSpPr>
          <p:cNvPr id="6" name="Foliennummernplatzhalter 2">
            <a:extLst>
              <a:ext uri="{FF2B5EF4-FFF2-40B4-BE49-F238E27FC236}">
                <a16:creationId xmlns:a16="http://schemas.microsoft.com/office/drawing/2014/main" id="{3753EECA-ADE8-5641-801D-67B6A47C8E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48453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41476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2029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048730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57242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758316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050190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0353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80902531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0971397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84986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83500" y="476672"/>
            <a:ext cx="6604513" cy="1016000"/>
          </a:xfrm>
        </p:spPr>
        <p:txBody>
          <a:bodyPr/>
          <a:lstStyle>
            <a:lvl1pPr>
              <a:defRPr sz="2400"/>
            </a:lvl1pPr>
          </a:lstStyle>
          <a:p>
            <a:r>
              <a:rPr lang="de-DE" dirty="0"/>
              <a:t>Mastertitelformat bearbeiten</a:t>
            </a:r>
          </a:p>
        </p:txBody>
      </p:sp>
      <p:sp>
        <p:nvSpPr>
          <p:cNvPr id="3" name="Inhaltsplatzhalter 2"/>
          <p:cNvSpPr>
            <a:spLocks noGrp="1"/>
          </p:cNvSpPr>
          <p:nvPr>
            <p:ph idx="1"/>
          </p:nvPr>
        </p:nvSpPr>
        <p:spPr>
          <a:xfrm>
            <a:off x="1583499" y="1844824"/>
            <a:ext cx="9768207" cy="3805238"/>
          </a:xfrm>
        </p:spPr>
        <p:txBody>
          <a:bodyPr/>
          <a:lstStyle>
            <a:lvl1pPr>
              <a:defRPr sz="2400"/>
            </a:lvl1pPr>
            <a:lvl2pPr>
              <a:defRPr sz="1800"/>
            </a:lvl2pPr>
            <a:lvl3pPr>
              <a:defRPr sz="1800"/>
            </a:lvl3pPr>
            <a:lvl4pPr>
              <a:defRPr sz="11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2">
            <a:extLst>
              <a:ext uri="{FF2B5EF4-FFF2-40B4-BE49-F238E27FC236}">
                <a16:creationId xmlns:a16="http://schemas.microsoft.com/office/drawing/2014/main" id="{87F1AD59-1613-3D4D-8BF3-8EA66DCB797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92397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255084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487488" y="1709743"/>
            <a:ext cx="9860451" cy="2852737"/>
          </a:xfrm>
        </p:spPr>
        <p:txBody>
          <a:bodyPr/>
          <a:lstStyle>
            <a:lvl1pPr>
              <a:defRPr sz="3375"/>
            </a:lvl1pPr>
          </a:lstStyle>
          <a:p>
            <a:r>
              <a:rPr lang="de-DE"/>
              <a:t>Mastertitelformat bearbeiten</a:t>
            </a:r>
          </a:p>
        </p:txBody>
      </p:sp>
      <p:sp>
        <p:nvSpPr>
          <p:cNvPr id="3" name="Textplatzhalter 2"/>
          <p:cNvSpPr>
            <a:spLocks noGrp="1"/>
          </p:cNvSpPr>
          <p:nvPr>
            <p:ph type="body" idx="1"/>
          </p:nvPr>
        </p:nvSpPr>
        <p:spPr>
          <a:xfrm>
            <a:off x="1487488" y="4589468"/>
            <a:ext cx="9860451" cy="1500187"/>
          </a:xfrm>
        </p:spPr>
        <p:txBody>
          <a:bodyPr/>
          <a:lstStyle>
            <a:lvl1pPr marL="0" indent="0">
              <a:buNone/>
              <a:defRPr sz="1350"/>
            </a:lvl1pPr>
            <a:lvl2pPr marL="257175" indent="0">
              <a:buNone/>
              <a:defRPr sz="1125"/>
            </a:lvl2pPr>
            <a:lvl3pPr marL="514350" indent="0">
              <a:buNone/>
              <a:defRPr sz="1013"/>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de-DE"/>
              <a:t>Mastertextformat bearbeiten</a:t>
            </a:r>
          </a:p>
        </p:txBody>
      </p:sp>
      <p:sp>
        <p:nvSpPr>
          <p:cNvPr id="4" name="Foliennummernplatzhalter 2">
            <a:extLst>
              <a:ext uri="{FF2B5EF4-FFF2-40B4-BE49-F238E27FC236}">
                <a16:creationId xmlns:a16="http://schemas.microsoft.com/office/drawing/2014/main" id="{91F701B7-DB45-C34B-A14D-FDB3CB60C7E6}"/>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842343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247462" y="1844675"/>
            <a:ext cx="4825093"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60123" y="1844675"/>
            <a:ext cx="5330092"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2">
            <a:extLst>
              <a:ext uri="{FF2B5EF4-FFF2-40B4-BE49-F238E27FC236}">
                <a16:creationId xmlns:a16="http://schemas.microsoft.com/office/drawing/2014/main" id="{77C0B1A6-E4F3-A343-9752-C8A3522BDF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0425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487486" y="365129"/>
            <a:ext cx="9868268" cy="1325563"/>
          </a:xfrm>
        </p:spPr>
        <p:txBody>
          <a:bodyPr/>
          <a:lstStyle/>
          <a:p>
            <a:r>
              <a:rPr lang="de-DE" dirty="0"/>
              <a:t>Mastertitelformat bearbeiten</a:t>
            </a:r>
          </a:p>
        </p:txBody>
      </p:sp>
      <p:sp>
        <p:nvSpPr>
          <p:cNvPr id="3" name="Textplatzhalter 2"/>
          <p:cNvSpPr>
            <a:spLocks noGrp="1"/>
          </p:cNvSpPr>
          <p:nvPr>
            <p:ph type="body" idx="1"/>
          </p:nvPr>
        </p:nvSpPr>
        <p:spPr>
          <a:xfrm>
            <a:off x="1487482" y="1681163"/>
            <a:ext cx="489655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Inhaltsplatzhalter 3"/>
          <p:cNvSpPr>
            <a:spLocks noGrp="1"/>
          </p:cNvSpPr>
          <p:nvPr>
            <p:ph sz="half" idx="2"/>
          </p:nvPr>
        </p:nvSpPr>
        <p:spPr>
          <a:xfrm>
            <a:off x="1487488" y="2505075"/>
            <a:ext cx="4896545"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528049" y="1681163"/>
            <a:ext cx="482770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dirty="0"/>
              <a:t>Mastertextformat bearbeiten</a:t>
            </a:r>
          </a:p>
        </p:txBody>
      </p:sp>
      <p:sp>
        <p:nvSpPr>
          <p:cNvPr id="6" name="Inhaltsplatzhalter 5"/>
          <p:cNvSpPr>
            <a:spLocks noGrp="1"/>
          </p:cNvSpPr>
          <p:nvPr>
            <p:ph sz="quarter" idx="4"/>
          </p:nvPr>
        </p:nvSpPr>
        <p:spPr>
          <a:xfrm>
            <a:off x="6528049" y="2505075"/>
            <a:ext cx="4827708" cy="368458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2">
            <a:extLst>
              <a:ext uri="{FF2B5EF4-FFF2-40B4-BE49-F238E27FC236}">
                <a16:creationId xmlns:a16="http://schemas.microsoft.com/office/drawing/2014/main" id="{72F6F261-C0CC-4180-ADB5-D0B20B6F7518}"/>
              </a:ext>
            </a:extLst>
          </p:cNvPr>
          <p:cNvSpPr>
            <a:spLocks noGrp="1"/>
          </p:cNvSpPr>
          <p:nvPr>
            <p:ph type="sldNum" sz="quarter" idx="10"/>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0574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87489" y="476672"/>
            <a:ext cx="6700524" cy="1016000"/>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7EB2A278-176F-49E7-A219-94289615D958}"/>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57086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108645" y="457200"/>
            <a:ext cx="3931139" cy="1600200"/>
          </a:xfrm>
        </p:spPr>
        <p:txBody>
          <a:bodyPr/>
          <a:lstStyle>
            <a:lvl1pPr>
              <a:defRPr sz="1800"/>
            </a:lvl1pPr>
          </a:lstStyle>
          <a:p>
            <a:r>
              <a:rPr lang="de-DE" dirty="0"/>
              <a:t>Mastertitelformat bearbeiten</a:t>
            </a:r>
          </a:p>
        </p:txBody>
      </p:sp>
      <p:sp>
        <p:nvSpPr>
          <p:cNvPr id="3" name="Inhaltsplatzhalter 2"/>
          <p:cNvSpPr>
            <a:spLocks noGrp="1"/>
          </p:cNvSpPr>
          <p:nvPr>
            <p:ph idx="1"/>
          </p:nvPr>
        </p:nvSpPr>
        <p:spPr>
          <a:xfrm>
            <a:off x="5183558" y="987430"/>
            <a:ext cx="6172199"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108645"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3763459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40153" y="457200"/>
            <a:ext cx="3931139" cy="1600200"/>
          </a:xfrm>
        </p:spPr>
        <p:txBody>
          <a:bodyPr/>
          <a:lstStyle>
            <a:lvl1pPr>
              <a:defRPr sz="1800"/>
            </a:lvl1pPr>
          </a:lstStyle>
          <a:p>
            <a:r>
              <a:rPr lang="de-DE"/>
              <a:t>Mastertitelformat bearbeiten</a:t>
            </a:r>
          </a:p>
        </p:txBody>
      </p:sp>
      <p:sp>
        <p:nvSpPr>
          <p:cNvPr id="3" name="Bildplatzhalter 2"/>
          <p:cNvSpPr>
            <a:spLocks noGrp="1"/>
          </p:cNvSpPr>
          <p:nvPr>
            <p:ph type="pic" idx="1"/>
          </p:nvPr>
        </p:nvSpPr>
        <p:spPr>
          <a:xfrm>
            <a:off x="5183558" y="987430"/>
            <a:ext cx="6172199"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de-DE" noProof="0"/>
          </a:p>
        </p:txBody>
      </p:sp>
      <p:sp>
        <p:nvSpPr>
          <p:cNvPr id="4" name="Textplatzhalter 3"/>
          <p:cNvSpPr>
            <a:spLocks noGrp="1"/>
          </p:cNvSpPr>
          <p:nvPr>
            <p:ph type="body" sz="half" idx="2"/>
          </p:nvPr>
        </p:nvSpPr>
        <p:spPr>
          <a:xfrm>
            <a:off x="840153"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219586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 name="Rectangle 24">
            <a:extLst>
              <a:ext uri="{FF2B5EF4-FFF2-40B4-BE49-F238E27FC236}">
                <a16:creationId xmlns:a16="http://schemas.microsoft.com/office/drawing/2014/main" id="{72F254F1-9F31-D24B-83E2-2F71497DF94D}"/>
              </a:ext>
            </a:extLst>
          </p:cNvPr>
          <p:cNvSpPr>
            <a:spLocks noGrp="1" noChangeArrowheads="1"/>
          </p:cNvSpPr>
          <p:nvPr>
            <p:ph type="title"/>
          </p:nvPr>
        </p:nvSpPr>
        <p:spPr bwMode="auto">
          <a:xfrm>
            <a:off x="1248001" y="360000"/>
            <a:ext cx="6940551"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049" name="Rectangle 25">
            <a:extLst>
              <a:ext uri="{FF2B5EF4-FFF2-40B4-BE49-F238E27FC236}">
                <a16:creationId xmlns:a16="http://schemas.microsoft.com/office/drawing/2014/main" id="{8B3B5DBD-418E-F14C-9133-5BDEEDBD8FF1}"/>
              </a:ext>
            </a:extLst>
          </p:cNvPr>
          <p:cNvSpPr>
            <a:spLocks noGrp="1" noChangeArrowheads="1"/>
          </p:cNvSpPr>
          <p:nvPr>
            <p:ph type="body" idx="1"/>
          </p:nvPr>
        </p:nvSpPr>
        <p:spPr bwMode="auto">
          <a:xfrm>
            <a:off x="1247462" y="1844824"/>
            <a:ext cx="10104244"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3" name="Foliennummernplatzhalter 2">
            <a:extLst>
              <a:ext uri="{FF2B5EF4-FFF2-40B4-BE49-F238E27FC236}">
                <a16:creationId xmlns:a16="http://schemas.microsoft.com/office/drawing/2014/main" id="{63D90622-56C1-5E46-823D-75761C73A35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pic>
        <p:nvPicPr>
          <p:cNvPr id="8" name="Grafik 7">
            <a:extLst>
              <a:ext uri="{FF2B5EF4-FFF2-40B4-BE49-F238E27FC236}">
                <a16:creationId xmlns:a16="http://schemas.microsoft.com/office/drawing/2014/main" id="{1273A6D2-F85C-DE41-AEA6-1FB94E2D32DF}"/>
              </a:ext>
            </a:extLst>
          </p:cNvPr>
          <p:cNvPicPr>
            <a:picLocks noChangeAspect="1"/>
          </p:cNvPicPr>
          <p:nvPr userDrawn="1"/>
        </p:nvPicPr>
        <p:blipFill>
          <a:blip r:embed="rId11"/>
          <a:stretch>
            <a:fillRect/>
          </a:stretch>
        </p:blipFill>
        <p:spPr>
          <a:xfrm rot="16200000">
            <a:off x="-1374786" y="1586753"/>
            <a:ext cx="3384378" cy="44413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87" r:id="rId2"/>
    <p:sldLayoutId id="2147483688" r:id="rId3"/>
    <p:sldLayoutId id="2147483689" r:id="rId4"/>
    <p:sldLayoutId id="2147483690" r:id="rId5"/>
    <p:sldLayoutId id="2147483691" r:id="rId6"/>
    <p:sldLayoutId id="2147483697" r:id="rId7"/>
    <p:sldLayoutId id="2147483692" r:id="rId8"/>
    <p:sldLayoutId id="2147483693"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20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p:bldLst>
  </p:timing>
  <p:hf hdr="0" ftr="0" dt="0"/>
  <p:txStyles>
    <p:titleStyle>
      <a:lvl1pPr algn="l" rtl="0" eaLnBrk="0" fontAlgn="base" hangingPunct="0">
        <a:spcBef>
          <a:spcPct val="0"/>
        </a:spcBef>
        <a:spcAft>
          <a:spcPct val="0"/>
        </a:spcAft>
        <a:defRPr kern="1200">
          <a:solidFill>
            <a:srgbClr val="0070C0"/>
          </a:solidFill>
          <a:latin typeface="+mj-lt"/>
          <a:ea typeface="+mj-ea"/>
          <a:cs typeface="+mj-cs"/>
        </a:defRPr>
      </a:lvl1pPr>
      <a:lvl2pPr algn="l" rtl="0" eaLnBrk="0" fontAlgn="base" hangingPunct="0">
        <a:spcBef>
          <a:spcPct val="0"/>
        </a:spcBef>
        <a:spcAft>
          <a:spcPct val="0"/>
        </a:spcAft>
        <a:defRPr>
          <a:solidFill>
            <a:srgbClr val="669900"/>
          </a:solidFill>
          <a:latin typeface="Arial Black" charset="0"/>
        </a:defRPr>
      </a:lvl2pPr>
      <a:lvl3pPr algn="l" rtl="0" eaLnBrk="0" fontAlgn="base" hangingPunct="0">
        <a:spcBef>
          <a:spcPct val="0"/>
        </a:spcBef>
        <a:spcAft>
          <a:spcPct val="0"/>
        </a:spcAft>
        <a:defRPr>
          <a:solidFill>
            <a:srgbClr val="669900"/>
          </a:solidFill>
          <a:latin typeface="Arial Black" charset="0"/>
        </a:defRPr>
      </a:lvl3pPr>
      <a:lvl4pPr algn="l" rtl="0" eaLnBrk="0" fontAlgn="base" hangingPunct="0">
        <a:spcBef>
          <a:spcPct val="0"/>
        </a:spcBef>
        <a:spcAft>
          <a:spcPct val="0"/>
        </a:spcAft>
        <a:defRPr>
          <a:solidFill>
            <a:srgbClr val="669900"/>
          </a:solidFill>
          <a:latin typeface="Arial Black" charset="0"/>
        </a:defRPr>
      </a:lvl4pPr>
      <a:lvl5pPr algn="l" rtl="0" eaLnBrk="0" fontAlgn="base" hangingPunct="0">
        <a:spcBef>
          <a:spcPct val="0"/>
        </a:spcBef>
        <a:spcAft>
          <a:spcPct val="0"/>
        </a:spcAft>
        <a:defRPr>
          <a:solidFill>
            <a:srgbClr val="669900"/>
          </a:solidFill>
          <a:latin typeface="Arial Black" charset="0"/>
        </a:defRPr>
      </a:lvl5pPr>
      <a:lvl6pPr marL="257175" algn="l" rtl="0" fontAlgn="base">
        <a:spcBef>
          <a:spcPct val="0"/>
        </a:spcBef>
        <a:spcAft>
          <a:spcPct val="0"/>
        </a:spcAft>
        <a:defRPr sz="1350">
          <a:solidFill>
            <a:srgbClr val="669900"/>
          </a:solidFill>
          <a:latin typeface="Arial Black" charset="0"/>
        </a:defRPr>
      </a:lvl6pPr>
      <a:lvl7pPr marL="514350" algn="l" rtl="0" fontAlgn="base">
        <a:spcBef>
          <a:spcPct val="0"/>
        </a:spcBef>
        <a:spcAft>
          <a:spcPct val="0"/>
        </a:spcAft>
        <a:defRPr sz="1350">
          <a:solidFill>
            <a:srgbClr val="669900"/>
          </a:solidFill>
          <a:latin typeface="Arial Black" charset="0"/>
        </a:defRPr>
      </a:lvl7pPr>
      <a:lvl8pPr marL="771525" algn="l" rtl="0" fontAlgn="base">
        <a:spcBef>
          <a:spcPct val="0"/>
        </a:spcBef>
        <a:spcAft>
          <a:spcPct val="0"/>
        </a:spcAft>
        <a:defRPr sz="1350">
          <a:solidFill>
            <a:srgbClr val="669900"/>
          </a:solidFill>
          <a:latin typeface="Arial Black" charset="0"/>
        </a:defRPr>
      </a:lvl8pPr>
      <a:lvl9pPr marL="1028700" algn="l" rtl="0" fontAlgn="base">
        <a:spcBef>
          <a:spcPct val="0"/>
        </a:spcBef>
        <a:spcAft>
          <a:spcPct val="0"/>
        </a:spcAft>
        <a:defRPr sz="1350">
          <a:solidFill>
            <a:srgbClr val="669900"/>
          </a:solidFill>
          <a:latin typeface="Arial Black" charset="0"/>
        </a:defRPr>
      </a:lvl9pPr>
    </p:titleStyle>
    <p:bodyStyle>
      <a:lvl1pPr marL="192088" indent="-192088" algn="l" rtl="0" eaLnBrk="0" fontAlgn="base" hangingPunct="0">
        <a:spcBef>
          <a:spcPct val="20000"/>
        </a:spcBef>
        <a:spcAft>
          <a:spcPct val="0"/>
        </a:spcAft>
        <a:defRPr sz="1100" b="1" kern="1200">
          <a:solidFill>
            <a:schemeClr val="tx1"/>
          </a:solidFill>
          <a:latin typeface="+mn-lt"/>
          <a:ea typeface="+mn-ea"/>
          <a:cs typeface="+mn-cs"/>
        </a:defRPr>
      </a:lvl1pPr>
      <a:lvl2pPr marL="417513" indent="-160338" algn="l" rtl="0" eaLnBrk="0" fontAlgn="base" hangingPunct="0">
        <a:spcBef>
          <a:spcPct val="20000"/>
        </a:spcBef>
        <a:spcAft>
          <a:spcPct val="0"/>
        </a:spcAft>
        <a:defRPr sz="1100" kern="1200">
          <a:solidFill>
            <a:schemeClr val="tx1"/>
          </a:solidFill>
          <a:latin typeface="+mn-lt"/>
          <a:ea typeface="+mn-ea"/>
          <a:cs typeface="+mn-cs"/>
        </a:defRPr>
      </a:lvl2pPr>
      <a:lvl3pPr marL="642938" indent="-128588" algn="l" rtl="0" eaLnBrk="0" fontAlgn="base" hangingPunct="0">
        <a:spcBef>
          <a:spcPct val="20000"/>
        </a:spcBef>
        <a:spcAft>
          <a:spcPct val="0"/>
        </a:spcAft>
        <a:defRPr kern="1200">
          <a:solidFill>
            <a:schemeClr val="tx1"/>
          </a:solidFill>
          <a:latin typeface="+mn-lt"/>
          <a:ea typeface="+mn-ea"/>
          <a:cs typeface="+mn-cs"/>
        </a:defRPr>
      </a:lvl3pPr>
      <a:lvl4pPr marL="900113" indent="-128588" algn="l" rtl="0" eaLnBrk="0" fontAlgn="base" hangingPunct="0">
        <a:spcBef>
          <a:spcPct val="20000"/>
        </a:spcBef>
        <a:spcAft>
          <a:spcPct val="0"/>
        </a:spcAft>
        <a:defRPr sz="900" kern="1200">
          <a:solidFill>
            <a:schemeClr val="tx1"/>
          </a:solidFill>
          <a:latin typeface="+mn-lt"/>
          <a:ea typeface="+mn-ea"/>
          <a:cs typeface="+mn-cs"/>
        </a:defRPr>
      </a:lvl4pPr>
      <a:lvl5pPr marL="1157288" indent="-128588" algn="l" rtl="0" eaLnBrk="0" fontAlgn="base" hangingPunct="0">
        <a:spcBef>
          <a:spcPct val="20000"/>
        </a:spcBef>
        <a:spcAft>
          <a:spcPct val="0"/>
        </a:spcAft>
        <a:defRPr sz="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41FC-7AA3-274E-887F-3F06530528A4}" type="slidenum">
              <a:rPr lang="de-DE" smtClean="0"/>
              <a:pPr/>
              <a:t>‹Nr.›</a:t>
            </a:fld>
            <a:endParaRPr lang="de-DE"/>
          </a:p>
        </p:txBody>
      </p:sp>
      <p:pic>
        <p:nvPicPr>
          <p:cNvPr id="7" name="Grafik 6">
            <a:extLst>
              <a:ext uri="{FF2B5EF4-FFF2-40B4-BE49-F238E27FC236}">
                <a16:creationId xmlns:a16="http://schemas.microsoft.com/office/drawing/2014/main" id="{90A6C2E0-E82E-D46F-8CED-0ACB5B7198C2}"/>
              </a:ext>
            </a:extLst>
          </p:cNvPr>
          <p:cNvPicPr>
            <a:picLocks noChangeAspect="1"/>
          </p:cNvPicPr>
          <p:nvPr userDrawn="1"/>
        </p:nvPicPr>
        <p:blipFill>
          <a:blip r:embed="rId13"/>
          <a:stretch>
            <a:fillRect/>
          </a:stretch>
        </p:blipFill>
        <p:spPr>
          <a:xfrm rot="16200000">
            <a:off x="-1374786" y="1586753"/>
            <a:ext cx="3384378" cy="444136"/>
          </a:xfrm>
          <a:prstGeom prst="rect">
            <a:avLst/>
          </a:prstGeom>
        </p:spPr>
      </p:pic>
    </p:spTree>
    <p:extLst>
      <p:ext uri="{BB962C8B-B14F-4D97-AF65-F5344CB8AC3E}">
        <p14:creationId xmlns:p14="http://schemas.microsoft.com/office/powerpoint/2010/main" val="4002167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1.xml"/><Relationship Id="rId1" Type="http://schemas.openxmlformats.org/officeDocument/2006/relationships/video" Target="https://www.youtube.com/embed/2vhBVf_hmwo?start=122&amp;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blog.xeit.ch/2021/03/10-usability-heuristiken-nach-jakob-nielsen-usability-erklart/" TargetMode="External"/><Relationship Id="rId2" Type="http://schemas.openxmlformats.org/officeDocument/2006/relationships/hyperlink" Target="https://www.usabilityreport.de/usability-heuristiken-nielsen"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z="3600" dirty="0"/>
              <a:t>MODUL 322</a:t>
            </a:r>
            <a:br>
              <a:rPr lang="de-CH" sz="3600" dirty="0"/>
            </a:br>
            <a:r>
              <a:rPr lang="de-CH" sz="3600" dirty="0"/>
              <a:t>Benutzerschnittstellen entwerfen und implementieren</a:t>
            </a:r>
            <a:br>
              <a:rPr lang="de-CH" sz="3600" dirty="0"/>
            </a:br>
            <a:br>
              <a:rPr lang="de-CH" sz="3600" dirty="0"/>
            </a:br>
            <a:r>
              <a:rPr lang="de-CH" sz="3600" dirty="0"/>
              <a:t>Normen, Guidelines und Styleguides  </a:t>
            </a:r>
          </a:p>
        </p:txBody>
      </p:sp>
      <p:sp>
        <p:nvSpPr>
          <p:cNvPr id="6" name="Untertitel 5">
            <a:extLst>
              <a:ext uri="{FF2B5EF4-FFF2-40B4-BE49-F238E27FC236}">
                <a16:creationId xmlns:a16="http://schemas.microsoft.com/office/drawing/2014/main" id="{7D3B3CF1-0D42-184E-86E3-D831590CBC83}"/>
              </a:ext>
            </a:extLst>
          </p:cNvPr>
          <p:cNvSpPr>
            <a:spLocks noGrp="1"/>
          </p:cNvSpPr>
          <p:nvPr>
            <p:ph type="subTitle" idx="1"/>
          </p:nvPr>
        </p:nvSpPr>
        <p:spPr>
          <a:xfrm>
            <a:off x="2099556" y="3825044"/>
            <a:ext cx="8316924" cy="1655762"/>
          </a:xfrm>
        </p:spPr>
        <p:txBody>
          <a:bodyPr/>
          <a:lstStyle/>
          <a:p>
            <a:r>
              <a:rPr lang="de-DE" sz="4400" dirty="0"/>
              <a:t>Heuristiken für Benutzerfreundlichkeit</a:t>
            </a:r>
            <a:endParaRPr lang="de-CH" sz="4400" dirty="0"/>
          </a:p>
        </p:txBody>
      </p:sp>
      <p:sp>
        <p:nvSpPr>
          <p:cNvPr id="3" name="Textfeld 2">
            <a:extLst>
              <a:ext uri="{FF2B5EF4-FFF2-40B4-BE49-F238E27FC236}">
                <a16:creationId xmlns:a16="http://schemas.microsoft.com/office/drawing/2014/main" id="{3CDABC7B-6922-45D4-DFA8-A4BD1C405406}"/>
              </a:ext>
            </a:extLst>
          </p:cNvPr>
          <p:cNvSpPr txBox="1"/>
          <p:nvPr/>
        </p:nvSpPr>
        <p:spPr>
          <a:xfrm>
            <a:off x="479376" y="6219118"/>
            <a:ext cx="8229270" cy="400110"/>
          </a:xfrm>
          <a:prstGeom prst="rect">
            <a:avLst/>
          </a:prstGeom>
          <a:noFill/>
        </p:spPr>
        <p:txBody>
          <a:bodyPr wrap="square" rtlCol="0">
            <a:spAutoFit/>
          </a:bodyPr>
          <a:lstStyle/>
          <a:p>
            <a:r>
              <a:rPr lang="de-DE" sz="2000" dirty="0">
                <a:latin typeface="+mn-lt"/>
              </a:rPr>
              <a:t>Quelle: BBB (Berufsschule Baden)</a:t>
            </a:r>
            <a:endParaRPr lang="de-CH" sz="2000" dirty="0">
              <a:latin typeface="+mn-lt"/>
            </a:endParaRPr>
          </a:p>
        </p:txBody>
      </p:sp>
    </p:spTree>
    <p:extLst>
      <p:ext uri="{BB962C8B-B14F-4D97-AF65-F5344CB8AC3E}">
        <p14:creationId xmlns:p14="http://schemas.microsoft.com/office/powerpoint/2010/main" val="2029416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A82C8-ACCE-4F22-9066-B176D3950863}"/>
              </a:ext>
            </a:extLst>
          </p:cNvPr>
          <p:cNvSpPr>
            <a:spLocks noGrp="1"/>
          </p:cNvSpPr>
          <p:nvPr>
            <p:ph type="title"/>
          </p:nvPr>
        </p:nvSpPr>
        <p:spPr/>
        <p:txBody>
          <a:bodyPr/>
          <a:lstStyle/>
          <a:p>
            <a:r>
              <a:rPr lang="de-DE" dirty="0"/>
              <a:t>Wie erkenne ich «gutes Design»</a:t>
            </a:r>
            <a:endParaRPr lang="de-CH" dirty="0"/>
          </a:p>
        </p:txBody>
      </p:sp>
      <p:sp>
        <p:nvSpPr>
          <p:cNvPr id="4" name="Foliennummernplatzhalter 3">
            <a:extLst>
              <a:ext uri="{FF2B5EF4-FFF2-40B4-BE49-F238E27FC236}">
                <a16:creationId xmlns:a16="http://schemas.microsoft.com/office/drawing/2014/main" id="{1855A50E-E0D6-1E7C-0C02-795EE0693CB9}"/>
              </a:ext>
            </a:extLst>
          </p:cNvPr>
          <p:cNvSpPr>
            <a:spLocks noGrp="1"/>
          </p:cNvSpPr>
          <p:nvPr>
            <p:ph type="sldNum" sz="quarter" idx="12"/>
          </p:nvPr>
        </p:nvSpPr>
        <p:spPr/>
        <p:txBody>
          <a:bodyPr/>
          <a:lstStyle/>
          <a:p>
            <a:fld id="{F0E841FC-7AA3-274E-887F-3F06530528A4}" type="slidenum">
              <a:rPr lang="de-DE" smtClean="0"/>
              <a:pPr/>
              <a:t>2</a:t>
            </a:fld>
            <a:endParaRPr lang="de-DE"/>
          </a:p>
        </p:txBody>
      </p:sp>
      <p:sp>
        <p:nvSpPr>
          <p:cNvPr id="5" name="Textfeld 4">
            <a:extLst>
              <a:ext uri="{FF2B5EF4-FFF2-40B4-BE49-F238E27FC236}">
                <a16:creationId xmlns:a16="http://schemas.microsoft.com/office/drawing/2014/main" id="{FB8B6BC5-3F3F-12B3-2B2C-C67F90DF1F1E}"/>
              </a:ext>
            </a:extLst>
          </p:cNvPr>
          <p:cNvSpPr txBox="1"/>
          <p:nvPr/>
        </p:nvSpPr>
        <p:spPr>
          <a:xfrm>
            <a:off x="2557246" y="5354971"/>
            <a:ext cx="1967880" cy="369332"/>
          </a:xfrm>
          <a:prstGeom prst="rect">
            <a:avLst/>
          </a:prstGeom>
          <a:noFill/>
        </p:spPr>
        <p:txBody>
          <a:bodyPr wrap="square">
            <a:spAutoFit/>
          </a:bodyPr>
          <a:lstStyle/>
          <a:p>
            <a:pPr eaLnBrk="1" fontAlgn="auto" hangingPunct="1">
              <a:spcBef>
                <a:spcPts val="0"/>
              </a:spcBef>
              <a:spcAft>
                <a:spcPts val="0"/>
              </a:spcAft>
            </a:pPr>
            <a:r>
              <a:rPr lang="de-CH" sz="1800" dirty="0">
                <a:solidFill>
                  <a:srgbClr val="535353"/>
                </a:solidFill>
                <a:latin typeface="Arial" panose="020B0604020202020204" pitchFamily="34" charset="0"/>
                <a:ea typeface="+mn-ea"/>
                <a:cs typeface="Arial" panose="020B0604020202020204" pitchFamily="34" charset="0"/>
              </a:rPr>
              <a:t>© </a:t>
            </a:r>
            <a:r>
              <a:rPr lang="de-CH" sz="1800" dirty="0">
                <a:solidFill>
                  <a:prstClr val="black"/>
                </a:solidFill>
                <a:latin typeface="Arial" panose="020B0604020202020204" pitchFamily="34" charset="0"/>
                <a:ea typeface="+mn-ea"/>
                <a:cs typeface="Arial" panose="020B0604020202020204" pitchFamily="34" charset="0"/>
              </a:rPr>
              <a:t>dpa-infografik</a:t>
            </a:r>
          </a:p>
        </p:txBody>
      </p:sp>
      <p:pic>
        <p:nvPicPr>
          <p:cNvPr id="6" name="Picture 4" descr="Emotional intelligente Menschen sind allen anderen einen Schritt voraus - dank ihrer Erfolgsstrategien.">
            <a:extLst>
              <a:ext uri="{FF2B5EF4-FFF2-40B4-BE49-F238E27FC236}">
                <a16:creationId xmlns:a16="http://schemas.microsoft.com/office/drawing/2014/main" id="{A054B6F1-9999-4FC3-52C0-5FED55CD8D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20" r="19368"/>
          <a:stretch/>
        </p:blipFill>
        <p:spPr bwMode="auto">
          <a:xfrm>
            <a:off x="7315335" y="2017732"/>
            <a:ext cx="3024336" cy="3238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ieren 6">
            <a:extLst>
              <a:ext uri="{FF2B5EF4-FFF2-40B4-BE49-F238E27FC236}">
                <a16:creationId xmlns:a16="http://schemas.microsoft.com/office/drawing/2014/main" id="{3E5D1605-B582-F14D-B622-CB5840E07EAC}"/>
              </a:ext>
            </a:extLst>
          </p:cNvPr>
          <p:cNvGrpSpPr/>
          <p:nvPr/>
        </p:nvGrpSpPr>
        <p:grpSpPr>
          <a:xfrm>
            <a:off x="4552179" y="3429000"/>
            <a:ext cx="2763156" cy="1405446"/>
            <a:chOff x="4552179" y="3429000"/>
            <a:chExt cx="2763156" cy="1405446"/>
          </a:xfrm>
        </p:grpSpPr>
        <p:sp>
          <p:nvSpPr>
            <p:cNvPr id="8" name="Pfeil: nach rechts 7">
              <a:extLst>
                <a:ext uri="{FF2B5EF4-FFF2-40B4-BE49-F238E27FC236}">
                  <a16:creationId xmlns:a16="http://schemas.microsoft.com/office/drawing/2014/main" id="{C2C3DBBA-8EBA-FEDE-1F01-3166C28AE25C}"/>
                </a:ext>
              </a:extLst>
            </p:cNvPr>
            <p:cNvSpPr/>
            <p:nvPr/>
          </p:nvSpPr>
          <p:spPr>
            <a:xfrm>
              <a:off x="4943872" y="3429000"/>
              <a:ext cx="1872208" cy="574449"/>
            </a:xfrm>
            <a:prstGeom prst="rightArrow">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9" name="Textfeld 8">
              <a:extLst>
                <a:ext uri="{FF2B5EF4-FFF2-40B4-BE49-F238E27FC236}">
                  <a16:creationId xmlns:a16="http://schemas.microsoft.com/office/drawing/2014/main" id="{E1E67925-0C13-D9DF-F665-CAF38ECFC26F}"/>
                </a:ext>
              </a:extLst>
            </p:cNvPr>
            <p:cNvSpPr txBox="1"/>
            <p:nvPr/>
          </p:nvSpPr>
          <p:spPr>
            <a:xfrm>
              <a:off x="4552179" y="4003449"/>
              <a:ext cx="2763156" cy="83099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Heuristiken nach</a:t>
              </a:r>
              <a:br>
                <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Nielsen &amp; </a:t>
              </a:r>
              <a:r>
                <a:rPr kumimoji="0" lang="de-CH" sz="1800" b="1" i="0" u="none" strike="noStrike" kern="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Molich</a:t>
              </a:r>
              <a:endParaRPr kumimoji="0" lang="de-CH"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pic>
        <p:nvPicPr>
          <p:cNvPr id="10" name="Picture 2" descr="Das Bauchgefühl ist mehr als ein guter Ratgeber | Sächsische.de">
            <a:extLst>
              <a:ext uri="{FF2B5EF4-FFF2-40B4-BE49-F238E27FC236}">
                <a16:creationId xmlns:a16="http://schemas.microsoft.com/office/drawing/2014/main" id="{3BF299B5-0C8A-5D51-36A9-03C372E827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019" r="28604" b="6020"/>
          <a:stretch/>
        </p:blipFill>
        <p:spPr bwMode="auto">
          <a:xfrm>
            <a:off x="1858753" y="1619672"/>
            <a:ext cx="2652119"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70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2A5D9A-04B7-A6A6-D2ED-5532BAA2378C}"/>
              </a:ext>
            </a:extLst>
          </p:cNvPr>
          <p:cNvSpPr>
            <a:spLocks noGrp="1"/>
          </p:cNvSpPr>
          <p:nvPr>
            <p:ph type="title"/>
          </p:nvPr>
        </p:nvSpPr>
        <p:spPr/>
        <p:txBody>
          <a:bodyPr/>
          <a:lstStyle/>
          <a:p>
            <a:r>
              <a:rPr lang="de-CH" dirty="0"/>
              <a:t>Benutzerbindung</a:t>
            </a:r>
          </a:p>
        </p:txBody>
      </p:sp>
      <p:sp>
        <p:nvSpPr>
          <p:cNvPr id="4" name="Foliennummernplatzhalter 3">
            <a:extLst>
              <a:ext uri="{FF2B5EF4-FFF2-40B4-BE49-F238E27FC236}">
                <a16:creationId xmlns:a16="http://schemas.microsoft.com/office/drawing/2014/main" id="{81569A30-265E-5A6D-0B73-CB7F4AE149D7}"/>
              </a:ext>
            </a:extLst>
          </p:cNvPr>
          <p:cNvSpPr>
            <a:spLocks noGrp="1"/>
          </p:cNvSpPr>
          <p:nvPr>
            <p:ph type="sldNum" sz="quarter" idx="12"/>
          </p:nvPr>
        </p:nvSpPr>
        <p:spPr/>
        <p:txBody>
          <a:bodyPr/>
          <a:lstStyle/>
          <a:p>
            <a:fld id="{F0E841FC-7AA3-274E-887F-3F06530528A4}" type="slidenum">
              <a:rPr lang="de-DE" smtClean="0"/>
              <a:pPr/>
              <a:t>3</a:t>
            </a:fld>
            <a:endParaRPr lang="de-DE"/>
          </a:p>
        </p:txBody>
      </p:sp>
      <p:pic>
        <p:nvPicPr>
          <p:cNvPr id="5" name="Onlinemedien 7" title="10 Usability Heuristiken nach Nielsen &amp; Molich">
            <a:hlinkClick r:id="" action="ppaction://media"/>
            <a:extLst>
              <a:ext uri="{FF2B5EF4-FFF2-40B4-BE49-F238E27FC236}">
                <a16:creationId xmlns:a16="http://schemas.microsoft.com/office/drawing/2014/main" id="{DB8675C9-AED3-78BD-6C4D-2ACB880381AC}"/>
              </a:ext>
            </a:extLst>
          </p:cNvPr>
          <p:cNvPicPr>
            <a:picLocks noRot="1" noChangeAspect="1"/>
          </p:cNvPicPr>
          <p:nvPr>
            <a:videoFile r:link="rId1"/>
          </p:nvPr>
        </p:nvPicPr>
        <p:blipFill>
          <a:blip r:embed="rId3"/>
          <a:stretch>
            <a:fillRect/>
          </a:stretch>
        </p:blipFill>
        <p:spPr>
          <a:xfrm>
            <a:off x="2090738" y="1600200"/>
            <a:ext cx="8010525" cy="4525963"/>
          </a:xfrm>
          <a:prstGeom prst="rect">
            <a:avLst/>
          </a:prstGeom>
        </p:spPr>
      </p:pic>
    </p:spTree>
    <p:extLst>
      <p:ext uri="{BB962C8B-B14F-4D97-AF65-F5344CB8AC3E}">
        <p14:creationId xmlns:p14="http://schemas.microsoft.com/office/powerpoint/2010/main" val="3848401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1D21C-3967-D6BD-201E-005C7DBD67E1}"/>
              </a:ext>
            </a:extLst>
          </p:cNvPr>
          <p:cNvSpPr>
            <a:spLocks noGrp="1"/>
          </p:cNvSpPr>
          <p:nvPr>
            <p:ph type="title"/>
          </p:nvPr>
        </p:nvSpPr>
        <p:spPr/>
        <p:txBody>
          <a:bodyPr/>
          <a:lstStyle/>
          <a:p>
            <a:r>
              <a:rPr lang="de-DE" dirty="0"/>
              <a:t>10 Heuristiken nach Nielson und </a:t>
            </a:r>
            <a:r>
              <a:rPr lang="de-DE" dirty="0" err="1"/>
              <a:t>Molich</a:t>
            </a:r>
            <a:r>
              <a:rPr lang="de-DE" dirty="0"/>
              <a:t> (1-4)</a:t>
            </a:r>
            <a:endParaRPr lang="de-CH" dirty="0"/>
          </a:p>
        </p:txBody>
      </p:sp>
      <p:sp>
        <p:nvSpPr>
          <p:cNvPr id="4" name="Foliennummernplatzhalter 3">
            <a:extLst>
              <a:ext uri="{FF2B5EF4-FFF2-40B4-BE49-F238E27FC236}">
                <a16:creationId xmlns:a16="http://schemas.microsoft.com/office/drawing/2014/main" id="{614C9979-A649-D53C-B5AB-8B55822BE049}"/>
              </a:ext>
            </a:extLst>
          </p:cNvPr>
          <p:cNvSpPr>
            <a:spLocks noGrp="1"/>
          </p:cNvSpPr>
          <p:nvPr>
            <p:ph type="sldNum" sz="quarter" idx="12"/>
          </p:nvPr>
        </p:nvSpPr>
        <p:spPr/>
        <p:txBody>
          <a:bodyPr/>
          <a:lstStyle/>
          <a:p>
            <a:fld id="{F0E841FC-7AA3-274E-887F-3F06530528A4}" type="slidenum">
              <a:rPr lang="de-DE" smtClean="0"/>
              <a:pPr/>
              <a:t>4</a:t>
            </a:fld>
            <a:endParaRPr lang="de-DE"/>
          </a:p>
        </p:txBody>
      </p:sp>
      <p:sp>
        <p:nvSpPr>
          <p:cNvPr id="5" name="Inhaltsplatzhalter 2">
            <a:extLst>
              <a:ext uri="{FF2B5EF4-FFF2-40B4-BE49-F238E27FC236}">
                <a16:creationId xmlns:a16="http://schemas.microsoft.com/office/drawing/2014/main" id="{98459C23-4DE6-67BD-9A47-2500065A8C72}"/>
              </a:ext>
            </a:extLst>
          </p:cNvPr>
          <p:cNvSpPr txBox="1">
            <a:spLocks/>
          </p:cNvSpPr>
          <p:nvPr/>
        </p:nvSpPr>
        <p:spPr>
          <a:xfrm>
            <a:off x="609600" y="1600201"/>
            <a:ext cx="109728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Sichtbarkeit des Systemstatus</a:t>
            </a:r>
            <a:b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Das System informiert den Nutzer immer darüber, was gerade passiert – rechtzeitig und durch angemessenes Feedback.</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Übereinstimmung von System und Wirklichkeit</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Das System spricht die Sprache des Nutzers – mit ihm vertrauten Wörtern, Phrasen und Konzepten. Entlehnt aus der echten Welt erscheinen Informationen in ihrer natürlichen und logischen Ordnung.</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Nutzerkontrolle und Freiheit</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Nutzer führen Aktionen oft unbeabsichtigt durch. Auswege wie „Rückgängig”, „Wiederholen” und „ESC” sind deshalb immer möglich und sichtbar.</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Beständigkeit und Standards</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Nutzer müssen nicht überlegen, ob unterschiedliche Wörter, Situationen und Aktionen das Gleiche meinen. Die Konventionen des Betriebssystems werden eingehalten.</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1322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C81105-0D71-E529-2055-CBDC47F00274}"/>
              </a:ext>
            </a:extLst>
          </p:cNvPr>
          <p:cNvSpPr>
            <a:spLocks noGrp="1"/>
          </p:cNvSpPr>
          <p:nvPr>
            <p:ph type="title"/>
          </p:nvPr>
        </p:nvSpPr>
        <p:spPr/>
        <p:txBody>
          <a:bodyPr/>
          <a:lstStyle/>
          <a:p>
            <a:r>
              <a:rPr lang="de-DE" dirty="0"/>
              <a:t>10 Heuristiken nach Nielson und </a:t>
            </a:r>
            <a:r>
              <a:rPr lang="de-DE" dirty="0" err="1"/>
              <a:t>Molich</a:t>
            </a:r>
            <a:r>
              <a:rPr lang="de-DE" dirty="0"/>
              <a:t> (5-8)</a:t>
            </a:r>
            <a:endParaRPr lang="de-CH" dirty="0"/>
          </a:p>
        </p:txBody>
      </p:sp>
      <p:sp>
        <p:nvSpPr>
          <p:cNvPr id="4" name="Foliennummernplatzhalter 3">
            <a:extLst>
              <a:ext uri="{FF2B5EF4-FFF2-40B4-BE49-F238E27FC236}">
                <a16:creationId xmlns:a16="http://schemas.microsoft.com/office/drawing/2014/main" id="{2C9D3677-D048-4C57-E805-66031CF9F05D}"/>
              </a:ext>
            </a:extLst>
          </p:cNvPr>
          <p:cNvSpPr>
            <a:spLocks noGrp="1"/>
          </p:cNvSpPr>
          <p:nvPr>
            <p:ph type="sldNum" sz="quarter" idx="12"/>
          </p:nvPr>
        </p:nvSpPr>
        <p:spPr/>
        <p:txBody>
          <a:bodyPr/>
          <a:lstStyle/>
          <a:p>
            <a:fld id="{F0E841FC-7AA3-274E-887F-3F06530528A4}" type="slidenum">
              <a:rPr lang="de-DE" smtClean="0"/>
              <a:pPr/>
              <a:t>5</a:t>
            </a:fld>
            <a:endParaRPr lang="de-DE"/>
          </a:p>
        </p:txBody>
      </p:sp>
      <p:sp>
        <p:nvSpPr>
          <p:cNvPr id="5" name="Inhaltsplatzhalter 2">
            <a:extLst>
              <a:ext uri="{FF2B5EF4-FFF2-40B4-BE49-F238E27FC236}">
                <a16:creationId xmlns:a16="http://schemas.microsoft.com/office/drawing/2014/main" id="{38BC4D71-B15A-6A60-5983-A8B845533893}"/>
              </a:ext>
            </a:extLst>
          </p:cNvPr>
          <p:cNvSpPr txBox="1">
            <a:spLocks/>
          </p:cNvSpPr>
          <p:nvPr/>
        </p:nvSpPr>
        <p:spPr>
          <a:xfrm>
            <a:off x="609600" y="1600201"/>
            <a:ext cx="10972800"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Tx/>
              <a:buFont typeface="+mj-lt"/>
              <a:buAutoNum type="arabicPeriod" startAt="5"/>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Fehlervermeidung</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Besser als jede gute Fehlermeldung ist ein sorgfältiges Design, welches Fehler gar nicht erst auftreten lässt. Das System vermeidet fehleranfällige Situationen oder warnt den Nutzer und lässt ihn die Aktion bestätigen.</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startAt="5"/>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Wiedererkennung statt Erinnerung</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Durch sichtbare Objekte, Aktionen und Optionen muss der Nutzer weniger im Gedächtnis behalten. Anleitungen zum Gebrauch des Systems sind sichtbar oder leicht zu erreichen.</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startAt="7"/>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Flexibilität und Effizienz</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Kurzbefehle und andere Abkürzungen – unsichtbar für Neulinge – beschleunigen bei fortgeschrittenen Nutzern die Bedienung. Zusätzlich sind häufige Aktionen individuell anpassbar.</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startAt="7"/>
              <a:tabLst/>
              <a:defRPr/>
            </a:pPr>
            <a:r>
              <a:rPr kumimoji="0" lang="de-DE" sz="2400" b="1" i="0" u="none" strike="noStrike" kern="1200" cap="none" spc="0" normalizeH="0" baseline="0" noProof="0">
                <a:ln>
                  <a:noFill/>
                </a:ln>
                <a:solidFill>
                  <a:srgbClr val="333333"/>
                </a:solidFill>
                <a:effectLst/>
                <a:uLnTx/>
                <a:uFillTx/>
                <a:latin typeface="helvetica neue"/>
                <a:ea typeface="+mn-ea"/>
                <a:cs typeface="Arial" pitchFamily="34" charset="0"/>
              </a:rPr>
              <a:t>Ästhetisches und minimalistisches Design</a:t>
            </a:r>
            <a:b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b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Dialogfenster enthalten keine überflüssigen oder nur selten gebrauchten Informationen. Denn </a:t>
            </a:r>
            <a:r>
              <a:rPr kumimoji="0" lang="de-DE" sz="2400" b="0" i="1" u="none" strike="noStrike" kern="1200" cap="none" spc="0" normalizeH="0" baseline="0" noProof="0">
                <a:ln>
                  <a:noFill/>
                </a:ln>
                <a:solidFill>
                  <a:srgbClr val="333333"/>
                </a:solidFill>
                <a:effectLst/>
                <a:uLnTx/>
                <a:uFillTx/>
                <a:latin typeface="helvetica neue"/>
                <a:ea typeface="+mn-ea"/>
                <a:cs typeface="Arial" pitchFamily="34" charset="0"/>
              </a:rPr>
              <a:t>jede</a:t>
            </a: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 zusätzliche Information steht in Konkurrenz mit den </a:t>
            </a:r>
            <a:r>
              <a:rPr kumimoji="0" lang="de-DE" sz="2400" b="0" i="1" u="none" strike="noStrike" kern="1200" cap="none" spc="0" normalizeH="0" baseline="0" noProof="0">
                <a:ln>
                  <a:noFill/>
                </a:ln>
                <a:solidFill>
                  <a:srgbClr val="333333"/>
                </a:solidFill>
                <a:effectLst/>
                <a:uLnTx/>
                <a:uFillTx/>
                <a:latin typeface="helvetica neue"/>
                <a:ea typeface="+mn-ea"/>
                <a:cs typeface="Arial" pitchFamily="34" charset="0"/>
              </a:rPr>
              <a:t>relevanten</a:t>
            </a:r>
            <a:r>
              <a:rPr kumimoji="0" lang="de-DE" sz="2400" b="0" i="0" u="none" strike="noStrike" kern="1200" cap="none" spc="0" normalizeH="0" baseline="0" noProof="0">
                <a:ln>
                  <a:noFill/>
                </a:ln>
                <a:solidFill>
                  <a:srgbClr val="333333"/>
                </a:solidFill>
                <a:effectLst/>
                <a:uLnTx/>
                <a:uFillTx/>
                <a:latin typeface="helvetica neue"/>
                <a:ea typeface="+mn-ea"/>
                <a:cs typeface="Arial" pitchFamily="34" charset="0"/>
              </a:rPr>
              <a:t> Informationen und mindert deren Sichtbarkeit.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34558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028D15-D346-EBF3-307A-945043E3D779}"/>
              </a:ext>
            </a:extLst>
          </p:cNvPr>
          <p:cNvSpPr>
            <a:spLocks noGrp="1"/>
          </p:cNvSpPr>
          <p:nvPr>
            <p:ph type="title"/>
          </p:nvPr>
        </p:nvSpPr>
        <p:spPr/>
        <p:txBody>
          <a:bodyPr>
            <a:normAutofit/>
          </a:bodyPr>
          <a:lstStyle/>
          <a:p>
            <a:r>
              <a:rPr lang="de-DE" sz="4000" dirty="0"/>
              <a:t>10 Heuristiken nach Nielson und </a:t>
            </a:r>
            <a:r>
              <a:rPr lang="de-DE" sz="4000" dirty="0" err="1"/>
              <a:t>Molich</a:t>
            </a:r>
            <a:r>
              <a:rPr lang="de-DE" sz="4000" dirty="0"/>
              <a:t> (9-10)</a:t>
            </a:r>
            <a:endParaRPr lang="de-CH" sz="4000" dirty="0"/>
          </a:p>
        </p:txBody>
      </p:sp>
      <p:sp>
        <p:nvSpPr>
          <p:cNvPr id="4" name="Foliennummernplatzhalter 3">
            <a:extLst>
              <a:ext uri="{FF2B5EF4-FFF2-40B4-BE49-F238E27FC236}">
                <a16:creationId xmlns:a16="http://schemas.microsoft.com/office/drawing/2014/main" id="{963B0C3E-BC94-8724-BA98-1026477410F9}"/>
              </a:ext>
            </a:extLst>
          </p:cNvPr>
          <p:cNvSpPr>
            <a:spLocks noGrp="1"/>
          </p:cNvSpPr>
          <p:nvPr>
            <p:ph type="sldNum" sz="quarter" idx="12"/>
          </p:nvPr>
        </p:nvSpPr>
        <p:spPr/>
        <p:txBody>
          <a:bodyPr/>
          <a:lstStyle/>
          <a:p>
            <a:fld id="{F0E841FC-7AA3-274E-887F-3F06530528A4}" type="slidenum">
              <a:rPr lang="de-DE" smtClean="0"/>
              <a:pPr/>
              <a:t>6</a:t>
            </a:fld>
            <a:endParaRPr lang="de-DE"/>
          </a:p>
        </p:txBody>
      </p:sp>
      <p:sp>
        <p:nvSpPr>
          <p:cNvPr id="5" name="Inhaltsplatzhalter 2">
            <a:extLst>
              <a:ext uri="{FF2B5EF4-FFF2-40B4-BE49-F238E27FC236}">
                <a16:creationId xmlns:a16="http://schemas.microsoft.com/office/drawing/2014/main" id="{1EC248B5-8139-B9B1-0465-055F066FB519}"/>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457200" indent="-457200" fontAlgn="auto">
              <a:spcAft>
                <a:spcPts val="0"/>
              </a:spcAft>
              <a:buFont typeface="+mj-lt"/>
              <a:buAutoNum type="arabicPeriod" startAt="9"/>
            </a:pPr>
            <a:r>
              <a:rPr lang="de-DE" b="1">
                <a:solidFill>
                  <a:srgbClr val="333333"/>
                </a:solidFill>
                <a:latin typeface="helvetica neue"/>
              </a:rPr>
              <a:t>Hilfestellung beim Erkennen, Bewerten und Beheben von Fehlern</a:t>
            </a:r>
            <a:br>
              <a:rPr lang="de-DE">
                <a:solidFill>
                  <a:srgbClr val="333333"/>
                </a:solidFill>
                <a:latin typeface="helvetica neue"/>
              </a:rPr>
            </a:br>
            <a:r>
              <a:rPr lang="de-DE">
                <a:solidFill>
                  <a:srgbClr val="333333"/>
                </a:solidFill>
                <a:latin typeface="helvetica neue"/>
              </a:rPr>
              <a:t>Fehlermeldungen sollten in klarer Sprache (kein Code) formuliert sein, das Problem exakt beschreiben und eine konstruktive Lösung vorschlagen.</a:t>
            </a:r>
          </a:p>
          <a:p>
            <a:pPr marL="457200" indent="-457200" fontAlgn="auto">
              <a:spcAft>
                <a:spcPts val="0"/>
              </a:spcAft>
              <a:buFont typeface="+mj-lt"/>
              <a:buAutoNum type="arabicPeriod" startAt="9"/>
            </a:pPr>
            <a:r>
              <a:rPr lang="de-DE" b="1">
                <a:solidFill>
                  <a:srgbClr val="333333"/>
                </a:solidFill>
                <a:latin typeface="helvetica neue"/>
              </a:rPr>
              <a:t>Hilfe und Dokumentation</a:t>
            </a:r>
            <a:br>
              <a:rPr lang="de-DE">
                <a:solidFill>
                  <a:srgbClr val="333333"/>
                </a:solidFill>
                <a:latin typeface="helvetica neue"/>
              </a:rPr>
            </a:br>
            <a:r>
              <a:rPr lang="de-DE">
                <a:solidFill>
                  <a:srgbClr val="333333"/>
                </a:solidFill>
                <a:latin typeface="helvetica neue"/>
              </a:rPr>
              <a:t>Obwohl es besser ist, wenn der Nutzer ein System ohne Hilfe benutzten kann, ist es manchmal Nötig, eine Dokumentation bereitzustellen. In dem Fall sind die Informationen einfach zu finden und konzentrieren sich auf die Aufgabe des Nutzers. Die Dokumentation enthält konkrete Schritte zur Ausführung und beschränkt sich auf das Wesentliche.</a:t>
            </a:r>
            <a:endParaRPr lang="de-DE" dirty="0">
              <a:solidFill>
                <a:srgbClr val="333333"/>
              </a:solidFill>
              <a:latin typeface="helvetica neue"/>
            </a:endParaRPr>
          </a:p>
        </p:txBody>
      </p:sp>
    </p:spTree>
    <p:extLst>
      <p:ext uri="{BB962C8B-B14F-4D97-AF65-F5344CB8AC3E}">
        <p14:creationId xmlns:p14="http://schemas.microsoft.com/office/powerpoint/2010/main" val="1564461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DBDDD3-14E6-5ABE-A703-E1F58FFE73D3}"/>
              </a:ext>
            </a:extLst>
          </p:cNvPr>
          <p:cNvSpPr>
            <a:spLocks noGrp="1"/>
          </p:cNvSpPr>
          <p:nvPr>
            <p:ph type="title"/>
          </p:nvPr>
        </p:nvSpPr>
        <p:spPr/>
        <p:txBody>
          <a:bodyPr/>
          <a:lstStyle/>
          <a:p>
            <a:r>
              <a:rPr lang="de-DE" dirty="0"/>
              <a:t>Weitere Informationen zu den 10 Heuristiken </a:t>
            </a:r>
            <a:endParaRPr lang="de-CH" dirty="0"/>
          </a:p>
        </p:txBody>
      </p:sp>
      <p:sp>
        <p:nvSpPr>
          <p:cNvPr id="4" name="Foliennummernplatzhalter 3">
            <a:extLst>
              <a:ext uri="{FF2B5EF4-FFF2-40B4-BE49-F238E27FC236}">
                <a16:creationId xmlns:a16="http://schemas.microsoft.com/office/drawing/2014/main" id="{07EE1CA2-E808-8BCF-3E36-5854659CA025}"/>
              </a:ext>
            </a:extLst>
          </p:cNvPr>
          <p:cNvSpPr>
            <a:spLocks noGrp="1"/>
          </p:cNvSpPr>
          <p:nvPr>
            <p:ph type="sldNum" sz="quarter" idx="12"/>
          </p:nvPr>
        </p:nvSpPr>
        <p:spPr/>
        <p:txBody>
          <a:bodyPr/>
          <a:lstStyle/>
          <a:p>
            <a:fld id="{F0E841FC-7AA3-274E-887F-3F06530528A4}" type="slidenum">
              <a:rPr lang="de-DE" smtClean="0"/>
              <a:pPr/>
              <a:t>7</a:t>
            </a:fld>
            <a:endParaRPr lang="de-DE"/>
          </a:p>
        </p:txBody>
      </p:sp>
      <p:sp>
        <p:nvSpPr>
          <p:cNvPr id="5" name="Inhaltsplatzhalter 2">
            <a:extLst>
              <a:ext uri="{FF2B5EF4-FFF2-40B4-BE49-F238E27FC236}">
                <a16:creationId xmlns:a16="http://schemas.microsoft.com/office/drawing/2014/main" id="{808CBDCC-0C80-E988-177B-482B6D9F5B75}"/>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hlinkClick r:id="rId2"/>
              </a:rPr>
              <a:t>https://usersnap.com/de/blog/usability-nielsen/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hlinkClick r:id="rId2"/>
              </a:rPr>
              <a:t>https://www.usabilityreport.de/usability-heuristiken-nielsen</a:t>
            </a: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hlinkClick r:id="rId3"/>
              </a:rPr>
              <a:t>https://blog.xeit.ch/2021/03/10-usability-heuristiken-nach-jakob-nielsen-usability-erklart/</a:t>
            </a: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20471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Vorlage sfb-Folien 2006">
  <a:themeElements>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 sfb-Folien 2006">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 sfb-Folien 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 sfb-Folien 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 sfb-Folien 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 sfb-Folien 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 sfb-Folien 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 sfb-Folien 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 sfb-Folien 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 sfb-Folien 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 sfb-Folien 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 sfb-Folien 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 sfb-Folien 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Vorlage sfb-Folien 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339779-7783-499E-A5EB-952351C8FFE8}"/>
</file>

<file path=customXml/itemProps2.xml><?xml version="1.0" encoding="utf-8"?>
<ds:datastoreItem xmlns:ds="http://schemas.openxmlformats.org/officeDocument/2006/customXml" ds:itemID="{174465A5-5C92-44BC-897C-3DAB4DB18507}">
  <ds:schemaRefs>
    <ds:schemaRef ds:uri="http://schemas.microsoft.com/office/2006/metadata/properties"/>
    <ds:schemaRef ds:uri="http://schemas.microsoft.com/office/infopath/2007/PartnerControls"/>
    <ds:schemaRef ds:uri="98cc15a3-3e94-4076-998c-63c885c407b0"/>
  </ds:schemaRefs>
</ds:datastoreItem>
</file>

<file path=customXml/itemProps3.xml><?xml version="1.0" encoding="utf-8"?>
<ds:datastoreItem xmlns:ds="http://schemas.openxmlformats.org/officeDocument/2006/customXml" ds:itemID="{ABC5EAD9-4A4F-4FCB-94FD-1012A3DA7B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613</Words>
  <Application>Microsoft Office PowerPoint</Application>
  <PresentationFormat>Breitbild</PresentationFormat>
  <Paragraphs>55</Paragraphs>
  <Slides>7</Slides>
  <Notes>5</Notes>
  <HiddenSlides>0</HiddenSlides>
  <MMClips>1</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7</vt:i4>
      </vt:variant>
    </vt:vector>
  </HeadingPairs>
  <TitlesOfParts>
    <vt:vector size="16" baseType="lpstr">
      <vt:lpstr>Arial</vt:lpstr>
      <vt:lpstr>Arial Black</vt:lpstr>
      <vt:lpstr>Calibri</vt:lpstr>
      <vt:lpstr>Calibri Light</vt:lpstr>
      <vt:lpstr>helvetica neue</vt:lpstr>
      <vt:lpstr>Times New Roman</vt:lpstr>
      <vt:lpstr>Wingdings</vt:lpstr>
      <vt:lpstr>Vorlage sfb-Folien 2006</vt:lpstr>
      <vt:lpstr>1_Vorlage sfb-Folien 2006</vt:lpstr>
      <vt:lpstr>MODUL 322 Benutzerschnittstellen entwerfen und implementieren  Normen, Guidelines und Styleguides  </vt:lpstr>
      <vt:lpstr>Wie erkenne ich «gutes Design»</vt:lpstr>
      <vt:lpstr>Benutzerbindung</vt:lpstr>
      <vt:lpstr>10 Heuristiken nach Nielson und Molich (1-4)</vt:lpstr>
      <vt:lpstr>10 Heuristiken nach Nielson und Molich (5-8)</vt:lpstr>
      <vt:lpstr>10 Heuristiken nach Nielson und Molich (9-10)</vt:lpstr>
      <vt:lpstr>Weitere Informationen zu den 10 Heuristiken </vt:lpstr>
    </vt:vector>
  </TitlesOfParts>
  <Company>Industrie Technik IPS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Willi Lechner</dc:creator>
  <cp:lastModifiedBy>BBZW;FMZ; Ineichen1 Markus (Lehrperson)</cp:lastModifiedBy>
  <cp:revision>647</cp:revision>
  <cp:lastPrinted>2018-10-15T09:46:05Z</cp:lastPrinted>
  <dcterms:created xsi:type="dcterms:W3CDTF">2008-06-05T09:41:28Z</dcterms:created>
  <dcterms:modified xsi:type="dcterms:W3CDTF">2024-01-26T09:06:46Z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