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89" r:id="rId7"/>
    <p:sldId id="290" r:id="rId8"/>
    <p:sldId id="291" r:id="rId9"/>
    <p:sldId id="292" r:id="rId10"/>
    <p:sldId id="293" r:id="rId11"/>
    <p:sldId id="294" r:id="rId12"/>
    <p:sldId id="298" r:id="rId13"/>
    <p:sldId id="295" r:id="rId14"/>
    <p:sldId id="296" r:id="rId15"/>
    <p:sldId id="297" r:id="rId16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Quelle:</a:t>
            </a:r>
          </a:p>
          <a:p>
            <a:r>
              <a:rPr lang="de-CH" dirty="0"/>
              <a:t>https://www.appvizer.de/magazin/organisation-planung/projektmanagement/smart-methode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502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die Gebrauchstauglichkeit einer Software zu bestimmen, müssen viele Faktoren beachtet und während der Erstellung erhoben werden.</a:t>
            </a:r>
          </a:p>
          <a:p>
            <a:r>
              <a:rPr lang="de-DE" dirty="0"/>
              <a:t>Eine Anwendung oder ein Produkt wird so erstellt, dass der Benutzer seine Ziele erreichen kann, das </a:t>
            </a:r>
            <a:r>
              <a:rPr lang="de-DE" dirty="0" err="1"/>
              <a:t>heisst</a:t>
            </a:r>
            <a:r>
              <a:rPr lang="de-DE" dirty="0"/>
              <a:t>, zuerst muss man wissen, welche Ziele erreicht werden sollen.</a:t>
            </a:r>
          </a:p>
          <a:p>
            <a:r>
              <a:rPr lang="de-DE" dirty="0"/>
              <a:t>Der Nutzungskontext fokussiert dabei auf das Umfeld.</a:t>
            </a:r>
          </a:p>
          <a:p>
            <a:r>
              <a:rPr lang="de-DE" dirty="0"/>
              <a:t>Ob ein Produkt eine gute Usability hat, wird dann mit den „Kriterien der Gebrauchstauglichkeit“ geprüft.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926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Gretchenfrage, die sich stellt ist: wollen Sie mit dem Produkt, der App oder der Webseite Geld verdienen wollen oder nicht.</a:t>
            </a:r>
          </a:p>
          <a:p>
            <a:r>
              <a:rPr lang="de-DE" dirty="0"/>
              <a:t>Ziele können in verschiedenen Abstraktionsebenen formuliert werden.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Erfolgreiche Websites für </a:t>
            </a:r>
            <a:r>
              <a:rPr lang="de-DE" dirty="0" err="1"/>
              <a:t>dummies</a:t>
            </a:r>
            <a:r>
              <a:rPr lang="de-DE" dirty="0"/>
              <a:t>, Rammelt, </a:t>
            </a:r>
            <a:r>
              <a:rPr lang="de-DE" dirty="0" err="1"/>
              <a:t>Cechini</a:t>
            </a:r>
            <a:r>
              <a:rPr lang="de-DE" dirty="0"/>
              <a:t>, Rammelt,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726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Sie zum Beispiel eine Webseite betreiben, sollten Sie sich überlegen, was das Ziel der Webseite ist.</a:t>
            </a:r>
          </a:p>
          <a:p>
            <a:r>
              <a:rPr lang="de-DE" dirty="0"/>
              <a:t>Onlineshop mit dem gesamten Prozess oder Produktvorstellung, des Warenkorbs bis hin zum Bezahlvorgang</a:t>
            </a:r>
          </a:p>
          <a:p>
            <a:r>
              <a:rPr lang="de-DE" dirty="0"/>
              <a:t>Möglichst viele Benutzer möglichst lange auf der Webseite zu halten um mit Werbung Umsatz zu generieren</a:t>
            </a:r>
          </a:p>
          <a:p>
            <a:r>
              <a:rPr lang="de-DE" dirty="0"/>
              <a:t>Informationsseiten über ein Thema sollten gut gegliedert, unterhaltsam und verständlich geschrieben sein</a:t>
            </a:r>
            <a:br>
              <a:rPr lang="de-DE" dirty="0"/>
            </a:br>
            <a:r>
              <a:rPr lang="de-DE" dirty="0"/>
              <a:t>Soll damit direkt oder indirekt Geld verdient werden oder gar nicht?</a:t>
            </a:r>
          </a:p>
          <a:p>
            <a:r>
              <a:rPr lang="de-DE" dirty="0"/>
              <a:t>Imagepflege ist bei Firmen wohl nicht das erste Ziel, sondern es geht darum auf die Firma aufmerksam zu machen, eine Web-Visitenkarte.</a:t>
            </a:r>
            <a:br>
              <a:rPr lang="de-DE" dirty="0"/>
            </a:br>
            <a:r>
              <a:rPr lang="de-DE" dirty="0"/>
              <a:t>Wie können Kunden die Firma erreichen, welche Produkte oder Dienstleistungen gibt es und wie und wo kann man diese beziehen.</a:t>
            </a:r>
          </a:p>
          <a:p>
            <a:r>
              <a:rPr lang="de-DE" dirty="0"/>
              <a:t>Kunden animieren das Ladenlokal zu besuchen. Dafür müssen sie wissen wo es zu finden ist, wann es offen ist und welches Angebot es gibt.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Erfolgreiche Websites für </a:t>
            </a:r>
            <a:r>
              <a:rPr lang="de-DE" dirty="0" err="1"/>
              <a:t>dummies</a:t>
            </a:r>
            <a:r>
              <a:rPr lang="de-DE" dirty="0"/>
              <a:t>, Rammelt, </a:t>
            </a:r>
            <a:r>
              <a:rPr lang="de-DE" dirty="0" err="1"/>
              <a:t>Cechini</a:t>
            </a:r>
            <a:r>
              <a:rPr lang="de-DE" dirty="0"/>
              <a:t>, Rammelt,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85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Systeme oder Produkte werden überarbeitet oder entwickelt um Funktionalitäten zu bieten.</a:t>
            </a:r>
          </a:p>
          <a:p>
            <a:r>
              <a:rPr lang="de-DE" dirty="0"/>
              <a:t>Die zu implementierende Funktionalität deckt aber auch immer übergeordnete Ziele ab.</a:t>
            </a:r>
          </a:p>
          <a:p>
            <a:r>
              <a:rPr lang="de-DE" dirty="0"/>
              <a:t>Die übergeordneten Zeile sind der Mehrwert, der die Lösung generieren soll.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Erfolgreiche Websites für </a:t>
            </a:r>
            <a:r>
              <a:rPr lang="de-DE" dirty="0" err="1"/>
              <a:t>dummies</a:t>
            </a:r>
            <a:r>
              <a:rPr lang="de-DE" dirty="0"/>
              <a:t>, Rammelt, </a:t>
            </a:r>
            <a:r>
              <a:rPr lang="de-DE" dirty="0" err="1"/>
              <a:t>Cechini</a:t>
            </a:r>
            <a:r>
              <a:rPr lang="de-DE" dirty="0"/>
              <a:t>, Rammelt,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777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Beginnen wir mit der Definition der Ziele.</a:t>
            </a:r>
          </a:p>
          <a:p>
            <a:r>
              <a:rPr lang="de-DE" dirty="0"/>
              <a:t>Ziele sollten so definiert werden, damit die Zielerreichung auch gemessen werden kann.</a:t>
            </a:r>
          </a:p>
          <a:p>
            <a:r>
              <a:rPr lang="de-DE" dirty="0"/>
              <a:t>Da bietet sich die SMART-Methode an.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456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Quelle:</a:t>
            </a:r>
          </a:p>
          <a:p>
            <a:r>
              <a:rPr lang="de-CH" dirty="0"/>
              <a:t>Erfolgreiche Websites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dummies</a:t>
            </a:r>
            <a:r>
              <a:rPr lang="de-CH" dirty="0"/>
              <a:t>; Rammelt, </a:t>
            </a:r>
            <a:r>
              <a:rPr lang="de-CH" dirty="0" err="1"/>
              <a:t>Cechini</a:t>
            </a:r>
            <a:r>
              <a:rPr lang="de-CH" dirty="0"/>
              <a:t>, Rammelt; WILEY-VCH Verlag GmbH &amp; Co. </a:t>
            </a:r>
            <a:r>
              <a:rPr lang="de-CH"/>
              <a:t>KGaA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024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Quelle:</a:t>
            </a:r>
          </a:p>
          <a:p>
            <a:r>
              <a:rPr lang="de-CH" dirty="0"/>
              <a:t>https://projekte-leicht-gemacht.de/blog/methoden/projektziele/smarte-ziele-formulieren/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501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Quelle:</a:t>
            </a:r>
          </a:p>
          <a:p>
            <a:r>
              <a:rPr lang="de-CH" dirty="0"/>
              <a:t>https://www.ionos.de/startupguide/produktivitaet/smart-methode/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257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_nwvWHePqUo?feature=oembed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Ziele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Erfassen und dokumentieren</a:t>
            </a:r>
          </a:p>
          <a:p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EF1D04-744F-7C8A-42AA-E4D36B72FFC8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97A3F-8F3B-605D-7AF4-7F9819EF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SMARTe</a:t>
            </a:r>
            <a:r>
              <a:rPr lang="de-CH" dirty="0"/>
              <a:t> 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84847-6A9A-F5D7-CDBE-E8B86EAA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7AA5E1-5465-6458-8148-F268E704A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502"/>
            <a:ext cx="12192000" cy="37169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9BFDF10-5D57-0B52-44F3-2FBEF1CFD276}"/>
              </a:ext>
            </a:extLst>
          </p:cNvPr>
          <p:cNvSpPr txBox="1"/>
          <p:nvPr/>
        </p:nvSpPr>
        <p:spPr>
          <a:xfrm>
            <a:off x="599295" y="525569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de-CH" sz="1800" b="1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ionos</a:t>
            </a:r>
            <a:endParaRPr lang="de-CH" sz="18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06100-021B-19CE-CCCE-0B263381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SMARTe</a:t>
            </a:r>
            <a:r>
              <a:rPr lang="de-CH" dirty="0"/>
              <a:t> 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E4CAB-0540-3DDE-7B61-CD0DED22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F4151E-D793-E0EE-190E-CEACC11F721A}"/>
              </a:ext>
            </a:extLst>
          </p:cNvPr>
          <p:cNvSpPr txBox="1"/>
          <p:nvPr/>
        </p:nvSpPr>
        <p:spPr>
          <a:xfrm>
            <a:off x="673213" y="159824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sz="1800" b="1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Beispiel 1: Entwicklung des Web Traffics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8CD2352-BE0B-4D84-0024-6A590F9C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38144"/>
              </p:ext>
            </p:extLst>
          </p:nvPr>
        </p:nvGraphicFramePr>
        <p:xfrm>
          <a:off x="691271" y="1999376"/>
          <a:ext cx="9400275" cy="3798112"/>
        </p:xfrm>
        <a:graphic>
          <a:graphicData uri="http://schemas.openxmlformats.org/drawingml/2006/table">
            <a:tbl>
              <a:tblPr firstRow="1" bandRow="1"/>
              <a:tblGrid>
                <a:gridCol w="1994350">
                  <a:extLst>
                    <a:ext uri="{9D8B030D-6E8A-4147-A177-3AD203B41FA5}">
                      <a16:colId xmlns:a16="http://schemas.microsoft.com/office/drawing/2014/main" val="4271543847"/>
                    </a:ext>
                  </a:extLst>
                </a:gridCol>
                <a:gridCol w="558938">
                  <a:extLst>
                    <a:ext uri="{9D8B030D-6E8A-4147-A177-3AD203B41FA5}">
                      <a16:colId xmlns:a16="http://schemas.microsoft.com/office/drawing/2014/main" val="4167010325"/>
                    </a:ext>
                  </a:extLst>
                </a:gridCol>
                <a:gridCol w="6846987">
                  <a:extLst>
                    <a:ext uri="{9D8B030D-6E8A-4147-A177-3AD203B41FA5}">
                      <a16:colId xmlns:a16="http://schemas.microsoft.com/office/drawing/2014/main" val="3203808374"/>
                    </a:ext>
                  </a:extLst>
                </a:gridCol>
              </a:tblGrid>
              <a:tr h="349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 b="1">
                          <a:effectLst/>
                        </a:rPr>
                        <a:t>Allgemeines Ziel</a:t>
                      </a:r>
                      <a:endParaRPr lang="de-CH" sz="1400">
                        <a:effectLst/>
                      </a:endParaRP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de-CH" sz="1400">
                        <a:effectLst/>
                      </a:endParaRPr>
                    </a:p>
                  </a:txBody>
                  <a:tcPr marL="110182" marR="110182" marT="88145" marB="88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 b="1">
                          <a:effectLst/>
                        </a:rPr>
                        <a:t>SMART Objective</a:t>
                      </a:r>
                      <a:endParaRPr lang="de-CH" sz="1400">
                        <a:effectLst/>
                      </a:endParaRP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053323"/>
                  </a:ext>
                </a:extLst>
              </a:tr>
              <a:tr h="843495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 dirty="0">
                          <a:effectLst/>
                        </a:rPr>
                        <a:t>Den Web Traffic steigern.</a:t>
                      </a: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>
                          <a:effectLst/>
                        </a:rPr>
                        <a:t>S</a:t>
                      </a:r>
                    </a:p>
                  </a:txBody>
                  <a:tcPr marL="110182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400">
                          <a:effectLst/>
                        </a:rPr>
                        <a:t>Den Traffic der .de- und .com-Domains der Unternehmenswebsite steigern,</a:t>
                      </a: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98056"/>
                  </a:ext>
                </a:extLst>
              </a:tr>
              <a:tr h="540831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>
                          <a:effectLst/>
                        </a:rPr>
                        <a:t>M</a:t>
                      </a: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400">
                          <a:effectLst/>
                        </a:rPr>
                        <a:t>von 3 000 auf 5 000 Besuchern pro Woche,</a:t>
                      </a: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72154"/>
                  </a:ext>
                </a:extLst>
              </a:tr>
              <a:tr h="84349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 dirty="0">
                          <a:effectLst/>
                        </a:rPr>
                        <a:t>A</a:t>
                      </a: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400" dirty="0">
                          <a:effectLst/>
                        </a:rPr>
                        <a:t>durch die Stärkung des Verzeichnis und die doppelte Menge an Inhalten des Magazins,</a:t>
                      </a: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74404"/>
                  </a:ext>
                </a:extLst>
              </a:tr>
              <a:tr h="674712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>
                          <a:effectLst/>
                        </a:rPr>
                        <a:t>R</a:t>
                      </a: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400">
                          <a:effectLst/>
                        </a:rPr>
                        <a:t>um mehr Leads zu generieren und mehr Kunden zu gewinnen,</a:t>
                      </a: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05779"/>
                  </a:ext>
                </a:extLst>
              </a:tr>
              <a:tr h="50592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CH" sz="1400">
                          <a:effectLst/>
                        </a:rPr>
                        <a:t>T</a:t>
                      </a:r>
                    </a:p>
                  </a:txBody>
                  <a:tcPr marL="70516" marR="110182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400" dirty="0">
                          <a:effectLst/>
                        </a:rPr>
                        <a:t>in den nächsten sechs Monaten.</a:t>
                      </a:r>
                    </a:p>
                  </a:txBody>
                  <a:tcPr marL="110182" marR="70516" marT="88145" marB="881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0909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F427492-9E10-B403-F436-C45910DA96AC}"/>
              </a:ext>
            </a:extLst>
          </p:cNvPr>
          <p:cNvSpPr txBox="1"/>
          <p:nvPr/>
        </p:nvSpPr>
        <p:spPr>
          <a:xfrm>
            <a:off x="691271" y="57974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de-CH" sz="1800" b="1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appvizer</a:t>
            </a:r>
            <a:endParaRPr lang="de-CH" sz="18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E051D4D-8E13-F4EE-EE68-7B9AD19F122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SMART-Methode erklärt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SMARTe Beispiele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SMART Überblick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8DE97-BF6E-38BD-9DA3-0A96DAC6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969942-A6B7-357B-2182-53DF7F3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6173AAC-935B-97FD-B6A4-96835DCED612}"/>
              </a:ext>
            </a:extLst>
          </p:cNvPr>
          <p:cNvSpPr/>
          <p:nvPr/>
        </p:nvSpPr>
        <p:spPr>
          <a:xfrm>
            <a:off x="1080632" y="1417638"/>
            <a:ext cx="3403560" cy="4963690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92B1422-88C0-7D0D-A7CD-3D05C28E71C6}"/>
              </a:ext>
            </a:extLst>
          </p:cNvPr>
          <p:cNvSpPr/>
          <p:nvPr/>
        </p:nvSpPr>
        <p:spPr>
          <a:xfrm>
            <a:off x="1237244" y="1529186"/>
            <a:ext cx="3058556" cy="3988047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Nutzungskontext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D9F3382-C3F6-5DBF-600E-14C3F75755FE}"/>
              </a:ext>
            </a:extLst>
          </p:cNvPr>
          <p:cNvSpPr/>
          <p:nvPr/>
        </p:nvSpPr>
        <p:spPr>
          <a:xfrm>
            <a:off x="1502210" y="56407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Produkt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F9336F-0A67-128C-D571-59ACFF6F3F7B}"/>
              </a:ext>
            </a:extLst>
          </p:cNvPr>
          <p:cNvSpPr/>
          <p:nvPr/>
        </p:nvSpPr>
        <p:spPr>
          <a:xfrm>
            <a:off x="1502210" y="171942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78CBC0E-7DDA-5314-DD1F-EFCAF8B29F00}"/>
              </a:ext>
            </a:extLst>
          </p:cNvPr>
          <p:cNvSpPr/>
          <p:nvPr/>
        </p:nvSpPr>
        <p:spPr>
          <a:xfrm>
            <a:off x="1518100" y="257563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385968A-17EC-15A6-DB43-91B651AD7574}"/>
              </a:ext>
            </a:extLst>
          </p:cNvPr>
          <p:cNvSpPr/>
          <p:nvPr/>
        </p:nvSpPr>
        <p:spPr>
          <a:xfrm>
            <a:off x="1534516" y="342900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Arbeitsmittel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71C2152-9273-0613-47B1-60E0254D0B30}"/>
              </a:ext>
            </a:extLst>
          </p:cNvPr>
          <p:cNvSpPr/>
          <p:nvPr/>
        </p:nvSpPr>
        <p:spPr>
          <a:xfrm>
            <a:off x="1534516" y="428078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345C646-D100-7230-BD02-94D3100ED2B3}"/>
              </a:ext>
            </a:extLst>
          </p:cNvPr>
          <p:cNvSpPr/>
          <p:nvPr/>
        </p:nvSpPr>
        <p:spPr>
          <a:xfrm>
            <a:off x="8510510" y="173727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2EB31E6-CF0E-4C2A-535C-FB5935F08C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84192" y="2000088"/>
            <a:ext cx="4026318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5F5BA77-C061-A8CB-087F-648F26531D36}"/>
              </a:ext>
            </a:extLst>
          </p:cNvPr>
          <p:cNvCxnSpPr>
            <a:cxnSpLocks/>
          </p:cNvCxnSpPr>
          <p:nvPr/>
        </p:nvCxnSpPr>
        <p:spPr>
          <a:xfrm>
            <a:off x="4295800" y="4549352"/>
            <a:ext cx="3737496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D87929E-E9D7-0C15-320D-FBB69DB413EE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flipV="1">
            <a:off x="9745464" y="2262897"/>
            <a:ext cx="29358" cy="805926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E38E6B8-AB0D-E377-F71B-44499D9BB83D}"/>
              </a:ext>
            </a:extLst>
          </p:cNvPr>
          <p:cNvSpPr/>
          <p:nvPr/>
        </p:nvSpPr>
        <p:spPr>
          <a:xfrm>
            <a:off x="4831688" y="1722914"/>
            <a:ext cx="2528624" cy="578181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Angestrebtes Ergebnis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2F58E13-3610-B6C5-C1F3-A6AB21C0C822}"/>
              </a:ext>
            </a:extLst>
          </p:cNvPr>
          <p:cNvSpPr/>
          <p:nvPr/>
        </p:nvSpPr>
        <p:spPr>
          <a:xfrm>
            <a:off x="4900236" y="4331902"/>
            <a:ext cx="2528624" cy="635999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Ergebnis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5B9B1F5-A1ED-98B9-96CE-B2FD42E8A5AD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BBC6B44-5302-47B3-E715-64E42A8E1240}"/>
              </a:ext>
            </a:extLst>
          </p:cNvPr>
          <p:cNvSpPr/>
          <p:nvPr/>
        </p:nvSpPr>
        <p:spPr>
          <a:xfrm>
            <a:off x="8010376" y="3068823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Kriterien der Gebrauchstauglichkeit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F9E7F97-A0FB-B8AE-9094-1DDA7B26E28C}"/>
              </a:ext>
            </a:extLst>
          </p:cNvPr>
          <p:cNvSpPr/>
          <p:nvPr/>
        </p:nvSpPr>
        <p:spPr>
          <a:xfrm>
            <a:off x="8164108" y="3944922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5BE3CBF-EF2B-1B79-D54C-C33596EA0DFD}"/>
              </a:ext>
            </a:extLst>
          </p:cNvPr>
          <p:cNvSpPr/>
          <p:nvPr/>
        </p:nvSpPr>
        <p:spPr>
          <a:xfrm>
            <a:off x="8164108" y="4664230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9B5D0E31-4608-632C-A7F8-1A70EE63EAFF}"/>
              </a:ext>
            </a:extLst>
          </p:cNvPr>
          <p:cNvSpPr/>
          <p:nvPr/>
        </p:nvSpPr>
        <p:spPr>
          <a:xfrm>
            <a:off x="8164108" y="5383538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50575-C437-1018-B8E2-08CFAE31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Ziele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E4808-DDBE-2716-076C-EDFE82F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223B8C4-F81B-4CD9-F751-9FA25B886A13}"/>
              </a:ext>
            </a:extLst>
          </p:cNvPr>
          <p:cNvSpPr/>
          <p:nvPr/>
        </p:nvSpPr>
        <p:spPr>
          <a:xfrm>
            <a:off x="5015880" y="2657381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27429BE-7CB4-F8F6-47E9-DCEF41A0BDD3}"/>
              </a:ext>
            </a:extLst>
          </p:cNvPr>
          <p:cNvSpPr/>
          <p:nvPr/>
        </p:nvSpPr>
        <p:spPr>
          <a:xfrm>
            <a:off x="3404072" y="3676275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monetäre 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1DC6A15-E926-3E55-A990-53D6CB3623D1}"/>
              </a:ext>
            </a:extLst>
          </p:cNvPr>
          <p:cNvSpPr/>
          <p:nvPr/>
        </p:nvSpPr>
        <p:spPr>
          <a:xfrm>
            <a:off x="6937386" y="366549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nicht-monetäre 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26D36B9-74DD-DB2A-73C9-DC996AB8B2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227651" y="2623733"/>
            <a:ext cx="493275" cy="1611808"/>
          </a:xfrm>
          <a:prstGeom prst="bentConnector3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C2345E6-B8EA-BDD6-D9D0-20C19738B91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6999699" y="2463493"/>
            <a:ext cx="482493" cy="1921506"/>
          </a:xfrm>
          <a:prstGeom prst="bentConnector3">
            <a:avLst>
              <a:gd name="adj1" fmla="val 50000"/>
            </a:avLst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0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2D20A-8C09-D302-A81D-16F73A9D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Ziele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B6D63C-219D-580D-9AA5-14986D4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CCAA01-F74B-1337-905D-FFF1D10A9F2B}"/>
              </a:ext>
            </a:extLst>
          </p:cNvPr>
          <p:cNvSpPr txBox="1"/>
          <p:nvPr/>
        </p:nvSpPr>
        <p:spPr>
          <a:xfrm>
            <a:off x="479376" y="1556792"/>
            <a:ext cx="112332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 von Webseiten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Produkte und Dienstleistungen verkaufen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Viele Benutzer anziehen und mit Werbung Geld verdienen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 mit Informationen zu versorgen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Imagepflege einer Person, Firma oder eines Produktes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Ladenlokal bewerben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  <a:endParaRPr lang="de-CH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de-CH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8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F611-4A5A-003F-2FD7-8E38388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Ziele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9386D7-4E28-D62C-A9C0-BC07B23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5FD876-AF02-D3E0-5DB4-13D4750B3B49}"/>
              </a:ext>
            </a:extLst>
          </p:cNvPr>
          <p:cNvSpPr/>
          <p:nvPr/>
        </p:nvSpPr>
        <p:spPr>
          <a:xfrm>
            <a:off x="3071664" y="17008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6919F8C-FE7B-D5A8-1658-6CF5EBDBFBD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00288" y="1963617"/>
            <a:ext cx="1287800" cy="1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212E2B2-8AA1-6AFD-C2DB-C3D800D69A06}"/>
              </a:ext>
            </a:extLst>
          </p:cNvPr>
          <p:cNvSpPr txBox="1"/>
          <p:nvPr/>
        </p:nvSpPr>
        <p:spPr>
          <a:xfrm>
            <a:off x="6888088" y="150195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Mehrwert der Lösung?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Geschäftsanforderungen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Value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F7D27F-8B47-B20F-6E29-743C6577D03A}"/>
              </a:ext>
            </a:extLst>
          </p:cNvPr>
          <p:cNvSpPr txBox="1"/>
          <p:nvPr/>
        </p:nvSpPr>
        <p:spPr>
          <a:xfrm>
            <a:off x="479376" y="2383928"/>
            <a:ext cx="112332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Übergeordnete Ziele von Systemen oder Produkten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Arbeitsgeschwindigkeit maximieren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notwendiger Schritte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Zeitaufwand für eine Aufgabe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Ausbildungsaufwand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Qualität steigern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Nutzer erhöhen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Fehleingaben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Zufriedenheit der Benutzer erhöhen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de-CH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9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FC24A-CC6C-03B5-028A-F15A7854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Ziele: SMART-Methode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1D62A-A268-248D-BE64-B4ABF5C3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" name="Onlinemedien 5" title="SMART Ziele - erfolgreich mit S.M.A.R.T. formulierten Zielen">
            <a:hlinkClick r:id="" action="ppaction://media"/>
            <a:extLst>
              <a:ext uri="{FF2B5EF4-FFF2-40B4-BE49-F238E27FC236}">
                <a16:creationId xmlns:a16="http://schemas.microsoft.com/office/drawing/2014/main" id="{3CD66ECC-AF51-C126-8682-4A94FF9465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90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5038-46D0-C825-7D83-417FA23A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Ziele: SMART-Methode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D75BDE-4B0A-3090-AF7B-47ECA32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C35CDE-823F-B0AB-8A02-212EB3C6964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147FD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	– Spezifisch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Möglichst konkret formuliert. Jeder soll das gleiche verstehen.</a:t>
            </a: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12A18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	– Messbar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Zielerreichung soll gemessen werden können: konkrete Werte.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D5B84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	– Akzeptiert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Alle Beteiligten sollten die Ziele akzeptieren können.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AF424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 	– Realistisch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Das Ziel soll erreicht werden können.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6D5FB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	– Terminiert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Bis wann soll das Ziel erreicht werden können.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4D97F-3755-7AAA-3ABB-BF4F5C18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SMARTe</a:t>
            </a:r>
            <a:r>
              <a:rPr lang="de-CH" dirty="0"/>
              <a:t> 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8B95C7-77E8-9379-0791-834A7194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Picture 2" descr="SMARTe Ziele: Beispiel">
            <a:extLst>
              <a:ext uri="{FF2B5EF4-FFF2-40B4-BE49-F238E27FC236}">
                <a16:creationId xmlns:a16="http://schemas.microsoft.com/office/drawing/2014/main" id="{32561338-903A-3E3B-C2AB-E3B1608E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33700"/>
            <a:ext cx="5294379" cy="285896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C9FE8-D977-6831-BB9B-C6B938135223}"/>
              </a:ext>
            </a:extLst>
          </p:cNvPr>
          <p:cNvSpPr txBox="1">
            <a:spLocks/>
          </p:cNvSpPr>
          <p:nvPr/>
        </p:nvSpPr>
        <p:spPr>
          <a:xfrm>
            <a:off x="6192011" y="1598246"/>
            <a:ext cx="53765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272727"/>
                </a:solidFill>
                <a:latin typeface="Nunito" panose="020B0604020202020204" pitchFamily="2" charset="0"/>
              </a:rPr>
              <a:t>Spezifisch:</a:t>
            </a:r>
            <a:r>
              <a:rPr lang="de-DE">
                <a:solidFill>
                  <a:srgbClr val="272727"/>
                </a:solidFill>
                <a:latin typeface="Nunito" panose="020B0604020202020204" pitchFamily="2" charset="0"/>
              </a:rPr>
              <a:t> Es wird deutlich beschrieben, welche Inhalte die Dokumentation enthalten muss.</a:t>
            </a:r>
          </a:p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272727"/>
                </a:solidFill>
                <a:latin typeface="Nunito" panose="020B0604020202020204" pitchFamily="2" charset="0"/>
              </a:rPr>
              <a:t>Messbar:</a:t>
            </a:r>
            <a:r>
              <a:rPr lang="de-DE">
                <a:solidFill>
                  <a:srgbClr val="272727"/>
                </a:solidFill>
                <a:latin typeface="Nunito" panose="020B0604020202020204" pitchFamily="2" charset="0"/>
              </a:rPr>
              <a:t> In diesem Fall wird zwar keine Zahl oder Kenngröße genannt, aber trotzdem klar gemacht, dass für jedes der spezifizierten Module die Dokumentation vorliegen muss.</a:t>
            </a:r>
          </a:p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272727"/>
                </a:solidFill>
                <a:latin typeface="Nunito" panose="020B0604020202020204" pitchFamily="2" charset="0"/>
              </a:rPr>
              <a:t>Angemessen:</a:t>
            </a:r>
            <a:r>
              <a:rPr lang="de-DE">
                <a:solidFill>
                  <a:srgbClr val="272727"/>
                </a:solidFill>
                <a:latin typeface="Nunito" panose="020B0604020202020204" pitchFamily="2" charset="0"/>
              </a:rPr>
              <a:t> In diesem Fall steht das „A“ für „angemessen“. Hierfür wird keine eigene Formulierung in die Zielbeschreibung eingefügt, sondern das Ziel insgesamt von den Beteiligten als angemessen eingestuft.</a:t>
            </a:r>
          </a:p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272727"/>
                </a:solidFill>
                <a:latin typeface="Nunito" panose="020B0604020202020204" pitchFamily="2" charset="0"/>
              </a:rPr>
              <a:t>Realistisch:</a:t>
            </a:r>
            <a:r>
              <a:rPr lang="de-DE">
                <a:solidFill>
                  <a:srgbClr val="272727"/>
                </a:solidFill>
                <a:latin typeface="Nunito" panose="020B0604020202020204" pitchFamily="2" charset="0"/>
              </a:rPr>
              <a:t> Hier gilt das gleiche wie für „angemessen“ – das Ziel wird als realistisch angesehen.</a:t>
            </a:r>
          </a:p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272727"/>
                </a:solidFill>
                <a:latin typeface="Nunito" panose="020B0604020202020204" pitchFamily="2" charset="0"/>
              </a:rPr>
              <a:t>Terminiert: </a:t>
            </a:r>
            <a:r>
              <a:rPr lang="de-DE">
                <a:solidFill>
                  <a:srgbClr val="272727"/>
                </a:solidFill>
                <a:latin typeface="Nunito" panose="020B0604020202020204" pitchFamily="2" charset="0"/>
              </a:rPr>
              <a:t>Hier wurde zwar kein konkretes Datum festgelegt, aber ein Termin abhängig vom Go-Live.</a:t>
            </a:r>
            <a:endParaRPr lang="de-DE" dirty="0">
              <a:solidFill>
                <a:srgbClr val="272727"/>
              </a:solidFill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3.xml><?xml version="1.0" encoding="utf-8"?>
<ds:datastoreItem xmlns:ds="http://schemas.openxmlformats.org/officeDocument/2006/customXml" ds:itemID="{35B731D0-003E-40B1-815B-1B60E6AC42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924</Words>
  <Application>Microsoft Office PowerPoint</Application>
  <PresentationFormat>Breitbild</PresentationFormat>
  <Paragraphs>142</Paragraphs>
  <Slides>11</Slides>
  <Notes>10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Montserrat</vt:lpstr>
      <vt:lpstr>Nunito</vt:lpstr>
      <vt:lpstr>Times New Roman</vt:lpstr>
      <vt:lpstr>Wingdings</vt:lpstr>
      <vt:lpstr>Vorlage sfb-Folien 2006</vt:lpstr>
      <vt:lpstr>1_Vorlage sfb-Folien 2006</vt:lpstr>
      <vt:lpstr>MODUL 322 Benutzerschnittstellen entwerfen und implementieren  Ziele</vt:lpstr>
      <vt:lpstr>Inhalt</vt:lpstr>
      <vt:lpstr>Gebrauchstauglichkeit (Usability)</vt:lpstr>
      <vt:lpstr>Usability: Ziele</vt:lpstr>
      <vt:lpstr>Usability: Ziele</vt:lpstr>
      <vt:lpstr>Usability: Ziele</vt:lpstr>
      <vt:lpstr>Ziele: SMART-Methode</vt:lpstr>
      <vt:lpstr>Ziele: SMART-Methode</vt:lpstr>
      <vt:lpstr>SMARTe Beispiele</vt:lpstr>
      <vt:lpstr>SMARTe Beispiele</vt:lpstr>
      <vt:lpstr>SMARTe Beispiele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653</cp:revision>
  <cp:lastPrinted>2018-10-15T09:46:05Z</cp:lastPrinted>
  <dcterms:created xsi:type="dcterms:W3CDTF">2008-06-05T09:41:28Z</dcterms:created>
  <dcterms:modified xsi:type="dcterms:W3CDTF">2024-01-26T09:07:05Z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